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2"/>
  </p:notesMasterIdLst>
  <p:sldIdLst>
    <p:sldId id="279" r:id="rId3"/>
    <p:sldId id="280" r:id="rId4"/>
    <p:sldId id="262" r:id="rId5"/>
    <p:sldId id="306" r:id="rId6"/>
    <p:sldId id="300" r:id="rId7"/>
    <p:sldId id="301" r:id="rId8"/>
    <p:sldId id="307" r:id="rId9"/>
    <p:sldId id="302" r:id="rId10"/>
    <p:sldId id="303" r:id="rId11"/>
    <p:sldId id="289" r:id="rId12"/>
    <p:sldId id="274" r:id="rId13"/>
    <p:sldId id="278" r:id="rId14"/>
    <p:sldId id="275" r:id="rId15"/>
    <p:sldId id="270" r:id="rId16"/>
    <p:sldId id="276" r:id="rId17"/>
    <p:sldId id="277" r:id="rId18"/>
    <p:sldId id="290" r:id="rId19"/>
    <p:sldId id="291" r:id="rId20"/>
    <p:sldId id="292" r:id="rId21"/>
    <p:sldId id="293" r:id="rId22"/>
    <p:sldId id="294" r:id="rId23"/>
    <p:sldId id="296" r:id="rId24"/>
    <p:sldId id="308" r:id="rId25"/>
    <p:sldId id="320" r:id="rId26"/>
    <p:sldId id="321" r:id="rId27"/>
    <p:sldId id="318" r:id="rId28"/>
    <p:sldId id="319" r:id="rId29"/>
    <p:sldId id="326" r:id="rId30"/>
    <p:sldId id="325" r:id="rId31"/>
    <p:sldId id="331" r:id="rId32"/>
    <p:sldId id="309" r:id="rId33"/>
    <p:sldId id="333" r:id="rId34"/>
    <p:sldId id="305" r:id="rId35"/>
    <p:sldId id="312" r:id="rId36"/>
    <p:sldId id="313" r:id="rId37"/>
    <p:sldId id="310" r:id="rId38"/>
    <p:sldId id="281" r:id="rId39"/>
    <p:sldId id="322" r:id="rId40"/>
    <p:sldId id="282" r:id="rId41"/>
    <p:sldId id="324" r:id="rId42"/>
    <p:sldId id="284" r:id="rId43"/>
    <p:sldId id="285" r:id="rId44"/>
    <p:sldId id="317" r:id="rId45"/>
    <p:sldId id="327" r:id="rId46"/>
    <p:sldId id="328" r:id="rId47"/>
    <p:sldId id="329" r:id="rId48"/>
    <p:sldId id="330" r:id="rId49"/>
    <p:sldId id="287" r:id="rId50"/>
    <p:sldId id="332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004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D7329-878C-4BE4-8A2A-B0F7875E30E4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73F1E-8AB3-45B0-8C16-14F0C48188EE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заинтересованные федеральные органов исполнительной власти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D2E78B4D-F60F-4005-80AC-2331F2EC3A57}" type="parTrans" cxnId="{6E48C8ED-D593-43BA-8979-CACA244260C6}">
      <dgm:prSet/>
      <dgm:spPr/>
      <dgm:t>
        <a:bodyPr/>
        <a:lstStyle/>
        <a:p>
          <a:endParaRPr lang="ru-RU" sz="1400"/>
        </a:p>
      </dgm:t>
    </dgm:pt>
    <dgm:pt modelId="{AE8E073A-B296-46C2-ABCD-50E80AB38B18}" type="sibTrans" cxnId="{6E48C8ED-D593-43BA-8979-CACA244260C6}">
      <dgm:prSet/>
      <dgm:spPr/>
      <dgm:t>
        <a:bodyPr/>
        <a:lstStyle/>
        <a:p>
          <a:endParaRPr lang="ru-RU" sz="1400"/>
        </a:p>
      </dgm:t>
    </dgm:pt>
    <dgm:pt modelId="{C1E50138-EC3E-4215-B835-3648D01C8C08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органы исполнительной власти субъектов РФ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B291A9FC-7E25-45CE-8A01-EFF7B7BCA005}" type="parTrans" cxnId="{862C3E59-E5E1-4465-BB32-D6CB187651FC}">
      <dgm:prSet/>
      <dgm:spPr/>
      <dgm:t>
        <a:bodyPr/>
        <a:lstStyle/>
        <a:p>
          <a:endParaRPr lang="ru-RU" sz="1400"/>
        </a:p>
      </dgm:t>
    </dgm:pt>
    <dgm:pt modelId="{BA009785-8533-47A6-B798-19CF10D932B8}" type="sibTrans" cxnId="{862C3E59-E5E1-4465-BB32-D6CB187651FC}">
      <dgm:prSet/>
      <dgm:spPr/>
      <dgm:t>
        <a:bodyPr/>
        <a:lstStyle/>
        <a:p>
          <a:endParaRPr lang="ru-RU" sz="1400"/>
        </a:p>
      </dgm:t>
    </dgm:pt>
    <dgm:pt modelId="{4E208934-52E2-4E64-80D4-4A0EF62E30B6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органы местного самоуправления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7F0A2BE5-CD60-4AA9-9CC7-BE3A1E410F46}" type="parTrans" cxnId="{D9BB7B42-70E5-4B27-8F2D-37AC663463FC}">
      <dgm:prSet/>
      <dgm:spPr/>
      <dgm:t>
        <a:bodyPr/>
        <a:lstStyle/>
        <a:p>
          <a:endParaRPr lang="ru-RU" sz="1400"/>
        </a:p>
      </dgm:t>
    </dgm:pt>
    <dgm:pt modelId="{D251FAEC-A072-4760-BA43-A9743E4E5650}" type="sibTrans" cxnId="{D9BB7B42-70E5-4B27-8F2D-37AC663463FC}">
      <dgm:prSet/>
      <dgm:spPr/>
      <dgm:t>
        <a:bodyPr/>
        <a:lstStyle/>
        <a:p>
          <a:endParaRPr lang="ru-RU" sz="1400"/>
        </a:p>
      </dgm:t>
    </dgm:pt>
    <dgm:pt modelId="{A762C211-5ADE-4A17-B677-386B8F734D8D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lvl="1"/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фонды поддержки научной, </a:t>
          </a:r>
        </a:p>
        <a:p>
          <a:pPr lvl="1"/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научно-технической и инновационной деятельности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3256AB87-B9D1-49AB-8D46-BD2258AA422F}" type="parTrans" cxnId="{709AA10A-1DD7-44BF-81C6-0F2AF1407D2E}">
      <dgm:prSet/>
      <dgm:spPr/>
      <dgm:t>
        <a:bodyPr/>
        <a:lstStyle/>
        <a:p>
          <a:endParaRPr lang="ru-RU" sz="1400"/>
        </a:p>
      </dgm:t>
    </dgm:pt>
    <dgm:pt modelId="{AA0B5D9A-B39F-4830-B739-D3916CA51C66}" type="sibTrans" cxnId="{709AA10A-1DD7-44BF-81C6-0F2AF1407D2E}">
      <dgm:prSet/>
      <dgm:spPr/>
      <dgm:t>
        <a:bodyPr/>
        <a:lstStyle/>
        <a:p>
          <a:endParaRPr lang="ru-RU" sz="1400"/>
        </a:p>
      </dgm:t>
    </dgm:pt>
    <dgm:pt modelId="{F26085B0-B9E6-46D6-A588-F9FF9153635A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государственные корпорации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0619C5BC-0CCD-47B5-97B2-EDDB8B0C55B3}" type="parTrans" cxnId="{FA155AC2-1547-45DB-9823-6F8F0A8AD679}">
      <dgm:prSet/>
      <dgm:spPr/>
      <dgm:t>
        <a:bodyPr/>
        <a:lstStyle/>
        <a:p>
          <a:endParaRPr lang="ru-RU" sz="1400"/>
        </a:p>
      </dgm:t>
    </dgm:pt>
    <dgm:pt modelId="{73C39D7D-958A-492C-8663-D12920EC2071}" type="sibTrans" cxnId="{FA155AC2-1547-45DB-9823-6F8F0A8AD679}">
      <dgm:prSet/>
      <dgm:spPr/>
      <dgm:t>
        <a:bodyPr/>
        <a:lstStyle/>
        <a:p>
          <a:endParaRPr lang="ru-RU" sz="1400"/>
        </a:p>
      </dgm:t>
    </dgm:pt>
    <dgm:pt modelId="{23B74BEC-3393-40F9-ABDB-C0715F545F75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научные, образовательные и иные организации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29B3597A-31F1-47DD-9E38-A39527023D73}" type="parTrans" cxnId="{A82EE3C9-50E8-4762-A4B9-C51DCD9C17A3}">
      <dgm:prSet/>
      <dgm:spPr/>
      <dgm:t>
        <a:bodyPr/>
        <a:lstStyle/>
        <a:p>
          <a:endParaRPr lang="ru-RU" sz="1400"/>
        </a:p>
      </dgm:t>
    </dgm:pt>
    <dgm:pt modelId="{7F2064E4-7CE5-40A0-9D6B-C29D0240554F}" type="sibTrans" cxnId="{A82EE3C9-50E8-4762-A4B9-C51DCD9C17A3}">
      <dgm:prSet/>
      <dgm:spPr/>
      <dgm:t>
        <a:bodyPr/>
        <a:lstStyle/>
        <a:p>
          <a:endParaRPr lang="ru-RU" sz="1400"/>
        </a:p>
      </dgm:t>
    </dgm:pt>
    <dgm:pt modelId="{7FAA9C0D-C046-4AC7-803D-EE0A855351ED}" type="pres">
      <dgm:prSet presAssocID="{AF5D7329-878C-4BE4-8A2A-B0F7875E30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125D1-65A6-4C04-8F01-6C773FD7732E}" type="pres">
      <dgm:prSet presAssocID="{6B873F1E-8AB3-45B0-8C16-14F0C48188EE}" presName="node" presStyleLbl="node1" presStyleIdx="0" presStyleCnt="6" custLinFactNeighborX="-157" custLinFactNeighborY="-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E9A58-4E29-4DD3-9CBF-77B49DF820C9}" type="pres">
      <dgm:prSet presAssocID="{AE8E073A-B296-46C2-ABCD-50E80AB38B18}" presName="sibTrans" presStyleCnt="0"/>
      <dgm:spPr/>
    </dgm:pt>
    <dgm:pt modelId="{F44794DC-E7B0-4B4A-9430-C2F4F319550D}" type="pres">
      <dgm:prSet presAssocID="{C1E50138-EC3E-4215-B835-3648D01C8C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DA180-854F-4A47-9CA7-F4AE467B4427}" type="pres">
      <dgm:prSet presAssocID="{BA009785-8533-47A6-B798-19CF10D932B8}" presName="sibTrans" presStyleCnt="0"/>
      <dgm:spPr/>
    </dgm:pt>
    <dgm:pt modelId="{19E92E41-6D07-49DF-B124-85CD1F2811D0}" type="pres">
      <dgm:prSet presAssocID="{4E208934-52E2-4E64-80D4-4A0EF62E30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8D16-5C37-49FE-A10E-DE357A7673BF}" type="pres">
      <dgm:prSet presAssocID="{D251FAEC-A072-4760-BA43-A9743E4E5650}" presName="sibTrans" presStyleCnt="0"/>
      <dgm:spPr/>
    </dgm:pt>
    <dgm:pt modelId="{E9D8E630-B052-4AF5-927B-538FB4D7BFAF}" type="pres">
      <dgm:prSet presAssocID="{A762C211-5ADE-4A17-B677-386B8F734D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9A75-198B-4F1B-BECD-D8A654FF982D}" type="pres">
      <dgm:prSet presAssocID="{AA0B5D9A-B39F-4830-B739-D3916CA51C66}" presName="sibTrans" presStyleCnt="0"/>
      <dgm:spPr/>
    </dgm:pt>
    <dgm:pt modelId="{3EB54E73-DA72-4C04-B15C-485CF234549B}" type="pres">
      <dgm:prSet presAssocID="{F26085B0-B9E6-46D6-A588-F9FF915363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2CD6-61EB-4E92-9C61-D37BF0B3007E}" type="pres">
      <dgm:prSet presAssocID="{73C39D7D-958A-492C-8663-D12920EC2071}" presName="sibTrans" presStyleCnt="0"/>
      <dgm:spPr/>
    </dgm:pt>
    <dgm:pt modelId="{C3F72A21-0059-486B-B1CE-D435FE14D864}" type="pres">
      <dgm:prSet presAssocID="{23B74BEC-3393-40F9-ABDB-C0715F545F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BA30-334A-49E8-B650-6D8DBD75E2F4}" type="presOf" srcId="{4E208934-52E2-4E64-80D4-4A0EF62E30B6}" destId="{19E92E41-6D07-49DF-B124-85CD1F2811D0}" srcOrd="0" destOrd="0" presId="urn:microsoft.com/office/officeart/2005/8/layout/default#3"/>
    <dgm:cxn modelId="{A82EE3C9-50E8-4762-A4B9-C51DCD9C17A3}" srcId="{AF5D7329-878C-4BE4-8A2A-B0F7875E30E4}" destId="{23B74BEC-3393-40F9-ABDB-C0715F545F75}" srcOrd="5" destOrd="0" parTransId="{29B3597A-31F1-47DD-9E38-A39527023D73}" sibTransId="{7F2064E4-7CE5-40A0-9D6B-C29D0240554F}"/>
    <dgm:cxn modelId="{4DD4D5F5-C4E7-49AF-A517-E9DDA194BF1B}" type="presOf" srcId="{6B873F1E-8AB3-45B0-8C16-14F0C48188EE}" destId="{C0F125D1-65A6-4C04-8F01-6C773FD7732E}" srcOrd="0" destOrd="0" presId="urn:microsoft.com/office/officeart/2005/8/layout/default#3"/>
    <dgm:cxn modelId="{410A5EF7-4DCE-4979-BF7D-B611D4981B46}" type="presOf" srcId="{23B74BEC-3393-40F9-ABDB-C0715F545F75}" destId="{C3F72A21-0059-486B-B1CE-D435FE14D864}" srcOrd="0" destOrd="0" presId="urn:microsoft.com/office/officeart/2005/8/layout/default#3"/>
    <dgm:cxn modelId="{709AA10A-1DD7-44BF-81C6-0F2AF1407D2E}" srcId="{AF5D7329-878C-4BE4-8A2A-B0F7875E30E4}" destId="{A762C211-5ADE-4A17-B677-386B8F734D8D}" srcOrd="3" destOrd="0" parTransId="{3256AB87-B9D1-49AB-8D46-BD2258AA422F}" sibTransId="{AA0B5D9A-B39F-4830-B739-D3916CA51C66}"/>
    <dgm:cxn modelId="{5AE6F124-B609-4396-8AB7-1F88299AAD77}" type="presOf" srcId="{C1E50138-EC3E-4215-B835-3648D01C8C08}" destId="{F44794DC-E7B0-4B4A-9430-C2F4F319550D}" srcOrd="0" destOrd="0" presId="urn:microsoft.com/office/officeart/2005/8/layout/default#3"/>
    <dgm:cxn modelId="{862C3E59-E5E1-4465-BB32-D6CB187651FC}" srcId="{AF5D7329-878C-4BE4-8A2A-B0F7875E30E4}" destId="{C1E50138-EC3E-4215-B835-3648D01C8C08}" srcOrd="1" destOrd="0" parTransId="{B291A9FC-7E25-45CE-8A01-EFF7B7BCA005}" sibTransId="{BA009785-8533-47A6-B798-19CF10D932B8}"/>
    <dgm:cxn modelId="{6E48C8ED-D593-43BA-8979-CACA244260C6}" srcId="{AF5D7329-878C-4BE4-8A2A-B0F7875E30E4}" destId="{6B873F1E-8AB3-45B0-8C16-14F0C48188EE}" srcOrd="0" destOrd="0" parTransId="{D2E78B4D-F60F-4005-80AC-2331F2EC3A57}" sibTransId="{AE8E073A-B296-46C2-ABCD-50E80AB38B18}"/>
    <dgm:cxn modelId="{2975293C-E55C-479E-88CC-5556D2CECEA0}" type="presOf" srcId="{F26085B0-B9E6-46D6-A588-F9FF9153635A}" destId="{3EB54E73-DA72-4C04-B15C-485CF234549B}" srcOrd="0" destOrd="0" presId="urn:microsoft.com/office/officeart/2005/8/layout/default#3"/>
    <dgm:cxn modelId="{76B53438-77D5-4B57-8400-98BE1DF6598B}" type="presOf" srcId="{AF5D7329-878C-4BE4-8A2A-B0F7875E30E4}" destId="{7FAA9C0D-C046-4AC7-803D-EE0A855351ED}" srcOrd="0" destOrd="0" presId="urn:microsoft.com/office/officeart/2005/8/layout/default#3"/>
    <dgm:cxn modelId="{FA155AC2-1547-45DB-9823-6F8F0A8AD679}" srcId="{AF5D7329-878C-4BE4-8A2A-B0F7875E30E4}" destId="{F26085B0-B9E6-46D6-A588-F9FF9153635A}" srcOrd="4" destOrd="0" parTransId="{0619C5BC-0CCD-47B5-97B2-EDDB8B0C55B3}" sibTransId="{73C39D7D-958A-492C-8663-D12920EC2071}"/>
    <dgm:cxn modelId="{D9BB7B42-70E5-4B27-8F2D-37AC663463FC}" srcId="{AF5D7329-878C-4BE4-8A2A-B0F7875E30E4}" destId="{4E208934-52E2-4E64-80D4-4A0EF62E30B6}" srcOrd="2" destOrd="0" parTransId="{7F0A2BE5-CD60-4AA9-9CC7-BE3A1E410F46}" sibTransId="{D251FAEC-A072-4760-BA43-A9743E4E5650}"/>
    <dgm:cxn modelId="{C614B73E-F891-4648-9F2B-F9F21E857940}" type="presOf" srcId="{A762C211-5ADE-4A17-B677-386B8F734D8D}" destId="{E9D8E630-B052-4AF5-927B-538FB4D7BFAF}" srcOrd="0" destOrd="0" presId="urn:microsoft.com/office/officeart/2005/8/layout/default#3"/>
    <dgm:cxn modelId="{80B266E1-791D-4EFC-BAD9-1CFBE9A39059}" type="presParOf" srcId="{7FAA9C0D-C046-4AC7-803D-EE0A855351ED}" destId="{C0F125D1-65A6-4C04-8F01-6C773FD7732E}" srcOrd="0" destOrd="0" presId="urn:microsoft.com/office/officeart/2005/8/layout/default#3"/>
    <dgm:cxn modelId="{D863D767-864F-4890-82E0-F363806DCC2B}" type="presParOf" srcId="{7FAA9C0D-C046-4AC7-803D-EE0A855351ED}" destId="{689E9A58-4E29-4DD3-9CBF-77B49DF820C9}" srcOrd="1" destOrd="0" presId="urn:microsoft.com/office/officeart/2005/8/layout/default#3"/>
    <dgm:cxn modelId="{A93BE93B-C8EE-424F-97DE-28652D725698}" type="presParOf" srcId="{7FAA9C0D-C046-4AC7-803D-EE0A855351ED}" destId="{F44794DC-E7B0-4B4A-9430-C2F4F319550D}" srcOrd="2" destOrd="0" presId="urn:microsoft.com/office/officeart/2005/8/layout/default#3"/>
    <dgm:cxn modelId="{9ACA67DE-52A6-4402-8964-E1EAEA073D4B}" type="presParOf" srcId="{7FAA9C0D-C046-4AC7-803D-EE0A855351ED}" destId="{2D1DA180-854F-4A47-9CA7-F4AE467B4427}" srcOrd="3" destOrd="0" presId="urn:microsoft.com/office/officeart/2005/8/layout/default#3"/>
    <dgm:cxn modelId="{588A8FE9-1D03-44C3-A460-2589592DE47A}" type="presParOf" srcId="{7FAA9C0D-C046-4AC7-803D-EE0A855351ED}" destId="{19E92E41-6D07-49DF-B124-85CD1F2811D0}" srcOrd="4" destOrd="0" presId="urn:microsoft.com/office/officeart/2005/8/layout/default#3"/>
    <dgm:cxn modelId="{09CA9CA5-9BA3-45D2-9C0B-A5D026B7F77B}" type="presParOf" srcId="{7FAA9C0D-C046-4AC7-803D-EE0A855351ED}" destId="{A7C88D16-5C37-49FE-A10E-DE357A7673BF}" srcOrd="5" destOrd="0" presId="urn:microsoft.com/office/officeart/2005/8/layout/default#3"/>
    <dgm:cxn modelId="{81D90BE3-825D-4805-92F6-A5C213698456}" type="presParOf" srcId="{7FAA9C0D-C046-4AC7-803D-EE0A855351ED}" destId="{E9D8E630-B052-4AF5-927B-538FB4D7BFAF}" srcOrd="6" destOrd="0" presId="urn:microsoft.com/office/officeart/2005/8/layout/default#3"/>
    <dgm:cxn modelId="{49D9A39E-54EF-4E4D-8C26-D5F0F7C1A205}" type="presParOf" srcId="{7FAA9C0D-C046-4AC7-803D-EE0A855351ED}" destId="{8CB49A75-198B-4F1B-BECD-D8A654FF982D}" srcOrd="7" destOrd="0" presId="urn:microsoft.com/office/officeart/2005/8/layout/default#3"/>
    <dgm:cxn modelId="{63DC1B67-4DD8-4CE1-B836-1258129BC19D}" type="presParOf" srcId="{7FAA9C0D-C046-4AC7-803D-EE0A855351ED}" destId="{3EB54E73-DA72-4C04-B15C-485CF234549B}" srcOrd="8" destOrd="0" presId="urn:microsoft.com/office/officeart/2005/8/layout/default#3"/>
    <dgm:cxn modelId="{CF6A798E-F39B-4C69-B4B1-AB6BF17E2157}" type="presParOf" srcId="{7FAA9C0D-C046-4AC7-803D-EE0A855351ED}" destId="{03E32CD6-61EB-4E92-9C61-D37BF0B3007E}" srcOrd="9" destOrd="0" presId="urn:microsoft.com/office/officeart/2005/8/layout/default#3"/>
    <dgm:cxn modelId="{B008987D-89F1-4626-B29D-1383C19E883B}" type="presParOf" srcId="{7FAA9C0D-C046-4AC7-803D-EE0A855351ED}" destId="{C3F72A21-0059-486B-B1CE-D435FE14D864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40961-57E1-4050-BA65-5447BC497F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AB7D7-6156-45A3-9033-1F3B07C201C4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Задача 1.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Привлечение талантливой молодежи в сферу исследований и разработок 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3A820D46-546D-402C-B4A2-D3B210EF1A37}" type="parTrans" cxnId="{300DFB7E-05FD-4909-889F-931D250C1B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FBDBD9-7235-4D82-84C5-643CBCD9331B}" type="sibTrans" cxnId="{300DFB7E-05FD-4909-889F-931D250C1B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1BAD2C-0B59-43B6-85F1-725E78524776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>
              <a:solidFill>
                <a:schemeClr val="tx1"/>
              </a:solidFill>
              <a:latin typeface="+mn-lt"/>
            </a:rPr>
            <a:t>1. Инициатива «Наука рядом»</a:t>
          </a:r>
        </a:p>
      </dgm:t>
    </dgm:pt>
    <dgm:pt modelId="{A7DC159E-F16C-46E7-B360-2CAB11C9B74D}" type="parTrans" cxnId="{107571F9-556F-4D67-8B48-636D501962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03FCC5-1412-4A99-B62F-89CE68B15AF1}" type="sibTrans" cxnId="{107571F9-556F-4D67-8B48-636D501962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769FA2-ABF0-47D7-BDCC-9FFA9E5BCA72}">
      <dgm:prSet phldrT="[Текст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Задача 2.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Содействие вовлечению исследователей и разработчиков в решение важнейших задач развития общества и страны, 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9B43792B-C406-4816-B43E-5680A5F7068D}" type="parTrans" cxnId="{99FCE485-017E-4542-8578-BEF1B28FCC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A074A4-8CB1-4C0B-956D-86D876CFA633}" type="sibTrans" cxnId="{99FCE485-017E-4542-8578-BEF1B28FCC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B21783-4685-433B-AE87-4A2774DBE428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6. Инициатива «Снова в школу»</a:t>
          </a:r>
        </a:p>
      </dgm:t>
    </dgm:pt>
    <dgm:pt modelId="{B4129D1C-B591-430C-B779-868D525DA178}" type="parTrans" cxnId="{D1710516-DCB1-471C-97A4-40AB6250AD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ED0266-F269-496F-8BBE-E9DE43380CD7}" type="sibTrans" cxnId="{D1710516-DCB1-471C-97A4-40AB6250AD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429262-2220-4718-8C3C-3ACC72CF5443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Задача 3. </a:t>
          </a:r>
        </a:p>
        <a:p>
          <a:r>
            <a: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Повышение доступности информации о достижениях и перспективах российской науки для граждан РФ. </a:t>
          </a:r>
        </a:p>
      </dgm:t>
    </dgm:pt>
    <dgm:pt modelId="{5D70B591-6744-4E60-9C41-F1556344B235}" type="parTrans" cxnId="{F087D527-24C6-4769-AB3D-23BF66A618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400A75-4A8D-4E0C-B4E5-C8E6A373093A}" type="sibTrans" cxnId="{F087D527-24C6-4769-AB3D-23BF66A618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E34F1C-EBA0-4C09-818B-3A9CFF9B2EA4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13. Инициатива «Наука для всей семьи» </a:t>
          </a:r>
        </a:p>
      </dgm:t>
    </dgm:pt>
    <dgm:pt modelId="{2C35D610-6C4A-44EC-BE58-F671FD5FA0B9}" type="parTrans" cxnId="{8CF3DF63-B34A-43D0-9558-3564BABC6D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7F08B9-7404-400E-A0E3-7F87CFCBCCC7}" type="sibTrans" cxnId="{8CF3DF63-B34A-43D0-9558-3564BABC6D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C45A4A-F05A-42B2-84EA-AD5EA65C0D84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14. Инициатива «Научно-популярный туризм»</a:t>
          </a:r>
        </a:p>
      </dgm:t>
    </dgm:pt>
    <dgm:pt modelId="{7DD2051D-131B-4E2E-9AA9-C371F563AD5D}" type="parTrans" cxnId="{A7CAC3C3-A89A-4FDF-91CD-B5D6FA9ED5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6DF0A7-194B-4114-99B3-5AEAF37A311F}" type="sibTrans" cxnId="{A7CAC3C3-A89A-4FDF-91CD-B5D6FA9ED5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70E3B4-609E-439F-805E-65661B814944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15. Инициатива «Наука как искусство»</a:t>
          </a:r>
        </a:p>
      </dgm:t>
    </dgm:pt>
    <dgm:pt modelId="{40A92EFE-9601-4C7D-BF95-B45575F37023}" type="parTrans" cxnId="{FF30A4BF-26BB-4779-915C-BA6D5370EC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327DA0-E499-488B-AA55-5C40E0F8D711}" type="sibTrans" cxnId="{FF30A4BF-26BB-4779-915C-BA6D5370EC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3A5B16-3B97-4E3F-AAF4-7197AB63EBEA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16. Инициатива «Инфраструктура для популяризации науки, создание контента»</a:t>
          </a:r>
        </a:p>
      </dgm:t>
    </dgm:pt>
    <dgm:pt modelId="{9676D8A4-85C9-44AC-AB76-2DC088C59C36}" type="parTrans" cxnId="{80B31532-0F27-4C63-98C4-37A3CAF208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A43007-C107-4695-8315-E7277118E2CF}" type="sibTrans" cxnId="{80B31532-0F27-4C63-98C4-37A3CAF208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3450A7-CCA7-4238-B0CD-C51034D2D23A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17. Юбилейные мероприятия</a:t>
          </a:r>
        </a:p>
      </dgm:t>
    </dgm:pt>
    <dgm:pt modelId="{7FF9B1B8-48EA-48A2-9F1E-4E3ED6EF44FF}" type="parTrans" cxnId="{82A74614-6D9C-48E4-8D3C-0866EF3AA1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DE5ABE-C277-4D7C-A6AE-A216C373C0AD}" type="sibTrans" cxnId="{82A74614-6D9C-48E4-8D3C-0866EF3AA1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0A1E04-E15B-49EE-AF36-C345F47078E6}">
      <dgm:prSet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n-lt"/>
            </a:rPr>
            <a:t>18. Открытие центров, лабораторий, запуск исследовательской инфраструктуры</a:t>
          </a:r>
        </a:p>
      </dgm:t>
    </dgm:pt>
    <dgm:pt modelId="{A11D280B-D513-4437-AA0A-50309A90265C}" type="parTrans" cxnId="{A8A78E87-5BAD-4A74-B269-2A34200F60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51BF07-8066-422D-863D-4D84DACF03AB}" type="sibTrans" cxnId="{A8A78E87-5BAD-4A74-B269-2A34200F60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A3E7E3-7A37-43C5-B0DA-DC317797D412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>
              <a:solidFill>
                <a:schemeClr val="tx1"/>
              </a:solidFill>
              <a:latin typeface="+mn-lt"/>
            </a:rPr>
            <a:t>5. Проект «Научные детские площадки» </a:t>
          </a:r>
        </a:p>
      </dgm:t>
    </dgm:pt>
    <dgm:pt modelId="{4E871DFE-7513-4743-81F5-BBBE63B12167}" type="parTrans" cxnId="{706B6EE7-5637-4A0C-8BB2-853ED6AD2622}">
      <dgm:prSet/>
      <dgm:spPr/>
      <dgm:t>
        <a:bodyPr/>
        <a:lstStyle/>
        <a:p>
          <a:endParaRPr lang="ru-RU"/>
        </a:p>
      </dgm:t>
    </dgm:pt>
    <dgm:pt modelId="{46092A8E-DF05-43E1-8D84-960F35DFD155}" type="sibTrans" cxnId="{706B6EE7-5637-4A0C-8BB2-853ED6AD2622}">
      <dgm:prSet/>
      <dgm:spPr/>
      <dgm:t>
        <a:bodyPr/>
        <a:lstStyle/>
        <a:p>
          <a:endParaRPr lang="ru-RU"/>
        </a:p>
      </dgm:t>
    </dgm:pt>
    <dgm:pt modelId="{E37581C2-534F-43F3-BCA8-B65192381DBC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>
              <a:solidFill>
                <a:schemeClr val="tx1"/>
              </a:solidFill>
              <a:latin typeface="+mn-lt"/>
            </a:rPr>
            <a:t>2. Инициатива «Школьники в научно-технической деятельности»</a:t>
          </a:r>
        </a:p>
      </dgm:t>
    </dgm:pt>
    <dgm:pt modelId="{66068964-CA34-40D7-9259-85827A2F0BC8}" type="parTrans" cxnId="{1FCD2C09-977C-4B03-80AF-CF8E094C03D3}">
      <dgm:prSet/>
      <dgm:spPr/>
      <dgm:t>
        <a:bodyPr/>
        <a:lstStyle/>
        <a:p>
          <a:endParaRPr lang="ru-RU"/>
        </a:p>
      </dgm:t>
    </dgm:pt>
    <dgm:pt modelId="{02F6E004-18AF-4E79-AB1E-08D001A9AC89}" type="sibTrans" cxnId="{1FCD2C09-977C-4B03-80AF-CF8E094C03D3}">
      <dgm:prSet/>
      <dgm:spPr/>
      <dgm:t>
        <a:bodyPr/>
        <a:lstStyle/>
        <a:p>
          <a:endParaRPr lang="ru-RU"/>
        </a:p>
      </dgm:t>
    </dgm:pt>
    <dgm:pt modelId="{FAA9D607-1C16-4697-A288-107BEC28ACAA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>
              <a:solidFill>
                <a:schemeClr val="tx1"/>
              </a:solidFill>
              <a:latin typeface="+mn-lt"/>
            </a:rPr>
            <a:t>3. Инициатива «Научное </a:t>
          </a:r>
          <a:r>
            <a:rPr lang="ru-RU" sz="1200" dirty="0" err="1">
              <a:solidFill>
                <a:schemeClr val="tx1"/>
              </a:solidFill>
              <a:latin typeface="+mn-lt"/>
            </a:rPr>
            <a:t>волонтерство</a:t>
          </a:r>
          <a:r>
            <a:rPr lang="ru-RU" sz="1200" dirty="0">
              <a:solidFill>
                <a:schemeClr val="tx1"/>
              </a:solidFill>
              <a:latin typeface="+mn-lt"/>
            </a:rPr>
            <a:t>»</a:t>
          </a:r>
        </a:p>
      </dgm:t>
    </dgm:pt>
    <dgm:pt modelId="{FBBA8D53-3858-46FF-9D5C-CCAF4F3A53A0}" type="parTrans" cxnId="{AD026671-A758-49D2-8345-3A5B0744C85E}">
      <dgm:prSet/>
      <dgm:spPr/>
      <dgm:t>
        <a:bodyPr/>
        <a:lstStyle/>
        <a:p>
          <a:endParaRPr lang="ru-RU"/>
        </a:p>
      </dgm:t>
    </dgm:pt>
    <dgm:pt modelId="{962B901F-4C70-41E3-952B-11C59817C50E}" type="sibTrans" cxnId="{AD026671-A758-49D2-8345-3A5B0744C85E}">
      <dgm:prSet/>
      <dgm:spPr/>
      <dgm:t>
        <a:bodyPr/>
        <a:lstStyle/>
        <a:p>
          <a:endParaRPr lang="ru-RU"/>
        </a:p>
      </dgm:t>
    </dgm:pt>
    <dgm:pt modelId="{3E83CD03-B26B-432D-9810-CB467645D0F6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>
              <a:solidFill>
                <a:schemeClr val="tx1"/>
              </a:solidFill>
              <a:latin typeface="+mn-lt"/>
            </a:rPr>
            <a:t>4. Инициатива «Наука побеждать»</a:t>
          </a:r>
        </a:p>
      </dgm:t>
    </dgm:pt>
    <dgm:pt modelId="{91AF0C24-E83F-4BD2-A7ED-14C0AD73D5C1}" type="parTrans" cxnId="{30794784-45B0-45FD-AC1C-6ED956521117}">
      <dgm:prSet/>
      <dgm:spPr/>
      <dgm:t>
        <a:bodyPr/>
        <a:lstStyle/>
        <a:p>
          <a:endParaRPr lang="ru-RU"/>
        </a:p>
      </dgm:t>
    </dgm:pt>
    <dgm:pt modelId="{E02340F3-3FF9-4351-BC37-F35CBC299D63}" type="sibTrans" cxnId="{30794784-45B0-45FD-AC1C-6ED956521117}">
      <dgm:prSet/>
      <dgm:spPr/>
      <dgm:t>
        <a:bodyPr/>
        <a:lstStyle/>
        <a:p>
          <a:endParaRPr lang="ru-RU"/>
        </a:p>
      </dgm:t>
    </dgm:pt>
    <dgm:pt modelId="{DB50F130-0151-4C71-BD9F-472A01B7A0FF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7. Инициатива «Проектирование будущего»</a:t>
          </a:r>
        </a:p>
      </dgm:t>
    </dgm:pt>
    <dgm:pt modelId="{DB9D2F1D-845E-4193-A441-FB39E5F03F8B}" type="parTrans" cxnId="{BF239E65-B3D9-4D48-B2F5-F626AAD6FCCA}">
      <dgm:prSet/>
      <dgm:spPr/>
      <dgm:t>
        <a:bodyPr/>
        <a:lstStyle/>
        <a:p>
          <a:endParaRPr lang="ru-RU"/>
        </a:p>
      </dgm:t>
    </dgm:pt>
    <dgm:pt modelId="{544674CF-D3A5-4A82-A286-5E5C3DC860BE}" type="sibTrans" cxnId="{BF239E65-B3D9-4D48-B2F5-F626AAD6FCCA}">
      <dgm:prSet/>
      <dgm:spPr/>
      <dgm:t>
        <a:bodyPr/>
        <a:lstStyle/>
        <a:p>
          <a:endParaRPr lang="ru-RU"/>
        </a:p>
      </dgm:t>
    </dgm:pt>
    <dgm:pt modelId="{91D666D5-4D5F-40D8-82C6-9B436661E74C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8. Инициатива «Работа с опытом»</a:t>
          </a:r>
        </a:p>
      </dgm:t>
    </dgm:pt>
    <dgm:pt modelId="{23E82E4E-8C2B-4CDA-8FEE-000AF4CF9026}" type="parTrans" cxnId="{F4D6193D-1BB2-41A4-8C21-00CE69328340}">
      <dgm:prSet/>
      <dgm:spPr/>
      <dgm:t>
        <a:bodyPr/>
        <a:lstStyle/>
        <a:p>
          <a:endParaRPr lang="ru-RU"/>
        </a:p>
      </dgm:t>
    </dgm:pt>
    <dgm:pt modelId="{777C7E2A-87A7-4BD3-BCE2-29D37D1348A3}" type="sibTrans" cxnId="{F4D6193D-1BB2-41A4-8C21-00CE69328340}">
      <dgm:prSet/>
      <dgm:spPr/>
      <dgm:t>
        <a:bodyPr/>
        <a:lstStyle/>
        <a:p>
          <a:endParaRPr lang="ru-RU"/>
        </a:p>
      </dgm:t>
    </dgm:pt>
    <dgm:pt modelId="{D6DC1352-BD2F-4FFA-A059-3040BE2FD16F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9. Инициатива «Площадки для взаимодействия науки, бизнеса, государства и общества»</a:t>
          </a:r>
        </a:p>
      </dgm:t>
    </dgm:pt>
    <dgm:pt modelId="{E7237AE1-50FC-40E8-A10A-1ED8B0277A55}" type="parTrans" cxnId="{32261220-CB28-4965-AD9B-C3D9964349E6}">
      <dgm:prSet/>
      <dgm:spPr/>
      <dgm:t>
        <a:bodyPr/>
        <a:lstStyle/>
        <a:p>
          <a:endParaRPr lang="ru-RU"/>
        </a:p>
      </dgm:t>
    </dgm:pt>
    <dgm:pt modelId="{B9E79B30-3983-4917-976D-374DBE214E5B}" type="sibTrans" cxnId="{32261220-CB28-4965-AD9B-C3D9964349E6}">
      <dgm:prSet/>
      <dgm:spPr/>
      <dgm:t>
        <a:bodyPr/>
        <a:lstStyle/>
        <a:p>
          <a:endParaRPr lang="ru-RU"/>
        </a:p>
      </dgm:t>
    </dgm:pt>
    <dgm:pt modelId="{A4D25B26-D451-49BA-973C-45AD81AC8649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10. Инициатива «Решения и сервисы для профессионального сообщества»</a:t>
          </a:r>
        </a:p>
      </dgm:t>
    </dgm:pt>
    <dgm:pt modelId="{633E0548-B396-440E-9CC4-B45D0D756896}" type="parTrans" cxnId="{08DE385E-42EC-4E05-982B-40439F7A4F90}">
      <dgm:prSet/>
      <dgm:spPr/>
      <dgm:t>
        <a:bodyPr/>
        <a:lstStyle/>
        <a:p>
          <a:endParaRPr lang="ru-RU"/>
        </a:p>
      </dgm:t>
    </dgm:pt>
    <dgm:pt modelId="{0F914253-8A54-45C6-A81F-449543069254}" type="sibTrans" cxnId="{08DE385E-42EC-4E05-982B-40439F7A4F90}">
      <dgm:prSet/>
      <dgm:spPr/>
      <dgm:t>
        <a:bodyPr/>
        <a:lstStyle/>
        <a:p>
          <a:endParaRPr lang="ru-RU"/>
        </a:p>
      </dgm:t>
    </dgm:pt>
    <dgm:pt modelId="{80E30AB5-D79E-4603-ADF2-838A202E4CF7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11. 	Тематические инициативы по приоритетам научно-технологического развития РФ</a:t>
          </a:r>
        </a:p>
      </dgm:t>
    </dgm:pt>
    <dgm:pt modelId="{386839E8-19D2-4A6E-BA80-D729779D5783}" type="parTrans" cxnId="{F697A2DD-12D3-4D63-88E8-46C44B62E4EA}">
      <dgm:prSet/>
      <dgm:spPr/>
      <dgm:t>
        <a:bodyPr/>
        <a:lstStyle/>
        <a:p>
          <a:endParaRPr lang="ru-RU"/>
        </a:p>
      </dgm:t>
    </dgm:pt>
    <dgm:pt modelId="{8D397A24-AC4F-4250-A2F8-492F8A19E577}" type="sibTrans" cxnId="{F697A2DD-12D3-4D63-88E8-46C44B62E4EA}">
      <dgm:prSet/>
      <dgm:spPr/>
      <dgm:t>
        <a:bodyPr/>
        <a:lstStyle/>
        <a:p>
          <a:endParaRPr lang="ru-RU"/>
        </a:p>
      </dgm:t>
    </dgm:pt>
    <dgm:pt modelId="{F616229D-FABC-4591-AA43-0FE26C924458}">
      <dgm:prSet phldrT="[Текст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defRPr/>
          </a:pPr>
          <a:r>
            <a:rPr lang="ru-RU" sz="1000" dirty="0">
              <a:solidFill>
                <a:schemeClr val="tx1"/>
              </a:solidFill>
              <a:latin typeface="+mn-lt"/>
            </a:rPr>
            <a:t>12. 	Конгресс молодых ученых на федеральной территории "Сириус" и мероприятия - спутники Конгресса молодых ученых в субъектах Российской Федерации</a:t>
          </a:r>
        </a:p>
      </dgm:t>
    </dgm:pt>
    <dgm:pt modelId="{3F8FD092-5B45-4184-88F0-F108CC789950}" type="parTrans" cxnId="{802B4AD5-A126-4694-B7F6-FDA5F9343E4E}">
      <dgm:prSet/>
      <dgm:spPr/>
      <dgm:t>
        <a:bodyPr/>
        <a:lstStyle/>
        <a:p>
          <a:endParaRPr lang="ru-RU"/>
        </a:p>
      </dgm:t>
    </dgm:pt>
    <dgm:pt modelId="{830B692F-FEDE-4EF8-B698-1C482AFAA800}" type="sibTrans" cxnId="{802B4AD5-A126-4694-B7F6-FDA5F9343E4E}">
      <dgm:prSet/>
      <dgm:spPr/>
      <dgm:t>
        <a:bodyPr/>
        <a:lstStyle/>
        <a:p>
          <a:endParaRPr lang="ru-RU"/>
        </a:p>
      </dgm:t>
    </dgm:pt>
    <dgm:pt modelId="{F984969A-21F6-40E8-9183-18BE095BE1A8}" type="pres">
      <dgm:prSet presAssocID="{A5840961-57E1-4050-BA65-5447BC497F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22AAF6-0845-4F9E-8AD8-1E15B104E948}" type="pres">
      <dgm:prSet presAssocID="{960AB7D7-6156-45A3-9033-1F3B07C201C4}" presName="linNode" presStyleCnt="0"/>
      <dgm:spPr/>
    </dgm:pt>
    <dgm:pt modelId="{1B9CC5C7-BEC2-41D6-8492-4EDF2E00BEAF}" type="pres">
      <dgm:prSet presAssocID="{960AB7D7-6156-45A3-9033-1F3B07C201C4}" presName="parentShp" presStyleLbl="node1" presStyleIdx="0" presStyleCnt="3" custScaleY="31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28966-3A43-4109-86F9-494BBAF6A2A6}" type="pres">
      <dgm:prSet presAssocID="{960AB7D7-6156-45A3-9033-1F3B07C201C4}" presName="childShp" presStyleLbl="bgAccFollowNode1" presStyleIdx="0" presStyleCnt="3" custScaleY="46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CBBA0-95EA-4104-8041-3F199B734F28}" type="pres">
      <dgm:prSet presAssocID="{CDFBDBD9-7235-4D82-84C5-643CBCD9331B}" presName="spacing" presStyleCnt="0"/>
      <dgm:spPr/>
    </dgm:pt>
    <dgm:pt modelId="{CCD65D43-95E1-4673-9C97-4630A6FE0742}" type="pres">
      <dgm:prSet presAssocID="{19769FA2-ABF0-47D7-BDCC-9FFA9E5BCA72}" presName="linNode" presStyleCnt="0"/>
      <dgm:spPr/>
    </dgm:pt>
    <dgm:pt modelId="{3962FAE4-210C-480A-B961-6B7D2385BBBB}" type="pres">
      <dgm:prSet presAssocID="{19769FA2-ABF0-47D7-BDCC-9FFA9E5BCA72}" presName="parentShp" presStyleLbl="node1" presStyleIdx="1" presStyleCnt="3" custScaleX="92005" custScaleY="56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0228-5B58-498F-BA22-724D860AF890}" type="pres">
      <dgm:prSet presAssocID="{19769FA2-ABF0-47D7-BDCC-9FFA9E5BCA72}" presName="childShp" presStyleLbl="bgAccFollowNode1" presStyleIdx="1" presStyleCnt="3" custScaleX="106936" custScaleY="536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F6C17-16AB-4927-9958-93A85C0F0A0F}" type="pres">
      <dgm:prSet presAssocID="{2FA074A4-8CB1-4C0B-956D-86D876CFA633}" presName="spacing" presStyleCnt="0"/>
      <dgm:spPr/>
    </dgm:pt>
    <dgm:pt modelId="{3EB12C8F-C8C9-4D95-B8E1-656730E4FDCA}" type="pres">
      <dgm:prSet presAssocID="{8B429262-2220-4718-8C3C-3ACC72CF5443}" presName="linNode" presStyleCnt="0"/>
      <dgm:spPr/>
    </dgm:pt>
    <dgm:pt modelId="{88B7E2C8-DC44-49AE-BD67-A9A8A6550471}" type="pres">
      <dgm:prSet presAssocID="{8B429262-2220-4718-8C3C-3ACC72CF5443}" presName="parentShp" presStyleLbl="node1" presStyleIdx="2" presStyleCnt="3" custScaleX="95947" custScaleY="42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BD4E-1EF9-4CE7-85FA-298C2E4AE4AC}" type="pres">
      <dgm:prSet presAssocID="{8B429262-2220-4718-8C3C-3ACC72CF5443}" presName="childShp" presStyleLbl="bgAccFollowNode1" presStyleIdx="2" presStyleCnt="3" custScaleX="108204" custScaleY="44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54AD1-6F82-4414-B02F-97E22B25AA25}" type="presOf" srcId="{2B0A1E04-E15B-49EE-AF36-C345F47078E6}" destId="{F245BD4E-1EF9-4CE7-85FA-298C2E4AE4AC}" srcOrd="0" destOrd="5" presId="urn:microsoft.com/office/officeart/2005/8/layout/vList6"/>
    <dgm:cxn modelId="{8CF3DF63-B34A-43D0-9558-3564BABC6D61}" srcId="{8B429262-2220-4718-8C3C-3ACC72CF5443}" destId="{9EE34F1C-EBA0-4C09-818B-3A9CFF9B2EA4}" srcOrd="0" destOrd="0" parTransId="{2C35D610-6C4A-44EC-BE58-F671FD5FA0B9}" sibTransId="{C27F08B9-7404-400E-A0E3-7F87CFCBCCC7}"/>
    <dgm:cxn modelId="{0554F8EA-436A-44FA-B28A-40E5F226C9B1}" type="presOf" srcId="{AAB21783-4685-433B-AE87-4A2774DBE428}" destId="{F9880228-5B58-498F-BA22-724D860AF890}" srcOrd="0" destOrd="0" presId="urn:microsoft.com/office/officeart/2005/8/layout/vList6"/>
    <dgm:cxn modelId="{08DE385E-42EC-4E05-982B-40439F7A4F90}" srcId="{19769FA2-ABF0-47D7-BDCC-9FFA9E5BCA72}" destId="{A4D25B26-D451-49BA-973C-45AD81AC8649}" srcOrd="4" destOrd="0" parTransId="{633E0548-B396-440E-9CC4-B45D0D756896}" sibTransId="{0F914253-8A54-45C6-A81F-449543069254}"/>
    <dgm:cxn modelId="{30794784-45B0-45FD-AC1C-6ED956521117}" srcId="{960AB7D7-6156-45A3-9033-1F3B07C201C4}" destId="{3E83CD03-B26B-432D-9810-CB467645D0F6}" srcOrd="3" destOrd="0" parTransId="{91AF0C24-E83F-4BD2-A7ED-14C0AD73D5C1}" sibTransId="{E02340F3-3FF9-4351-BC37-F35CBC299D63}"/>
    <dgm:cxn modelId="{802B4AD5-A126-4694-B7F6-FDA5F9343E4E}" srcId="{19769FA2-ABF0-47D7-BDCC-9FFA9E5BCA72}" destId="{F616229D-FABC-4591-AA43-0FE26C924458}" srcOrd="6" destOrd="0" parTransId="{3F8FD092-5B45-4184-88F0-F108CC789950}" sibTransId="{830B692F-FEDE-4EF8-B698-1C482AFAA800}"/>
    <dgm:cxn modelId="{A8A78E87-5BAD-4A74-B269-2A34200F602A}" srcId="{8B429262-2220-4718-8C3C-3ACC72CF5443}" destId="{2B0A1E04-E15B-49EE-AF36-C345F47078E6}" srcOrd="5" destOrd="0" parTransId="{A11D280B-D513-4437-AA0A-50309A90265C}" sibTransId="{6251BF07-8066-422D-863D-4D84DACF03AB}"/>
    <dgm:cxn modelId="{DCF7CDD4-8D18-4028-94B2-FC3689CE3E1A}" type="presOf" srcId="{F616229D-FABC-4591-AA43-0FE26C924458}" destId="{F9880228-5B58-498F-BA22-724D860AF890}" srcOrd="0" destOrd="6" presId="urn:microsoft.com/office/officeart/2005/8/layout/vList6"/>
    <dgm:cxn modelId="{F087D527-24C6-4769-AB3D-23BF66A61871}" srcId="{A5840961-57E1-4050-BA65-5447BC497FC6}" destId="{8B429262-2220-4718-8C3C-3ACC72CF5443}" srcOrd="2" destOrd="0" parTransId="{5D70B591-6744-4E60-9C41-F1556344B235}" sibTransId="{D7400A75-4A8D-4E0C-B4E5-C8E6A373093A}"/>
    <dgm:cxn modelId="{87C79B37-F1A2-4807-A2D9-E19B60DA7792}" type="presOf" srcId="{37C45A4A-F05A-42B2-84EA-AD5EA65C0D84}" destId="{F245BD4E-1EF9-4CE7-85FA-298C2E4AE4AC}" srcOrd="0" destOrd="1" presId="urn:microsoft.com/office/officeart/2005/8/layout/vList6"/>
    <dgm:cxn modelId="{FF30A4BF-26BB-4779-915C-BA6D5370ECA3}" srcId="{8B429262-2220-4718-8C3C-3ACC72CF5443}" destId="{6070E3B4-609E-439F-805E-65661B814944}" srcOrd="2" destOrd="0" parTransId="{40A92EFE-9601-4C7D-BF95-B45575F37023}" sibTransId="{37327DA0-E499-488B-AA55-5C40E0F8D711}"/>
    <dgm:cxn modelId="{6C17639D-92D9-493C-99E7-B65A5A46D1AF}" type="presOf" srcId="{9EE34F1C-EBA0-4C09-818B-3A9CFF9B2EA4}" destId="{F245BD4E-1EF9-4CE7-85FA-298C2E4AE4AC}" srcOrd="0" destOrd="0" presId="urn:microsoft.com/office/officeart/2005/8/layout/vList6"/>
    <dgm:cxn modelId="{F4D6193D-1BB2-41A4-8C21-00CE69328340}" srcId="{19769FA2-ABF0-47D7-BDCC-9FFA9E5BCA72}" destId="{91D666D5-4D5F-40D8-82C6-9B436661E74C}" srcOrd="2" destOrd="0" parTransId="{23E82E4E-8C2B-4CDA-8FEE-000AF4CF9026}" sibTransId="{777C7E2A-87A7-4BD3-BCE2-29D37D1348A3}"/>
    <dgm:cxn modelId="{CAB9E7BD-B4D7-408A-975F-C726B00C98E2}" type="presOf" srcId="{A5840961-57E1-4050-BA65-5447BC497FC6}" destId="{F984969A-21F6-40E8-9183-18BE095BE1A8}" srcOrd="0" destOrd="0" presId="urn:microsoft.com/office/officeart/2005/8/layout/vList6"/>
    <dgm:cxn modelId="{85F109E0-075F-4E6E-AA26-F2F75BE625C3}" type="presOf" srcId="{8B429262-2220-4718-8C3C-3ACC72CF5443}" destId="{88B7E2C8-DC44-49AE-BD67-A9A8A6550471}" srcOrd="0" destOrd="0" presId="urn:microsoft.com/office/officeart/2005/8/layout/vList6"/>
    <dgm:cxn modelId="{785A6492-670B-4B89-A52F-97F532420E50}" type="presOf" srcId="{5E1BAD2C-0B59-43B6-85F1-725E78524776}" destId="{15A28966-3A43-4109-86F9-494BBAF6A2A6}" srcOrd="0" destOrd="0" presId="urn:microsoft.com/office/officeart/2005/8/layout/vList6"/>
    <dgm:cxn modelId="{82CE9986-9BF4-431E-875C-CC09B3352B72}" type="presOf" srcId="{960AB7D7-6156-45A3-9033-1F3B07C201C4}" destId="{1B9CC5C7-BEC2-41D6-8492-4EDF2E00BEAF}" srcOrd="0" destOrd="0" presId="urn:microsoft.com/office/officeart/2005/8/layout/vList6"/>
    <dgm:cxn modelId="{A6F15E35-A8B9-4119-9D95-E8D14EC4F63C}" type="presOf" srcId="{91D666D5-4D5F-40D8-82C6-9B436661E74C}" destId="{F9880228-5B58-498F-BA22-724D860AF890}" srcOrd="0" destOrd="2" presId="urn:microsoft.com/office/officeart/2005/8/layout/vList6"/>
    <dgm:cxn modelId="{80B31532-0F27-4C63-98C4-37A3CAF20888}" srcId="{8B429262-2220-4718-8C3C-3ACC72CF5443}" destId="{3A3A5B16-3B97-4E3F-AAF4-7197AB63EBEA}" srcOrd="3" destOrd="0" parTransId="{9676D8A4-85C9-44AC-AB76-2DC088C59C36}" sibTransId="{89A43007-C107-4695-8315-E7277118E2CF}"/>
    <dgm:cxn modelId="{300DFB7E-05FD-4909-889F-931D250C1B5A}" srcId="{A5840961-57E1-4050-BA65-5447BC497FC6}" destId="{960AB7D7-6156-45A3-9033-1F3B07C201C4}" srcOrd="0" destOrd="0" parTransId="{3A820D46-546D-402C-B4A2-D3B210EF1A37}" sibTransId="{CDFBDBD9-7235-4D82-84C5-643CBCD9331B}"/>
    <dgm:cxn modelId="{F697A2DD-12D3-4D63-88E8-46C44B62E4EA}" srcId="{19769FA2-ABF0-47D7-BDCC-9FFA9E5BCA72}" destId="{80E30AB5-D79E-4603-ADF2-838A202E4CF7}" srcOrd="5" destOrd="0" parTransId="{386839E8-19D2-4A6E-BA80-D729779D5783}" sibTransId="{8D397A24-AC4F-4250-A2F8-492F8A19E577}"/>
    <dgm:cxn modelId="{EE067C81-19C7-4E2D-A762-76A7C1D7D07E}" type="presOf" srcId="{80E30AB5-D79E-4603-ADF2-838A202E4CF7}" destId="{F9880228-5B58-498F-BA22-724D860AF890}" srcOrd="0" destOrd="5" presId="urn:microsoft.com/office/officeart/2005/8/layout/vList6"/>
    <dgm:cxn modelId="{99FCE485-017E-4542-8578-BEF1B28FCCB1}" srcId="{A5840961-57E1-4050-BA65-5447BC497FC6}" destId="{19769FA2-ABF0-47D7-BDCC-9FFA9E5BCA72}" srcOrd="1" destOrd="0" parTransId="{9B43792B-C406-4816-B43E-5680A5F7068D}" sibTransId="{2FA074A4-8CB1-4C0B-956D-86D876CFA633}"/>
    <dgm:cxn modelId="{BF239E65-B3D9-4D48-B2F5-F626AAD6FCCA}" srcId="{19769FA2-ABF0-47D7-BDCC-9FFA9E5BCA72}" destId="{DB50F130-0151-4C71-BD9F-472A01B7A0FF}" srcOrd="1" destOrd="0" parTransId="{DB9D2F1D-845E-4193-A441-FB39E5F03F8B}" sibTransId="{544674CF-D3A5-4A82-A286-5E5C3DC860BE}"/>
    <dgm:cxn modelId="{8289B857-0F81-46D3-8997-A9C45EC8D905}" type="presOf" srcId="{153450A7-CCA7-4238-B0CD-C51034D2D23A}" destId="{F245BD4E-1EF9-4CE7-85FA-298C2E4AE4AC}" srcOrd="0" destOrd="4" presId="urn:microsoft.com/office/officeart/2005/8/layout/vList6"/>
    <dgm:cxn modelId="{61253154-6804-4577-AFB8-B305EF6F4512}" type="presOf" srcId="{FAA9D607-1C16-4697-A288-107BEC28ACAA}" destId="{15A28966-3A43-4109-86F9-494BBAF6A2A6}" srcOrd="0" destOrd="2" presId="urn:microsoft.com/office/officeart/2005/8/layout/vList6"/>
    <dgm:cxn modelId="{6099C8BF-8046-47D5-9DA7-53FA44131A71}" type="presOf" srcId="{22A3E7E3-7A37-43C5-B0DA-DC317797D412}" destId="{15A28966-3A43-4109-86F9-494BBAF6A2A6}" srcOrd="0" destOrd="4" presId="urn:microsoft.com/office/officeart/2005/8/layout/vList6"/>
    <dgm:cxn modelId="{A3A6A077-95EA-4D01-8DDE-0A0828FDD552}" type="presOf" srcId="{3A3A5B16-3B97-4E3F-AAF4-7197AB63EBEA}" destId="{F245BD4E-1EF9-4CE7-85FA-298C2E4AE4AC}" srcOrd="0" destOrd="3" presId="urn:microsoft.com/office/officeart/2005/8/layout/vList6"/>
    <dgm:cxn modelId="{1FCD2C09-977C-4B03-80AF-CF8E094C03D3}" srcId="{960AB7D7-6156-45A3-9033-1F3B07C201C4}" destId="{E37581C2-534F-43F3-BCA8-B65192381DBC}" srcOrd="1" destOrd="0" parTransId="{66068964-CA34-40D7-9259-85827A2F0BC8}" sibTransId="{02F6E004-18AF-4E79-AB1E-08D001A9AC89}"/>
    <dgm:cxn modelId="{AD026671-A758-49D2-8345-3A5B0744C85E}" srcId="{960AB7D7-6156-45A3-9033-1F3B07C201C4}" destId="{FAA9D607-1C16-4697-A288-107BEC28ACAA}" srcOrd="2" destOrd="0" parTransId="{FBBA8D53-3858-46FF-9D5C-CCAF4F3A53A0}" sibTransId="{962B901F-4C70-41E3-952B-11C59817C50E}"/>
    <dgm:cxn modelId="{32261220-CB28-4965-AD9B-C3D9964349E6}" srcId="{19769FA2-ABF0-47D7-BDCC-9FFA9E5BCA72}" destId="{D6DC1352-BD2F-4FFA-A059-3040BE2FD16F}" srcOrd="3" destOrd="0" parTransId="{E7237AE1-50FC-40E8-A10A-1ED8B0277A55}" sibTransId="{B9E79B30-3983-4917-976D-374DBE214E5B}"/>
    <dgm:cxn modelId="{A7CAC3C3-A89A-4FDF-91CD-B5D6FA9ED5D1}" srcId="{8B429262-2220-4718-8C3C-3ACC72CF5443}" destId="{37C45A4A-F05A-42B2-84EA-AD5EA65C0D84}" srcOrd="1" destOrd="0" parTransId="{7DD2051D-131B-4E2E-9AA9-C371F563AD5D}" sibTransId="{686DF0A7-194B-4114-99B3-5AEAF37A311F}"/>
    <dgm:cxn modelId="{943531D6-2D8A-414A-AA2A-77B8EDE2BCF3}" type="presOf" srcId="{A4D25B26-D451-49BA-973C-45AD81AC8649}" destId="{F9880228-5B58-498F-BA22-724D860AF890}" srcOrd="0" destOrd="4" presId="urn:microsoft.com/office/officeart/2005/8/layout/vList6"/>
    <dgm:cxn modelId="{E8530E18-9A7E-4689-B539-96C01924B47E}" type="presOf" srcId="{6070E3B4-609E-439F-805E-65661B814944}" destId="{F245BD4E-1EF9-4CE7-85FA-298C2E4AE4AC}" srcOrd="0" destOrd="2" presId="urn:microsoft.com/office/officeart/2005/8/layout/vList6"/>
    <dgm:cxn modelId="{95DC90BA-2F2F-4416-9D02-CBCAD8F702EF}" type="presOf" srcId="{E37581C2-534F-43F3-BCA8-B65192381DBC}" destId="{15A28966-3A43-4109-86F9-494BBAF6A2A6}" srcOrd="0" destOrd="1" presId="urn:microsoft.com/office/officeart/2005/8/layout/vList6"/>
    <dgm:cxn modelId="{D1710516-DCB1-471C-97A4-40AB6250AD4C}" srcId="{19769FA2-ABF0-47D7-BDCC-9FFA9E5BCA72}" destId="{AAB21783-4685-433B-AE87-4A2774DBE428}" srcOrd="0" destOrd="0" parTransId="{B4129D1C-B591-430C-B779-868D525DA178}" sibTransId="{C1ED0266-F269-496F-8BBE-E9DE43380CD7}"/>
    <dgm:cxn modelId="{7CDE6590-222A-473C-A640-22B843A16645}" type="presOf" srcId="{D6DC1352-BD2F-4FFA-A059-3040BE2FD16F}" destId="{F9880228-5B58-498F-BA22-724D860AF890}" srcOrd="0" destOrd="3" presId="urn:microsoft.com/office/officeart/2005/8/layout/vList6"/>
    <dgm:cxn modelId="{610944DA-AC47-4A40-A90D-C60314D83103}" type="presOf" srcId="{19769FA2-ABF0-47D7-BDCC-9FFA9E5BCA72}" destId="{3962FAE4-210C-480A-B961-6B7D2385BBBB}" srcOrd="0" destOrd="0" presId="urn:microsoft.com/office/officeart/2005/8/layout/vList6"/>
    <dgm:cxn modelId="{706B6EE7-5637-4A0C-8BB2-853ED6AD2622}" srcId="{960AB7D7-6156-45A3-9033-1F3B07C201C4}" destId="{22A3E7E3-7A37-43C5-B0DA-DC317797D412}" srcOrd="4" destOrd="0" parTransId="{4E871DFE-7513-4743-81F5-BBBE63B12167}" sibTransId="{46092A8E-DF05-43E1-8D84-960F35DFD155}"/>
    <dgm:cxn modelId="{F6FC0177-7B28-4AE2-8101-79C86BC84069}" type="presOf" srcId="{DB50F130-0151-4C71-BD9F-472A01B7A0FF}" destId="{F9880228-5B58-498F-BA22-724D860AF890}" srcOrd="0" destOrd="1" presId="urn:microsoft.com/office/officeart/2005/8/layout/vList6"/>
    <dgm:cxn modelId="{711C95E1-CFA7-4722-826B-624105D2557C}" type="presOf" srcId="{3E83CD03-B26B-432D-9810-CB467645D0F6}" destId="{15A28966-3A43-4109-86F9-494BBAF6A2A6}" srcOrd="0" destOrd="3" presId="urn:microsoft.com/office/officeart/2005/8/layout/vList6"/>
    <dgm:cxn modelId="{82A74614-6D9C-48E4-8D3C-0866EF3AA15A}" srcId="{8B429262-2220-4718-8C3C-3ACC72CF5443}" destId="{153450A7-CCA7-4238-B0CD-C51034D2D23A}" srcOrd="4" destOrd="0" parTransId="{7FF9B1B8-48EA-48A2-9F1E-4E3ED6EF44FF}" sibTransId="{2EDE5ABE-C277-4D7C-A6AE-A216C373C0AD}"/>
    <dgm:cxn modelId="{107571F9-556F-4D67-8B48-636D501962B6}" srcId="{960AB7D7-6156-45A3-9033-1F3B07C201C4}" destId="{5E1BAD2C-0B59-43B6-85F1-725E78524776}" srcOrd="0" destOrd="0" parTransId="{A7DC159E-F16C-46E7-B360-2CAB11C9B74D}" sibTransId="{DD03FCC5-1412-4A99-B62F-89CE68B15AF1}"/>
    <dgm:cxn modelId="{6BFCBED6-5402-457B-861F-8B67796AE938}" type="presParOf" srcId="{F984969A-21F6-40E8-9183-18BE095BE1A8}" destId="{EB22AAF6-0845-4F9E-8AD8-1E15B104E948}" srcOrd="0" destOrd="0" presId="urn:microsoft.com/office/officeart/2005/8/layout/vList6"/>
    <dgm:cxn modelId="{4DB5DB92-DA10-400B-906E-395605E0FFA7}" type="presParOf" srcId="{EB22AAF6-0845-4F9E-8AD8-1E15B104E948}" destId="{1B9CC5C7-BEC2-41D6-8492-4EDF2E00BEAF}" srcOrd="0" destOrd="0" presId="urn:microsoft.com/office/officeart/2005/8/layout/vList6"/>
    <dgm:cxn modelId="{D984BF66-60F3-41B7-BDDA-25D9F42A4E3B}" type="presParOf" srcId="{EB22AAF6-0845-4F9E-8AD8-1E15B104E948}" destId="{15A28966-3A43-4109-86F9-494BBAF6A2A6}" srcOrd="1" destOrd="0" presId="urn:microsoft.com/office/officeart/2005/8/layout/vList6"/>
    <dgm:cxn modelId="{3FEC2E51-5197-482F-8BB5-A0A61222F31C}" type="presParOf" srcId="{F984969A-21F6-40E8-9183-18BE095BE1A8}" destId="{028CBBA0-95EA-4104-8041-3F199B734F28}" srcOrd="1" destOrd="0" presId="urn:microsoft.com/office/officeart/2005/8/layout/vList6"/>
    <dgm:cxn modelId="{48A3D572-9C23-4099-AEB9-9EFB5A655442}" type="presParOf" srcId="{F984969A-21F6-40E8-9183-18BE095BE1A8}" destId="{CCD65D43-95E1-4673-9C97-4630A6FE0742}" srcOrd="2" destOrd="0" presId="urn:microsoft.com/office/officeart/2005/8/layout/vList6"/>
    <dgm:cxn modelId="{F27E781C-F058-4BC6-A45A-814B761718F3}" type="presParOf" srcId="{CCD65D43-95E1-4673-9C97-4630A6FE0742}" destId="{3962FAE4-210C-480A-B961-6B7D2385BBBB}" srcOrd="0" destOrd="0" presId="urn:microsoft.com/office/officeart/2005/8/layout/vList6"/>
    <dgm:cxn modelId="{525DC819-10AC-481C-83C3-ABBC27A59E1E}" type="presParOf" srcId="{CCD65D43-95E1-4673-9C97-4630A6FE0742}" destId="{F9880228-5B58-498F-BA22-724D860AF890}" srcOrd="1" destOrd="0" presId="urn:microsoft.com/office/officeart/2005/8/layout/vList6"/>
    <dgm:cxn modelId="{267B6844-6A30-4E0F-BAD9-1E1CFFF4C022}" type="presParOf" srcId="{F984969A-21F6-40E8-9183-18BE095BE1A8}" destId="{E75F6C17-16AB-4927-9958-93A85C0F0A0F}" srcOrd="3" destOrd="0" presId="urn:microsoft.com/office/officeart/2005/8/layout/vList6"/>
    <dgm:cxn modelId="{0EA7746C-8124-4D9B-B66C-959186F32383}" type="presParOf" srcId="{F984969A-21F6-40E8-9183-18BE095BE1A8}" destId="{3EB12C8F-C8C9-4D95-B8E1-656730E4FDCA}" srcOrd="4" destOrd="0" presId="urn:microsoft.com/office/officeart/2005/8/layout/vList6"/>
    <dgm:cxn modelId="{47EAF66F-AEF6-45E6-943E-B8CD0CBD219C}" type="presParOf" srcId="{3EB12C8F-C8C9-4D95-B8E1-656730E4FDCA}" destId="{88B7E2C8-DC44-49AE-BD67-A9A8A6550471}" srcOrd="0" destOrd="0" presId="urn:microsoft.com/office/officeart/2005/8/layout/vList6"/>
    <dgm:cxn modelId="{43664463-7E31-40C3-9714-27AE98FD2855}" type="presParOf" srcId="{3EB12C8F-C8C9-4D95-B8E1-656730E4FDCA}" destId="{F245BD4E-1EF9-4CE7-85FA-298C2E4AE4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0A0B-8D03-49E8-8924-E97FBDAAC2AE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A2F8-EDCC-4FDF-8E47-B2C5E13C3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2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A2F8-EDCC-4FDF-8E47-B2C5E13C34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8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15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2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В рамках субсидии Министерство науки и высшего образования РФ на прикладные научные исследования и экспериментальные разработки на Геологическом факультете в 2017-2018  были созданы экспериментальные образцы программно-аппаратный сейсмоакустического и набортного лабораторного геохимического комплексов, прошедшие тестовые испытания на акваториях Онежского озера и Белого моря  и апробацию в море Лаптевых в рамках 73 экспедиции НИС «АКАДЕМИК МСТИСЛАВ КЕЛДЫШ»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ШИФР 02_2018_АМК73</a:t>
            </a:r>
            <a:endParaRPr 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8058D-B743-46CD-8481-DE105731FD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0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99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AE98-7CA2-45C2-997D-B51ED207607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8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A2F8-EDCC-4FDF-8E47-B2C5E13C344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8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Цветом выделены проекты, которые могут подойти под геологические задачи.</a:t>
            </a:r>
          </a:p>
          <a:p>
            <a:r>
              <a:rPr lang="ru-RU" dirty="0"/>
              <a:t>Непрерывная</a:t>
            </a:r>
            <a:r>
              <a:rPr lang="ru-RU" baseline="0" dirty="0"/>
              <a:t> цепочка: школа – вуз - работодатель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35D1-611E-4DDF-89CA-B5FC9169E45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7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9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5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0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2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6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73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3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9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9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9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2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1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0DA4-8AD2-4E39-80FD-A069056A75F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37B9-58DA-4A43-B6C1-87A230770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Отраслевая наука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859782"/>
            <a:ext cx="596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Рабочая группа по науке Общественного Совета </a:t>
            </a:r>
            <a:r>
              <a:rPr lang="ru-RU" dirty="0" err="1"/>
              <a:t>Роснедра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0172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/>
              <a:t>Министерство образования и науки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9815" y="3435846"/>
            <a:ext cx="40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НИР, НИОКР, ПНИЭР, НИОКР и ТР…………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36" y="843558"/>
            <a:ext cx="8898160" cy="4212468"/>
          </a:xfrm>
        </p:spPr>
        <p:txBody>
          <a:bodyPr>
            <a:noAutofit/>
          </a:bodyPr>
          <a:lstStyle/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Физика Земли, глубинная геодинамика, взаимодействие геосфер.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Геологические процессы, строение и эволюция земной коры и мантии.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Науки о веществе Земли - фундаментальная основа познания строения и эволюции Земли и формирования полезных ископаемых.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Научные основы развития ресурсной базы - закономерности образования, размещения полезных ископаемых и комплексного освоения недр.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Мировой океан: геологическое строение и минеральные ресурсы, физика океана, роль океана в формировании климата, морские экосистемы и биологическая продуктивность.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Динамика подземных и поверхностных вод и ледников, состояние озер; научные основы изучения и прогноза водных ресурсов, качества вод, </a:t>
            </a:r>
            <a:r>
              <a:rPr lang="ru-RU" sz="1400" dirty="0" err="1"/>
              <a:t>водообеспеченности</a:t>
            </a:r>
            <a:r>
              <a:rPr lang="ru-RU" sz="1400" dirty="0"/>
              <a:t> страны.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Процессы в атмосфере, метеорология, механизмы формирования, изменения и регулирования климата, прогноз.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Современные катастрофы и критические состояния среды природного и антропогенного происхождения - научные основы и прогноз.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Изменения окружающей среды и основы научной стратегии рационального и поддерживающего природопользования.</a:t>
            </a:r>
          </a:p>
          <a:p>
            <a:pPr marL="414900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Разработка новых методов, технологий, технических и аналитических средств исследования в науках о Земле.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8336" y="253486"/>
            <a:ext cx="886732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Темы НИР государственного задания Российской академии наук до 2025 г.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3558"/>
            <a:ext cx="8826152" cy="4032448"/>
          </a:xfrm>
        </p:spPr>
        <p:txBody>
          <a:bodyPr>
            <a:noAutofit/>
          </a:bodyPr>
          <a:lstStyle/>
          <a:p>
            <a:pPr lvl="0"/>
            <a:r>
              <a:rPr lang="ru-RU" sz="1200" dirty="0"/>
              <a:t>Активная тектоника новейших подвижных поясов Северной Евразии. (продлён до 2022 г.).</a:t>
            </a:r>
          </a:p>
          <a:p>
            <a:pPr lvl="0"/>
            <a:r>
              <a:rPr lang="ru-RU" sz="1200" dirty="0"/>
              <a:t>Коллизионные и </a:t>
            </a:r>
            <a:r>
              <a:rPr lang="ru-RU" sz="1200" dirty="0" err="1"/>
              <a:t>аккреционные</a:t>
            </a:r>
            <a:r>
              <a:rPr lang="ru-RU" sz="1200" dirty="0"/>
              <a:t> структуры </a:t>
            </a:r>
            <a:r>
              <a:rPr lang="ru-RU" sz="1200" dirty="0" err="1"/>
              <a:t>Северо-Востока</a:t>
            </a:r>
            <a:r>
              <a:rPr lang="ru-RU" sz="1200" dirty="0"/>
              <a:t> России.</a:t>
            </a:r>
          </a:p>
          <a:p>
            <a:pPr lvl="0"/>
            <a:r>
              <a:rPr lang="ru-RU" sz="1200" dirty="0"/>
              <a:t>Изотопные провинции и изотопная структура континентальной коры </a:t>
            </a:r>
            <a:r>
              <a:rPr lang="ru-RU" sz="1200" dirty="0" err="1"/>
              <a:t>палеозоид</a:t>
            </a:r>
            <a:r>
              <a:rPr lang="ru-RU" sz="1200" dirty="0"/>
              <a:t> западного сегмента Центрально-Азиатского складчатого пояса и Урала.</a:t>
            </a:r>
          </a:p>
          <a:p>
            <a:pPr lvl="0"/>
            <a:r>
              <a:rPr lang="ru-RU" sz="1200" dirty="0"/>
              <a:t>Прослеживание </a:t>
            </a:r>
            <a:r>
              <a:rPr lang="ru-RU" sz="1200" dirty="0" err="1"/>
              <a:t>Верхоянской</a:t>
            </a:r>
            <a:r>
              <a:rPr lang="ru-RU" sz="1200" dirty="0"/>
              <a:t> континентальной окраины на о. </a:t>
            </a:r>
            <a:r>
              <a:rPr lang="ru-RU" sz="1200" dirty="0" err="1"/>
              <a:t>Бельковский</a:t>
            </a:r>
            <a:r>
              <a:rPr lang="ru-RU" sz="1200" dirty="0"/>
              <a:t> (Новосибирские </a:t>
            </a:r>
            <a:r>
              <a:rPr lang="ru-RU" sz="1200" dirty="0" err="1"/>
              <a:t>острова,Восточная</a:t>
            </a:r>
            <a:r>
              <a:rPr lang="ru-RU" sz="1200" dirty="0"/>
              <a:t> Арктика): обоснование новой схемы тектоники шельфа моря Лаптевых, и ее значение для оценки углеводородного потенциала.</a:t>
            </a:r>
          </a:p>
          <a:p>
            <a:pPr lvl="0"/>
            <a:r>
              <a:rPr lang="ru-RU" sz="1200" dirty="0"/>
              <a:t>Верхнеюрско-нижнемеловые вулканогенно-осадочные комплексы Чукотки: тектоническая позиция, </a:t>
            </a:r>
            <a:r>
              <a:rPr lang="ru-RU" sz="1200" dirty="0" err="1"/>
              <a:t>палеогеодинамика</a:t>
            </a:r>
            <a:r>
              <a:rPr lang="ru-RU" sz="1200" dirty="0"/>
              <a:t> и реконструкции конвергентных границ.</a:t>
            </a:r>
          </a:p>
          <a:p>
            <a:pPr lvl="0"/>
            <a:r>
              <a:rPr lang="ru-RU" sz="1200" dirty="0"/>
              <a:t>Условия формирования и возраст пород </a:t>
            </a:r>
            <a:r>
              <a:rPr lang="ru-RU" sz="1200" dirty="0" err="1"/>
              <a:t>Уринского</a:t>
            </a:r>
            <a:r>
              <a:rPr lang="ru-RU" sz="1200" dirty="0"/>
              <a:t> поднятия, как новая геологическая основа для поисков углеводородов и оценки углеводородного потенциала юга Сибири.</a:t>
            </a:r>
          </a:p>
          <a:p>
            <a:pPr lvl="0"/>
            <a:r>
              <a:rPr lang="ru-RU" sz="1200" dirty="0"/>
              <a:t>Этапы и обстановки формирования </a:t>
            </a:r>
            <a:r>
              <a:rPr lang="ru-RU" sz="1200" dirty="0" err="1"/>
              <a:t>ювенильной</a:t>
            </a:r>
            <a:r>
              <a:rPr lang="ru-RU" sz="1200" dirty="0"/>
              <a:t> коры в западной части Центрально-Азиатского </a:t>
            </a:r>
            <a:r>
              <a:rPr lang="ru-RU" sz="1200" dirty="0" err="1"/>
              <a:t>орогенного</a:t>
            </a:r>
            <a:r>
              <a:rPr lang="ru-RU" sz="1200" dirty="0"/>
              <a:t> пояса.</a:t>
            </a:r>
          </a:p>
          <a:p>
            <a:pPr lvl="0"/>
            <a:r>
              <a:rPr lang="ru-RU" sz="1200" dirty="0"/>
              <a:t>Четвертичная история Байкальского региона по комплексным исследованиям вдоль </a:t>
            </a:r>
            <a:r>
              <a:rPr lang="ru-RU" sz="1200" dirty="0" err="1"/>
              <a:t>трансекта</a:t>
            </a:r>
            <a:r>
              <a:rPr lang="ru-RU" sz="1200" dirty="0"/>
              <a:t> </a:t>
            </a:r>
            <a:r>
              <a:rPr lang="ru-RU" sz="1200" dirty="0" err="1"/>
              <a:t>Предбайкалье-Прибайкалье</a:t>
            </a:r>
            <a:r>
              <a:rPr lang="ru-RU" sz="1200" dirty="0"/>
              <a:t> Забайкалье.</a:t>
            </a:r>
          </a:p>
          <a:p>
            <a:pPr lvl="0"/>
            <a:r>
              <a:rPr lang="ru-RU" sz="1200" dirty="0"/>
              <a:t>Комплексная оценка реакции ископаемых организмов группы </a:t>
            </a:r>
            <a:r>
              <a:rPr lang="ru-RU" sz="1200" dirty="0" err="1"/>
              <a:t>палеопасцихнид</a:t>
            </a:r>
            <a:r>
              <a:rPr lang="ru-RU" sz="1200" dirty="0"/>
              <a:t> на внешнее воздействие в позднем докембрии.</a:t>
            </a:r>
          </a:p>
          <a:p>
            <a:pPr lvl="0"/>
            <a:r>
              <a:rPr lang="ru-RU" sz="1200" dirty="0"/>
              <a:t>Геодинамические обстановки и основные этапы тектонической эволюции </a:t>
            </a:r>
            <a:r>
              <a:rPr lang="ru-RU" sz="1200" dirty="0" err="1"/>
              <a:t>Верхояно</a:t>
            </a:r>
            <a:r>
              <a:rPr lang="ru-RU" sz="1200" dirty="0"/>
              <a:t> Чукотских </a:t>
            </a:r>
            <a:r>
              <a:rPr lang="ru-RU" sz="1200" dirty="0" err="1"/>
              <a:t>мезозоид</a:t>
            </a:r>
            <a:r>
              <a:rPr lang="ru-RU" sz="1200" dirty="0"/>
              <a:t>.</a:t>
            </a:r>
          </a:p>
          <a:p>
            <a:pPr lvl="0"/>
            <a:r>
              <a:rPr lang="ru-RU" sz="1200" dirty="0"/>
              <a:t>Основные этапы эволюции осадконакопления, </a:t>
            </a:r>
            <a:r>
              <a:rPr lang="ru-RU" sz="1200" dirty="0" err="1"/>
              <a:t>биоты</a:t>
            </a:r>
            <a:r>
              <a:rPr lang="ru-RU" sz="1200" dirty="0"/>
              <a:t> и магнитного поля в </a:t>
            </a:r>
            <a:r>
              <a:rPr lang="ru-RU" sz="1200" dirty="0" err="1"/>
              <a:t>ордовике</a:t>
            </a:r>
            <a:r>
              <a:rPr lang="ru-RU" sz="1200" dirty="0"/>
              <a:t> Сибирской платформы.</a:t>
            </a:r>
          </a:p>
          <a:p>
            <a:pPr lvl="0"/>
            <a:r>
              <a:rPr lang="ru-RU" sz="1200" dirty="0"/>
              <a:t>Геологическая эволюция </a:t>
            </a:r>
            <a:r>
              <a:rPr lang="ru-RU" sz="1200" dirty="0" err="1"/>
              <a:t>Патомского</a:t>
            </a:r>
            <a:r>
              <a:rPr lang="ru-RU" sz="1200" dirty="0"/>
              <a:t> </a:t>
            </a:r>
            <a:r>
              <a:rPr lang="ru-RU" sz="1200" dirty="0" err="1"/>
              <a:t>палеобассейна</a:t>
            </a:r>
            <a:r>
              <a:rPr lang="ru-RU" sz="1200" dirty="0"/>
              <a:t>: глобальные и локальные факторы породообразования и формирования венд-кембрийской углеводородной системы на юге Восточной Сибири.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53486"/>
            <a:ext cx="9005664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Темы НИР грантов РНФ Геологического Института РАН 2023 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4248472"/>
          </a:xfrm>
        </p:spPr>
        <p:txBody>
          <a:bodyPr>
            <a:noAutofit/>
          </a:bodyPr>
          <a:lstStyle/>
          <a:p>
            <a:pPr lvl="0"/>
            <a:r>
              <a:rPr lang="ru-RU" sz="1300" dirty="0"/>
              <a:t>Мантийные, </a:t>
            </a:r>
            <a:r>
              <a:rPr lang="ru-RU" sz="1300" dirty="0" err="1"/>
              <a:t>коровые</a:t>
            </a:r>
            <a:r>
              <a:rPr lang="ru-RU" sz="1300" dirty="0"/>
              <a:t> и экзогенные источники вещества в формировании вещественного и энергетического баланса флюидных систем подвижных поясов Земли.</a:t>
            </a:r>
          </a:p>
          <a:p>
            <a:pPr lvl="0"/>
            <a:r>
              <a:rPr lang="ru-RU" sz="1300" dirty="0"/>
              <a:t> Высокоразрешающая биостратиграфия и палеогеография юры и нижнего мела шельфа Баренцева моря и его обрамления.</a:t>
            </a:r>
          </a:p>
          <a:p>
            <a:pPr lvl="0"/>
            <a:r>
              <a:rPr lang="ru-RU" sz="1300" dirty="0"/>
              <a:t> Макроэволюция сложно устроенных живых систем: </a:t>
            </a:r>
            <a:r>
              <a:rPr lang="ru-RU" sz="1300" dirty="0" err="1"/>
              <a:t>биота</a:t>
            </a:r>
            <a:r>
              <a:rPr lang="ru-RU" sz="1300" dirty="0"/>
              <a:t> </a:t>
            </a:r>
            <a:r>
              <a:rPr lang="ru-RU" sz="1300" dirty="0" err="1"/>
              <a:t>эдиакарского</a:t>
            </a:r>
            <a:r>
              <a:rPr lang="ru-RU" sz="1300" dirty="0"/>
              <a:t> типа в пространстве и времени.</a:t>
            </a:r>
          </a:p>
          <a:p>
            <a:pPr lvl="0"/>
            <a:r>
              <a:rPr lang="ru-RU" sz="1300" dirty="0"/>
              <a:t> История развития и деградации гигантского позднеплейстоценового озера на Камчатке.</a:t>
            </a:r>
          </a:p>
          <a:p>
            <a:pPr lvl="0"/>
            <a:r>
              <a:rPr lang="ru-RU" sz="1300" dirty="0"/>
              <a:t> Изучение структуры </a:t>
            </a:r>
            <a:r>
              <a:rPr lang="ru-RU" sz="1300" dirty="0" err="1"/>
              <a:t>экотонных</a:t>
            </a:r>
            <a:r>
              <a:rPr lang="ru-RU" sz="1300" dirty="0"/>
              <a:t> сообществ </a:t>
            </a:r>
            <a:r>
              <a:rPr lang="ru-RU" sz="1300" dirty="0" err="1"/>
              <a:t>микрофоссилий</a:t>
            </a:r>
            <a:r>
              <a:rPr lang="ru-RU" sz="1300" dirty="0"/>
              <a:t> в конце мелового периода.</a:t>
            </a:r>
          </a:p>
          <a:p>
            <a:pPr lvl="0"/>
            <a:r>
              <a:rPr lang="ru-RU" sz="1300" dirty="0"/>
              <a:t>Структурно-вещественные комплексы и геодинамические обстановки </a:t>
            </a:r>
            <a:r>
              <a:rPr lang="ru-RU" sz="1300" dirty="0" err="1"/>
              <a:t>позднеюрскомелового</a:t>
            </a:r>
            <a:r>
              <a:rPr lang="ru-RU" sz="1300" dirty="0"/>
              <a:t> этапа северной части Корякского нагорья.</a:t>
            </a:r>
          </a:p>
          <a:p>
            <a:pPr lvl="0"/>
            <a:r>
              <a:rPr lang="ru-RU" sz="1300" dirty="0"/>
              <a:t>Палеогеография регрессивных стадий эволюции бассейнов </a:t>
            </a:r>
            <a:r>
              <a:rPr lang="ru-RU" sz="1300" dirty="0" err="1"/>
              <a:t>Паратетиса</a:t>
            </a:r>
            <a:r>
              <a:rPr lang="ru-RU" sz="1300" dirty="0"/>
              <a:t> в раннем олигоцене.</a:t>
            </a:r>
          </a:p>
          <a:p>
            <a:pPr lvl="0"/>
            <a:r>
              <a:rPr lang="ru-RU" sz="1300" dirty="0"/>
              <a:t> Особенности структуры океанского дна и формирования океанической коры в Срединно-Атлантическом хребте в пограничном районе между областями проявления близко расположенных Азорского и Исландского </a:t>
            </a:r>
            <a:r>
              <a:rPr lang="ru-RU" sz="1300" dirty="0" err="1"/>
              <a:t>плюмов</a:t>
            </a:r>
            <a:r>
              <a:rPr lang="ru-RU" sz="1300" dirty="0"/>
              <a:t> (Северная Атлантика).</a:t>
            </a:r>
          </a:p>
          <a:p>
            <a:pPr lvl="0"/>
            <a:r>
              <a:rPr lang="ru-RU" sz="1300" dirty="0"/>
              <a:t>Новейшая и современная геодинамика Западной Арктики: эволюция и воздействие активных тектонических процессов на структурные элементы и осадочный чехол глубоководных котловин и шельфов.</a:t>
            </a:r>
          </a:p>
          <a:p>
            <a:pPr lvl="0"/>
            <a:r>
              <a:rPr lang="ru-RU" sz="1300" dirty="0"/>
              <a:t>Построение моделей тектонической эволюции осадочных бассейнов Арктической зоны России по геохронологическим и геолого-геофизическим данным.</a:t>
            </a:r>
          </a:p>
          <a:p>
            <a:endParaRPr lang="ru-RU" sz="1300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53486"/>
            <a:ext cx="9005664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Темы НИР грантов РНФ Геологического Института РАН 2023 г.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253486"/>
            <a:ext cx="9005664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Темы НИР государственного задания Геологического факультета МГУ до 2025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7574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Осадочные бассейны шельфов России.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Изучение углеводородных ресурсов морских акваторий и Арктического региона Российской Федерации 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Геодинамика полярных и приполярных областей Российской Федерации.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Минералогическое изучение месторождений Арктической зоны России с целью их комплексного освоения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Теоретические основы геокриологического прогноза и картирования </a:t>
            </a:r>
            <a:r>
              <a:rPr lang="ru-RU" sz="1400" dirty="0" err="1"/>
              <a:t>криолитозоны</a:t>
            </a:r>
            <a:r>
              <a:rPr lang="ru-RU" sz="1400" dirty="0"/>
              <a:t> России.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Разработка теории и технологии комплексных геофизических исследований приповерхностной части разреза естественных и техногенных сред.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Моделирование новейших геодинамических процессов, влияющих на сейсмичность и флюидную проницаемость осадочных толщ (2022-2027).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Оценка ресурсов </a:t>
            </a:r>
            <a:r>
              <a:rPr lang="ru-RU" sz="1400" dirty="0" err="1"/>
              <a:t>трудноизвлекаемых</a:t>
            </a:r>
            <a:r>
              <a:rPr lang="ru-RU" sz="1400" dirty="0"/>
              <a:t> углеводородов и разработка инновационных методов их освоения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Развитие комплексных методов физической, прогнозно-поисковой и экологической геохимии.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Эколого-геологические системы: структура, многообразие, систематика и их анализ.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Исследование многообразия инженерно-геологических условий территории России 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Модели и методы  исследований гидрогеологических процессов  для рационального использования  подземных вод в условиях </a:t>
            </a:r>
            <a:r>
              <a:rPr lang="ru-RU" sz="1400" dirty="0" err="1"/>
              <a:t>техногенеза</a:t>
            </a:r>
            <a:r>
              <a:rPr lang="ru-RU" sz="1400" dirty="0"/>
              <a:t>.</a:t>
            </a:r>
          </a:p>
          <a:p>
            <a:pPr marL="414900" indent="-342900" fontAlgn="t">
              <a:buFont typeface="+mj-lt"/>
              <a:buAutoNum type="arabicPeriod"/>
            </a:pPr>
            <a:r>
              <a:rPr lang="ru-RU" sz="1400" dirty="0"/>
              <a:t>Теоретическое и экспериментальное изучение влияния геологических и техногенных факторов на безопасность хозяйственной деятельности.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153640"/>
            <a:ext cx="83080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/>
              <a:t>Экономическая деятельность Геологического факультета МГУ в 2022 г.</a:t>
            </a:r>
          </a:p>
        </p:txBody>
      </p:sp>
      <p:sp>
        <p:nvSpPr>
          <p:cNvPr id="3" name="object 3"/>
          <p:cNvSpPr/>
          <p:nvPr/>
        </p:nvSpPr>
        <p:spPr>
          <a:xfrm>
            <a:off x="13137" y="0"/>
            <a:ext cx="536085" cy="40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04" y="484015"/>
            <a:ext cx="5292597" cy="284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3" y="971551"/>
            <a:ext cx="3995297" cy="2080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838200" y="3327835"/>
            <a:ext cx="3962400" cy="1765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5105403" y="3051662"/>
            <a:ext cx="3672408" cy="190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50000"/>
              </a:lnSpc>
            </a:pPr>
            <a:r>
              <a:rPr sz="1400" spc="-5" dirty="0">
                <a:cs typeface="Times New Roman"/>
              </a:rPr>
              <a:t>О</a:t>
            </a:r>
            <a:r>
              <a:rPr sz="1400" spc="5" dirty="0">
                <a:cs typeface="Times New Roman"/>
              </a:rPr>
              <a:t>т</a:t>
            </a:r>
            <a:r>
              <a:rPr sz="1400" dirty="0">
                <a:cs typeface="Times New Roman"/>
              </a:rPr>
              <a:t>м</a:t>
            </a:r>
            <a:r>
              <a:rPr sz="1400" spc="5" dirty="0">
                <a:cs typeface="Times New Roman"/>
              </a:rPr>
              <a:t>ет</a:t>
            </a:r>
            <a:r>
              <a:rPr sz="1400" spc="-5" dirty="0">
                <a:cs typeface="Times New Roman"/>
              </a:rPr>
              <a:t>и</a:t>
            </a:r>
            <a:r>
              <a:rPr sz="1400" dirty="0">
                <a:cs typeface="Times New Roman"/>
              </a:rPr>
              <a:t>м</a:t>
            </a:r>
            <a:r>
              <a:rPr sz="1400" spc="15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с</a:t>
            </a:r>
            <a:r>
              <a:rPr sz="1400" spc="-5" dirty="0">
                <a:cs typeface="Times New Roman"/>
              </a:rPr>
              <a:t>и</a:t>
            </a:r>
            <a:r>
              <a:rPr sz="1400" dirty="0">
                <a:cs typeface="Times New Roman"/>
              </a:rPr>
              <a:t>л</a:t>
            </a:r>
            <a:r>
              <a:rPr sz="1400" spc="-5" dirty="0">
                <a:cs typeface="Times New Roman"/>
              </a:rPr>
              <a:t>ьн</a:t>
            </a:r>
            <a:r>
              <a:rPr sz="1400" dirty="0">
                <a:cs typeface="Times New Roman"/>
              </a:rPr>
              <a:t>о</a:t>
            </a:r>
            <a:r>
              <a:rPr sz="1400" spc="15" dirty="0">
                <a:cs typeface="Times New Roman"/>
              </a:rPr>
              <a:t> </a:t>
            </a:r>
            <a:r>
              <a:rPr sz="1400" spc="-10" dirty="0">
                <a:cs typeface="Times New Roman"/>
              </a:rPr>
              <a:t>в</a:t>
            </a:r>
            <a:r>
              <a:rPr sz="1400" dirty="0">
                <a:cs typeface="Times New Roman"/>
              </a:rPr>
              <a:t>о</a:t>
            </a:r>
            <a:r>
              <a:rPr sz="1400" spc="-5" dirty="0">
                <a:cs typeface="Times New Roman"/>
              </a:rPr>
              <a:t>з</a:t>
            </a:r>
            <a:r>
              <a:rPr sz="1400" dirty="0">
                <a:cs typeface="Times New Roman"/>
              </a:rPr>
              <a:t>р</a:t>
            </a:r>
            <a:r>
              <a:rPr sz="1400" spc="45" dirty="0">
                <a:cs typeface="Times New Roman"/>
              </a:rPr>
              <a:t>о</a:t>
            </a:r>
            <a:r>
              <a:rPr sz="1400" dirty="0">
                <a:cs typeface="Times New Roman"/>
              </a:rPr>
              <a:t>с</a:t>
            </a:r>
            <a:r>
              <a:rPr sz="1400" spc="5" dirty="0">
                <a:cs typeface="Times New Roman"/>
              </a:rPr>
              <a:t>ш</a:t>
            </a:r>
            <a:r>
              <a:rPr sz="1400" spc="-5" dirty="0">
                <a:cs typeface="Times New Roman"/>
              </a:rPr>
              <a:t>и</a:t>
            </a:r>
            <a:r>
              <a:rPr sz="1400" dirty="0">
                <a:cs typeface="Times New Roman"/>
              </a:rPr>
              <a:t>й</a:t>
            </a:r>
            <a:r>
              <a:rPr sz="1400" spc="15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п</a:t>
            </a:r>
            <a:r>
              <a:rPr sz="1400" dirty="0">
                <a:cs typeface="Times New Roman"/>
              </a:rPr>
              <a:t>о</a:t>
            </a:r>
            <a:r>
              <a:rPr sz="1400" spc="-25" dirty="0">
                <a:cs typeface="Times New Roman"/>
              </a:rPr>
              <a:t>к</a:t>
            </a:r>
            <a:r>
              <a:rPr sz="1400" spc="5" dirty="0">
                <a:cs typeface="Times New Roman"/>
              </a:rPr>
              <a:t>а</a:t>
            </a:r>
            <a:r>
              <a:rPr sz="1400" spc="-5" dirty="0">
                <a:cs typeface="Times New Roman"/>
              </a:rPr>
              <a:t>з</a:t>
            </a:r>
            <a:r>
              <a:rPr sz="1400" spc="-45" dirty="0">
                <a:cs typeface="Times New Roman"/>
              </a:rPr>
              <a:t>а</a:t>
            </a:r>
            <a:r>
              <a:rPr sz="1400" spc="5" dirty="0">
                <a:cs typeface="Times New Roman"/>
              </a:rPr>
              <a:t>те</a:t>
            </a:r>
            <a:r>
              <a:rPr sz="1400" dirty="0">
                <a:cs typeface="Times New Roman"/>
              </a:rPr>
              <a:t>ль</a:t>
            </a:r>
            <a:r>
              <a:rPr sz="1400" spc="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о</a:t>
            </a:r>
            <a:r>
              <a:rPr sz="1400" spc="-55" dirty="0">
                <a:cs typeface="Times New Roman"/>
              </a:rPr>
              <a:t>б</a:t>
            </a:r>
            <a:r>
              <a:rPr sz="1400" spc="-10" dirty="0">
                <a:cs typeface="Times New Roman"/>
              </a:rPr>
              <a:t>ъ</a:t>
            </a:r>
            <a:r>
              <a:rPr sz="1400" dirty="0">
                <a:cs typeface="Times New Roman"/>
              </a:rPr>
              <a:t>ё</a:t>
            </a:r>
            <a:r>
              <a:rPr sz="1400" spc="-25" dirty="0">
                <a:cs typeface="Times New Roman"/>
              </a:rPr>
              <a:t>м</a:t>
            </a:r>
            <a:r>
              <a:rPr sz="1400" dirty="0">
                <a:cs typeface="Times New Roman"/>
              </a:rPr>
              <a:t>а</a:t>
            </a:r>
            <a:r>
              <a:rPr sz="1400" spc="20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НИОК</a:t>
            </a:r>
            <a:r>
              <a:rPr sz="1400" dirty="0">
                <a:cs typeface="Times New Roman"/>
              </a:rPr>
              <a:t>Р</a:t>
            </a:r>
            <a:r>
              <a:rPr sz="1400" spc="10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н</a:t>
            </a:r>
            <a:r>
              <a:rPr sz="1400" dirty="0">
                <a:cs typeface="Times New Roman"/>
              </a:rPr>
              <a:t>а</a:t>
            </a:r>
            <a:r>
              <a:rPr sz="1400" spc="2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1</a:t>
            </a:r>
            <a:r>
              <a:rPr sz="1400" spc="30" dirty="0">
                <a:cs typeface="Times New Roman"/>
              </a:rPr>
              <a:t> </a:t>
            </a:r>
            <a:r>
              <a:rPr lang="ru-RU" sz="1400" spc="30" dirty="0">
                <a:cs typeface="Times New Roman"/>
              </a:rPr>
              <a:t>сотрудника</a:t>
            </a:r>
            <a:r>
              <a:rPr sz="1400" spc="20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П</a:t>
            </a:r>
            <a:r>
              <a:rPr sz="1400" dirty="0">
                <a:cs typeface="Times New Roman"/>
              </a:rPr>
              <a:t>о</a:t>
            </a:r>
            <a:r>
              <a:rPr sz="1400" spc="15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ф</a:t>
            </a:r>
            <a:r>
              <a:rPr sz="1400" spc="5" dirty="0">
                <a:cs typeface="Times New Roman"/>
              </a:rPr>
              <a:t>а</a:t>
            </a:r>
            <a:r>
              <a:rPr sz="1400" spc="-25" dirty="0">
                <a:cs typeface="Times New Roman"/>
              </a:rPr>
              <a:t>к</a:t>
            </a:r>
            <a:r>
              <a:rPr sz="1400" spc="-65" dirty="0">
                <a:cs typeface="Times New Roman"/>
              </a:rPr>
              <a:t>у</a:t>
            </a:r>
            <a:r>
              <a:rPr sz="1400" dirty="0">
                <a:cs typeface="Times New Roman"/>
              </a:rPr>
              <a:t>л</a:t>
            </a:r>
            <a:r>
              <a:rPr sz="1400" spc="-80" dirty="0">
                <a:cs typeface="Times New Roman"/>
              </a:rPr>
              <a:t>ь</a:t>
            </a:r>
            <a:r>
              <a:rPr sz="1400" spc="5" dirty="0">
                <a:cs typeface="Times New Roman"/>
              </a:rPr>
              <a:t>те</a:t>
            </a:r>
            <a:r>
              <a:rPr sz="1400" spc="-35" dirty="0">
                <a:cs typeface="Times New Roman"/>
              </a:rPr>
              <a:t>т</a:t>
            </a:r>
            <a:r>
              <a:rPr sz="1400" dirty="0">
                <a:cs typeface="Times New Roman"/>
              </a:rPr>
              <a:t>у</a:t>
            </a:r>
            <a:r>
              <a:rPr sz="1400" spc="25" dirty="0">
                <a:cs typeface="Times New Roman"/>
              </a:rPr>
              <a:t> </a:t>
            </a:r>
            <a:r>
              <a:rPr sz="1400" spc="-20" dirty="0">
                <a:cs typeface="Times New Roman"/>
              </a:rPr>
              <a:t>э</a:t>
            </a:r>
            <a:r>
              <a:rPr sz="1400" spc="15" dirty="0">
                <a:cs typeface="Times New Roman"/>
              </a:rPr>
              <a:t>т</a:t>
            </a:r>
            <a:r>
              <a:rPr sz="1400" dirty="0">
                <a:cs typeface="Times New Roman"/>
              </a:rPr>
              <a:t>а </a:t>
            </a:r>
            <a:r>
              <a:rPr sz="1400" spc="-10" dirty="0">
                <a:cs typeface="Times New Roman"/>
              </a:rPr>
              <a:t>в</a:t>
            </a:r>
            <a:r>
              <a:rPr sz="1400" dirty="0">
                <a:cs typeface="Times New Roman"/>
              </a:rPr>
              <a:t>ел</a:t>
            </a:r>
            <a:r>
              <a:rPr sz="1400" spc="-5" dirty="0">
                <a:cs typeface="Times New Roman"/>
              </a:rPr>
              <a:t>и</a:t>
            </a:r>
            <a:r>
              <a:rPr sz="1400" spc="-10" dirty="0">
                <a:cs typeface="Times New Roman"/>
              </a:rPr>
              <a:t>ч</a:t>
            </a:r>
            <a:r>
              <a:rPr sz="1400" spc="-5" dirty="0">
                <a:cs typeface="Times New Roman"/>
              </a:rPr>
              <a:t>ин</a:t>
            </a:r>
            <a:r>
              <a:rPr sz="1400" dirty="0">
                <a:cs typeface="Times New Roman"/>
              </a:rPr>
              <a:t>а</a:t>
            </a:r>
            <a:r>
              <a:rPr sz="1400" spc="7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с</a:t>
            </a:r>
            <a:r>
              <a:rPr sz="1400" spc="45" dirty="0">
                <a:cs typeface="Times New Roman"/>
              </a:rPr>
              <a:t>о</a:t>
            </a:r>
            <a:r>
              <a:rPr sz="1400" spc="-10" dirty="0">
                <a:cs typeface="Times New Roman"/>
              </a:rPr>
              <a:t>с</a:t>
            </a:r>
            <a:r>
              <a:rPr sz="1400" spc="25" dirty="0">
                <a:cs typeface="Times New Roman"/>
              </a:rPr>
              <a:t>т</a:t>
            </a:r>
            <a:r>
              <a:rPr sz="1400" spc="-10" dirty="0">
                <a:cs typeface="Times New Roman"/>
              </a:rPr>
              <a:t>а</a:t>
            </a:r>
            <a:r>
              <a:rPr sz="1400" dirty="0">
                <a:cs typeface="Times New Roman"/>
              </a:rPr>
              <a:t>в</a:t>
            </a:r>
            <a:r>
              <a:rPr sz="1400" spc="-5" dirty="0">
                <a:cs typeface="Times New Roman"/>
              </a:rPr>
              <a:t>и</a:t>
            </a:r>
            <a:r>
              <a:rPr sz="1400" dirty="0">
                <a:cs typeface="Times New Roman"/>
              </a:rPr>
              <a:t>ла</a:t>
            </a:r>
            <a:r>
              <a:rPr sz="1400" spc="70" dirty="0">
                <a:cs typeface="Times New Roman"/>
              </a:rPr>
              <a:t> </a:t>
            </a:r>
            <a:r>
              <a:rPr sz="1400" b="1" dirty="0">
                <a:cs typeface="Times New Roman"/>
              </a:rPr>
              <a:t>1</a:t>
            </a:r>
            <a:r>
              <a:rPr sz="1400" b="1" spc="5" dirty="0">
                <a:cs typeface="Times New Roman"/>
              </a:rPr>
              <a:t>.</a:t>
            </a:r>
            <a:r>
              <a:rPr sz="1400" b="1" dirty="0">
                <a:cs typeface="Times New Roman"/>
              </a:rPr>
              <a:t>82</a:t>
            </a:r>
            <a:r>
              <a:rPr sz="1400" b="1" spc="65" dirty="0">
                <a:cs typeface="Times New Roman"/>
              </a:rPr>
              <a:t> </a:t>
            </a:r>
            <a:r>
              <a:rPr sz="1400" b="1" spc="-5" dirty="0">
                <a:cs typeface="Times New Roman"/>
              </a:rPr>
              <a:t>мл</a:t>
            </a:r>
            <a:r>
              <a:rPr sz="1400" b="1" dirty="0">
                <a:cs typeface="Times New Roman"/>
              </a:rPr>
              <a:t>н</a:t>
            </a:r>
            <a:r>
              <a:rPr sz="1400" b="1" spc="60" dirty="0">
                <a:cs typeface="Times New Roman"/>
              </a:rPr>
              <a:t> </a:t>
            </a:r>
            <a:r>
              <a:rPr sz="1400" b="1" spc="-30" dirty="0">
                <a:cs typeface="Times New Roman"/>
              </a:rPr>
              <a:t>р</a:t>
            </a:r>
            <a:r>
              <a:rPr sz="1400" b="1" spc="-15" dirty="0">
                <a:cs typeface="Times New Roman"/>
              </a:rPr>
              <a:t>у</a:t>
            </a:r>
            <a:r>
              <a:rPr sz="1400" b="1" spc="-5" dirty="0">
                <a:cs typeface="Times New Roman"/>
              </a:rPr>
              <a:t>б</a:t>
            </a:r>
            <a:r>
              <a:rPr sz="1400" b="1" spc="-10" dirty="0">
                <a:cs typeface="Times New Roman"/>
              </a:rPr>
              <a:t>.</a:t>
            </a:r>
            <a:r>
              <a:rPr sz="1400" b="1" dirty="0">
                <a:cs typeface="Times New Roman"/>
              </a:rPr>
              <a:t>,</a:t>
            </a:r>
            <a:r>
              <a:rPr sz="1400" b="1" spc="70" dirty="0">
                <a:cs typeface="Times New Roman"/>
              </a:rPr>
              <a:t> </a:t>
            </a:r>
            <a:r>
              <a:rPr sz="1400" b="1" dirty="0">
                <a:cs typeface="Times New Roman"/>
              </a:rPr>
              <a:t>ч</a:t>
            </a:r>
            <a:r>
              <a:rPr sz="1400" b="1" spc="-35" dirty="0">
                <a:cs typeface="Times New Roman"/>
              </a:rPr>
              <a:t>т</a:t>
            </a:r>
            <a:r>
              <a:rPr sz="1400" b="1" dirty="0">
                <a:cs typeface="Times New Roman"/>
              </a:rPr>
              <a:t>о</a:t>
            </a:r>
            <a:r>
              <a:rPr sz="1400" b="1" spc="65" dirty="0">
                <a:cs typeface="Times New Roman"/>
              </a:rPr>
              <a:t> 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в</a:t>
            </a:r>
            <a:r>
              <a:rPr sz="1400" b="1" spc="65" dirty="0">
                <a:solidFill>
                  <a:srgbClr val="00B050"/>
                </a:solidFill>
                <a:cs typeface="Times New Roman"/>
              </a:rPr>
              <a:t> 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п</a:t>
            </a:r>
            <a:r>
              <a:rPr sz="1400" b="1" spc="-25" dirty="0">
                <a:solidFill>
                  <a:srgbClr val="00B050"/>
                </a:solidFill>
                <a:cs typeface="Times New Roman"/>
              </a:rPr>
              <a:t>о</a:t>
            </a:r>
            <a:r>
              <a:rPr sz="1400" b="1" spc="10" dirty="0">
                <a:solidFill>
                  <a:srgbClr val="00B050"/>
                </a:solidFill>
                <a:cs typeface="Times New Roman"/>
              </a:rPr>
              <a:t>л</a:t>
            </a:r>
            <a:r>
              <a:rPr sz="1400" b="1" spc="-35" dirty="0">
                <a:solidFill>
                  <a:srgbClr val="00B050"/>
                </a:solidFill>
                <a:cs typeface="Times New Roman"/>
              </a:rPr>
              <a:t>т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о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р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75" dirty="0">
                <a:solidFill>
                  <a:srgbClr val="00B050"/>
                </a:solidFill>
                <a:cs typeface="Times New Roman"/>
              </a:rPr>
              <a:t> 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р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-5" dirty="0">
                <a:solidFill>
                  <a:srgbClr val="00B050"/>
                </a:solidFill>
                <a:cs typeface="Times New Roman"/>
              </a:rPr>
              <a:t>з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65" dirty="0">
                <a:solidFill>
                  <a:srgbClr val="00B050"/>
                </a:solidFill>
                <a:cs typeface="Times New Roman"/>
              </a:rPr>
              <a:t> </a:t>
            </a:r>
            <a:r>
              <a:rPr sz="1400" b="1" spc="5" dirty="0">
                <a:solidFill>
                  <a:srgbClr val="00B050"/>
                </a:solidFill>
                <a:cs typeface="Times New Roman"/>
              </a:rPr>
              <a:t>п</a:t>
            </a:r>
            <a:r>
              <a:rPr sz="1400" b="1" spc="-5" dirty="0">
                <a:solidFill>
                  <a:srgbClr val="00B050"/>
                </a:solidFill>
                <a:cs typeface="Times New Roman"/>
              </a:rPr>
              <a:t>р</a:t>
            </a:r>
            <a:r>
              <a:rPr sz="1400" b="1" spc="5" dirty="0">
                <a:solidFill>
                  <a:srgbClr val="00B050"/>
                </a:solidFill>
                <a:cs typeface="Times New Roman"/>
              </a:rPr>
              <a:t>е</a:t>
            </a:r>
            <a:r>
              <a:rPr sz="1400" b="1" spc="10" dirty="0">
                <a:solidFill>
                  <a:srgbClr val="00B050"/>
                </a:solidFill>
                <a:cs typeface="Times New Roman"/>
              </a:rPr>
              <a:t>вы</a:t>
            </a:r>
            <a:r>
              <a:rPr sz="1400" b="1" spc="-20" dirty="0">
                <a:solidFill>
                  <a:srgbClr val="00B050"/>
                </a:solidFill>
                <a:cs typeface="Times New Roman"/>
              </a:rPr>
              <a:t>ш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5" dirty="0">
                <a:solidFill>
                  <a:srgbClr val="00B050"/>
                </a:solidFill>
                <a:cs typeface="Times New Roman"/>
              </a:rPr>
              <a:t>е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т</a:t>
            </a:r>
            <a:r>
              <a:rPr sz="1400" b="1" spc="65" dirty="0">
                <a:solidFill>
                  <a:srgbClr val="00B050"/>
                </a:solidFill>
                <a:cs typeface="Times New Roman"/>
              </a:rPr>
              <a:t> 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пр</a:t>
            </a:r>
            <a:r>
              <a:rPr sz="1400" b="1" spc="10" dirty="0">
                <a:solidFill>
                  <a:srgbClr val="00B050"/>
                </a:solidFill>
                <a:cs typeface="Times New Roman"/>
              </a:rPr>
              <a:t>о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ш</a:t>
            </a:r>
            <a:r>
              <a:rPr sz="1400" b="1" spc="20" dirty="0">
                <a:solidFill>
                  <a:srgbClr val="00B050"/>
                </a:solidFill>
                <a:cs typeface="Times New Roman"/>
              </a:rPr>
              <a:t>л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о</a:t>
            </a:r>
            <a:r>
              <a:rPr sz="1400" b="1" spc="-50" dirty="0">
                <a:solidFill>
                  <a:srgbClr val="00B050"/>
                </a:solidFill>
                <a:cs typeface="Times New Roman"/>
              </a:rPr>
              <a:t>го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д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ний </a:t>
            </a:r>
            <a:r>
              <a:rPr sz="1400" b="1" spc="-5" dirty="0">
                <a:solidFill>
                  <a:srgbClr val="00B050"/>
                </a:solidFill>
                <a:cs typeface="Times New Roman"/>
              </a:rPr>
              <a:t>п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о</a:t>
            </a:r>
            <a:r>
              <a:rPr sz="1400" b="1" spc="-30" dirty="0">
                <a:solidFill>
                  <a:srgbClr val="00B050"/>
                </a:solidFill>
                <a:cs typeface="Times New Roman"/>
              </a:rPr>
              <a:t>к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-5" dirty="0">
                <a:solidFill>
                  <a:srgbClr val="00B050"/>
                </a:solidFill>
                <a:cs typeface="Times New Roman"/>
              </a:rPr>
              <a:t>з</a:t>
            </a:r>
            <a:r>
              <a:rPr sz="1400" b="1" spc="-50" dirty="0">
                <a:solidFill>
                  <a:srgbClr val="00B050"/>
                </a:solidFill>
                <a:cs typeface="Times New Roman"/>
              </a:rPr>
              <a:t>а</a:t>
            </a:r>
            <a:r>
              <a:rPr sz="1400" b="1" spc="-10" dirty="0">
                <a:solidFill>
                  <a:srgbClr val="00B050"/>
                </a:solidFill>
                <a:cs typeface="Times New Roman"/>
              </a:rPr>
              <a:t>т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е</a:t>
            </a:r>
            <a:r>
              <a:rPr sz="1400" b="1" spc="-5" dirty="0">
                <a:solidFill>
                  <a:srgbClr val="00B050"/>
                </a:solidFill>
                <a:cs typeface="Times New Roman"/>
              </a:rPr>
              <a:t>л</a:t>
            </a:r>
            <a:r>
              <a:rPr sz="1400" b="1" dirty="0">
                <a:solidFill>
                  <a:srgbClr val="00B050"/>
                </a:solidFill>
                <a:cs typeface="Times New Roman"/>
              </a:rPr>
              <a:t>ь</a:t>
            </a:r>
            <a:r>
              <a:rPr sz="1400" b="1" spc="25" dirty="0">
                <a:solidFill>
                  <a:srgbClr val="00B050"/>
                </a:solidFill>
                <a:cs typeface="Times New Roman"/>
              </a:rPr>
              <a:t> </a:t>
            </a:r>
            <a:r>
              <a:rPr sz="1400" dirty="0">
                <a:cs typeface="Times New Roman"/>
              </a:rPr>
              <a:t>(в</a:t>
            </a:r>
            <a:r>
              <a:rPr sz="1400" spc="-5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2021</a:t>
            </a:r>
            <a:r>
              <a:rPr sz="1400" spc="5" dirty="0">
                <a:cs typeface="Times New Roman"/>
              </a:rPr>
              <a:t> </a:t>
            </a:r>
            <a:r>
              <a:rPr sz="1400" spc="-200" dirty="0">
                <a:cs typeface="Times New Roman"/>
              </a:rPr>
              <a:t>г</a:t>
            </a:r>
            <a:r>
              <a:rPr sz="1400" dirty="0">
                <a:cs typeface="Times New Roman"/>
              </a:rPr>
              <a:t>.</a:t>
            </a:r>
            <a:r>
              <a:rPr sz="1400" spc="-15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в</a:t>
            </a:r>
            <a:r>
              <a:rPr sz="1400" spc="5" dirty="0">
                <a:cs typeface="Times New Roman"/>
              </a:rPr>
              <a:t> </a:t>
            </a:r>
            <a:r>
              <a:rPr sz="1400" spc="-5" dirty="0">
                <a:cs typeface="Times New Roman"/>
              </a:rPr>
              <a:t>э</a:t>
            </a:r>
            <a:r>
              <a:rPr sz="1400" spc="-20" dirty="0">
                <a:cs typeface="Times New Roman"/>
              </a:rPr>
              <a:t>т</a:t>
            </a:r>
            <a:r>
              <a:rPr sz="1400" dirty="0">
                <a:cs typeface="Times New Roman"/>
              </a:rPr>
              <a:t>о</a:t>
            </a:r>
            <a:r>
              <a:rPr sz="1400" spc="-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время</a:t>
            </a:r>
            <a:r>
              <a:rPr sz="1400" spc="-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1</a:t>
            </a:r>
            <a:r>
              <a:rPr sz="1400" spc="5" dirty="0">
                <a:cs typeface="Times New Roman"/>
              </a:rPr>
              <a:t>.</a:t>
            </a:r>
            <a:r>
              <a:rPr sz="1400" dirty="0">
                <a:cs typeface="Times New Roman"/>
              </a:rPr>
              <a:t>28</a:t>
            </a:r>
            <a:r>
              <a:rPr sz="1400" spc="-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млн</a:t>
            </a:r>
            <a:r>
              <a:rPr sz="1400" spc="-10" dirty="0">
                <a:cs typeface="Times New Roman"/>
              </a:rPr>
              <a:t> </a:t>
            </a:r>
            <a:r>
              <a:rPr sz="1400" spc="-25" dirty="0">
                <a:cs typeface="Times New Roman"/>
              </a:rPr>
              <a:t>р</a:t>
            </a:r>
            <a:r>
              <a:rPr sz="1400" dirty="0">
                <a:cs typeface="Times New Roman"/>
              </a:rPr>
              <a:t>у</a:t>
            </a:r>
            <a:r>
              <a:rPr sz="1400" spc="-10" dirty="0">
                <a:cs typeface="Times New Roman"/>
              </a:rPr>
              <a:t>б</a:t>
            </a:r>
            <a:r>
              <a:rPr sz="1400" spc="5" dirty="0">
                <a:cs typeface="Times New Roman"/>
              </a:rPr>
              <a:t>.</a:t>
            </a:r>
            <a:r>
              <a:rPr sz="1400" dirty="0">
                <a:cs typeface="Times New Roman"/>
              </a:rPr>
              <a:t>,</a:t>
            </a:r>
            <a:r>
              <a:rPr sz="1400" spc="-3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а в</a:t>
            </a:r>
            <a:r>
              <a:rPr sz="1400" spc="5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2020</a:t>
            </a:r>
            <a:r>
              <a:rPr sz="1400" spc="-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-1</a:t>
            </a:r>
            <a:r>
              <a:rPr sz="1400" spc="5" dirty="0">
                <a:cs typeface="Times New Roman"/>
              </a:rPr>
              <a:t>.</a:t>
            </a:r>
            <a:r>
              <a:rPr sz="1400" dirty="0">
                <a:cs typeface="Times New Roman"/>
              </a:rPr>
              <a:t>04</a:t>
            </a:r>
            <a:r>
              <a:rPr sz="1400" spc="-10" dirty="0">
                <a:cs typeface="Times New Roman"/>
              </a:rPr>
              <a:t> </a:t>
            </a:r>
            <a:r>
              <a:rPr sz="1400" dirty="0">
                <a:cs typeface="Times New Roman"/>
              </a:rPr>
              <a:t>мл</a:t>
            </a:r>
            <a:r>
              <a:rPr sz="1400" spc="-5" dirty="0">
                <a:cs typeface="Times New Roman"/>
              </a:rPr>
              <a:t>н</a:t>
            </a:r>
            <a:r>
              <a:rPr sz="1400" dirty="0">
                <a:cs typeface="Times New Roman"/>
              </a:rPr>
              <a:t>. </a:t>
            </a:r>
            <a:r>
              <a:rPr sz="1400" spc="-25" dirty="0">
                <a:cs typeface="Times New Roman"/>
              </a:rPr>
              <a:t>р</a:t>
            </a:r>
            <a:r>
              <a:rPr sz="1400" dirty="0">
                <a:cs typeface="Times New Roman"/>
              </a:rPr>
              <a:t>у</a:t>
            </a:r>
            <a:r>
              <a:rPr sz="1400" spc="-55" dirty="0">
                <a:cs typeface="Times New Roman"/>
              </a:rPr>
              <a:t>б</a:t>
            </a:r>
            <a:r>
              <a:rPr sz="1400" dirty="0">
                <a:cs typeface="Times New Roman"/>
              </a:rPr>
              <a:t>ле</a:t>
            </a:r>
            <a:r>
              <a:rPr sz="1400" spc="-5" dirty="0">
                <a:cs typeface="Times New Roman"/>
              </a:rPr>
              <a:t>й</a:t>
            </a:r>
            <a:r>
              <a:rPr sz="1400" dirty="0">
                <a:cs typeface="Times New Roman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137" y="0"/>
            <a:ext cx="536085" cy="40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14799"/>
              </p:ext>
            </p:extLst>
          </p:nvPr>
        </p:nvGraphicFramePr>
        <p:xfrm>
          <a:off x="107504" y="555526"/>
          <a:ext cx="8820271" cy="454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0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36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900" b="1" spc="-4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дра</a:t>
                      </a:r>
                      <a:r>
                        <a:rPr sz="900" b="1" spc="-30" dirty="0">
                          <a:latin typeface="+mn-lt"/>
                          <a:cs typeface="Times New Roman"/>
                        </a:rPr>
                        <a:t>з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д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еле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ние</a:t>
                      </a:r>
                      <a:endParaRPr sz="9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93040" indent="118745">
                        <a:lnSpc>
                          <a:spcPts val="1300"/>
                        </a:lnSpc>
                      </a:pPr>
                      <a:r>
                        <a:rPr sz="900" b="1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spc="-25" dirty="0">
                          <a:latin typeface="+mn-lt"/>
                          <a:cs typeface="Times New Roman"/>
                        </a:rPr>
                        <a:t>б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ъё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м до</a:t>
                      </a:r>
                      <a:r>
                        <a:rPr sz="9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900" b="1" spc="-2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spc="-15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ор</a:t>
                      </a:r>
                      <a:r>
                        <a:rPr sz="900" b="1" spc="-25" dirty="0">
                          <a:latin typeface="+mn-lt"/>
                          <a:cs typeface="Times New Roman"/>
                        </a:rPr>
                        <a:t>ов</a:t>
                      </a:r>
                      <a:endParaRPr sz="9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213995" indent="48260">
                        <a:lnSpc>
                          <a:spcPts val="1300"/>
                        </a:lnSpc>
                      </a:pPr>
                      <a:r>
                        <a:rPr sz="900" b="1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spc="-25" dirty="0">
                          <a:latin typeface="+mn-lt"/>
                          <a:cs typeface="Times New Roman"/>
                        </a:rPr>
                        <a:t>б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ъё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м 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ран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900" b="1" spc="-2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в</a:t>
                      </a:r>
                      <a:endParaRPr sz="9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 marR="287020" indent="234315">
                        <a:lnSpc>
                          <a:spcPts val="1300"/>
                        </a:lnSpc>
                      </a:pPr>
                      <a:r>
                        <a:rPr sz="900" b="1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900" b="1" spc="5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900" b="1" spc="-30" dirty="0">
                          <a:latin typeface="+mn-lt"/>
                          <a:cs typeface="Times New Roman"/>
                        </a:rPr>
                        <a:t>го 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2021/2022 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900" b="1" spc="-14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.</a:t>
                      </a:r>
                      <a:endParaRPr sz="9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 marR="108585" indent="-201295" algn="ctr">
                        <a:lnSpc>
                          <a:spcPct val="70000"/>
                        </a:lnSpc>
                      </a:pPr>
                      <a:endParaRPr lang="en-US" sz="900" b="1" dirty="0">
                        <a:latin typeface="+mn-lt"/>
                        <a:cs typeface="Times New Roman"/>
                      </a:endParaRPr>
                    </a:p>
                    <a:p>
                      <a:pPr marL="327660" marR="108585" indent="-201295" algn="ctr">
                        <a:lnSpc>
                          <a:spcPct val="70000"/>
                        </a:lnSpc>
                      </a:pPr>
                      <a:r>
                        <a:rPr sz="900" b="1" dirty="0" err="1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900" b="1" spc="-25" dirty="0" err="1">
                          <a:latin typeface="+mn-lt"/>
                          <a:cs typeface="Times New Roman"/>
                        </a:rPr>
                        <a:t>б</a:t>
                      </a:r>
                      <a:r>
                        <a:rPr sz="900" b="1" spc="-5" dirty="0" err="1">
                          <a:latin typeface="+mn-lt"/>
                          <a:cs typeface="Times New Roman"/>
                        </a:rPr>
                        <a:t>ъе</a:t>
                      </a:r>
                      <a:r>
                        <a:rPr sz="900" b="1" dirty="0" err="1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900" b="1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НИО</a:t>
                      </a:r>
                      <a:r>
                        <a:rPr sz="900" b="1" spc="5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Р на</a:t>
                      </a:r>
                      <a:r>
                        <a:rPr sz="900" b="1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Times New Roman"/>
                        </a:rPr>
                        <a:t>1 НПР</a:t>
                      </a:r>
                      <a:endParaRPr sz="9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114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spc="-5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ю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ч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-1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ых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660"/>
                        </a:lnSpc>
                      </a:pP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313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65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180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49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/3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65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9</a:t>
                      </a:r>
                      <a:r>
                        <a:rPr sz="1200" b="1" spc="-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96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2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мо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ме</a:t>
                      </a:r>
                      <a:r>
                        <a:rPr sz="1100" b="1" spc="1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ри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оа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-4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у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ики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660"/>
                        </a:lnSpc>
                      </a:pP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106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46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31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23/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10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5</a:t>
                      </a:r>
                      <a:r>
                        <a:rPr sz="1200" b="1" spc="-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60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ЛО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ГС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46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48/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200" b="1" spc="-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91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55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идр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30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31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63/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24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0066FF"/>
                          </a:solidFill>
                          <a:latin typeface="+mn-lt"/>
                          <a:cs typeface="Times New Roman"/>
                        </a:rPr>
                        <a:t>70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114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1660"/>
                        </a:lnSpc>
                      </a:pPr>
                      <a:r>
                        <a:rPr sz="1100" b="1" spc="-7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55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20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82/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13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75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98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30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ль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Земли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13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88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97/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15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48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69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marR="126873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ч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х 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зр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бо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ки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ж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д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ф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з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62/4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5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65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1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ин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spc="1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47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8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50/1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64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та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гр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ф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кри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та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лл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7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60/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7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1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42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5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у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63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85/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5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63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38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215">
                <a:tc>
                  <a:txBody>
                    <a:bodyPr/>
                    <a:lstStyle/>
                    <a:p>
                      <a:pPr marR="590550" indent="-6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ф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з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25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ди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то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 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18/2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latin typeface="+mn-lt"/>
                          <a:cs typeface="Times New Roman"/>
                        </a:rPr>
                        <a:t>27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3347">
                <a:tc>
                  <a:txBody>
                    <a:bodyPr/>
                    <a:lstStyle/>
                    <a:p>
                      <a:pPr marR="264160">
                        <a:lnSpc>
                          <a:spcPct val="100000"/>
                        </a:lnSpc>
                      </a:pPr>
                      <a:r>
                        <a:rPr sz="1100" b="1" spc="-114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15" dirty="0">
                          <a:latin typeface="+mn-lt"/>
                          <a:cs typeface="Times New Roman"/>
                        </a:rPr>
                        <a:t>ф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изи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ч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т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д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ссл</a:t>
                      </a:r>
                      <a:r>
                        <a:rPr sz="1100" b="1" spc="-25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д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я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з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ем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 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ы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96/1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07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814">
                <a:tc>
                  <a:txBody>
                    <a:bodyPr/>
                    <a:lstStyle/>
                    <a:p>
                      <a:pPr marR="445770">
                        <a:lnSpc>
                          <a:spcPct val="100000"/>
                        </a:lnSpc>
                      </a:pPr>
                      <a:r>
                        <a:rPr sz="1100" b="1" spc="-114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гии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х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э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-2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ик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1100" b="1" spc="-2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ле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зных и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1100" b="1" spc="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ем</a:t>
                      </a:r>
                      <a:r>
                        <a:rPr sz="1100" b="1" spc="-5" dirty="0">
                          <a:solidFill>
                            <a:srgbClr val="00B050"/>
                          </a:solidFill>
                          <a:latin typeface="+mn-lt"/>
                          <a:cs typeface="Times New Roman"/>
                        </a:rPr>
                        <a:t>ых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28/0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5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7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06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Ин</a:t>
                      </a:r>
                      <a:r>
                        <a:rPr sz="1100" b="1" spc="-35" dirty="0">
                          <a:latin typeface="+mn-lt"/>
                          <a:cs typeface="Times New Roman"/>
                        </a:rPr>
                        <a:t>ж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рн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э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ч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96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15/0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6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04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114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кри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40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10/0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4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02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sz="1100" b="1" spc="-10" dirty="0">
                          <a:latin typeface="+mn-lt"/>
                          <a:cs typeface="Times New Roman"/>
                        </a:rPr>
                        <a:t>Д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ин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ч</a:t>
                      </a:r>
                      <a:r>
                        <a:rPr sz="1100" b="1" spc="10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й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г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е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гии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6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50/0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0</a:t>
                      </a: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1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00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П</a:t>
                      </a:r>
                      <a:r>
                        <a:rPr sz="1100" b="1" spc="15" dirty="0">
                          <a:latin typeface="+mn-lt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ле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то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л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ги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600"/>
                        </a:lnSpc>
                      </a:pPr>
                      <a:r>
                        <a:rPr sz="1100" b="1" spc="5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00/0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b="1" spc="-10" dirty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850"/>
                        </a:lnSpc>
                      </a:pP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00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83568" y="153640"/>
            <a:ext cx="83080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/>
              <a:t>Экономическая деятельность Геологического факультета МГУ в 2022 г.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ru-RU" dirty="0"/>
              <a:t>НИОКР. Инновации.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Задачи инновационного цикла: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Создание новых идей, методов, подходов для решения актуальных задач – «фундаментальный» компонент</a:t>
            </a:r>
          </a:p>
          <a:p>
            <a:pPr algn="just"/>
            <a:r>
              <a:rPr lang="ru-RU" sz="2400" dirty="0"/>
              <a:t>Разработка коммерческих эргономичных и эффективных продуктов (оборудования и программного обеспечения) на основе этих идей – «реализационный» компонент</a:t>
            </a:r>
          </a:p>
          <a:p>
            <a:pPr algn="just"/>
            <a:r>
              <a:rPr lang="ru-RU" sz="2400" dirty="0"/>
              <a:t>Обучение специалистов трёх уровней («образовательный» компонент):</a:t>
            </a:r>
          </a:p>
          <a:p>
            <a:pPr lvl="1" algn="just"/>
            <a:r>
              <a:rPr lang="ru-RU" sz="2400" dirty="0"/>
              <a:t>пользователей для новых продуктов (80%)</a:t>
            </a:r>
          </a:p>
          <a:p>
            <a:pPr lvl="1" algn="just"/>
            <a:r>
              <a:rPr lang="ru-RU" sz="2400" dirty="0"/>
              <a:t>разработчиков коммерческих продуктов (16%)</a:t>
            </a:r>
          </a:p>
          <a:p>
            <a:pPr lvl="1" algn="just"/>
            <a:r>
              <a:rPr lang="ru-RU" sz="2400" dirty="0"/>
              <a:t>создателей технологий (4%)</a:t>
            </a:r>
          </a:p>
          <a:p>
            <a:pPr lvl="1">
              <a:buNone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7" y="4677984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С.А. </a:t>
            </a:r>
            <a:r>
              <a:rPr lang="ru-RU" dirty="0" err="1"/>
              <a:t>Тихоцкий</a:t>
            </a:r>
            <a:r>
              <a:rPr lang="ru-RU" dirty="0"/>
              <a:t>, 2019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9441131">
            <a:off x="347844" y="2402017"/>
            <a:ext cx="1656612" cy="6048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200" dirty="0"/>
              <a:t>Формирование тематики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Действующие механизмы стимулирования инноваций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51520" y="3219822"/>
            <a:ext cx="1296144" cy="1008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ru-RU" sz="1600" dirty="0">
                <a:solidFill>
                  <a:schemeClr val="tx1"/>
                </a:solidFill>
              </a:rPr>
              <a:t>О 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1691680" y="2283718"/>
            <a:ext cx="1152128" cy="8100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ФЦП </a:t>
            </a:r>
            <a:r>
              <a:rPr lang="ru-RU" sz="1600" baseline="30000" dirty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2" y="1491630"/>
            <a:ext cx="1277118" cy="7920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Компа-ния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363839"/>
            <a:ext cx="1800200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Софинансирование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9207852">
            <a:off x="1302355" y="3084549"/>
            <a:ext cx="562629" cy="11268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верх стрелка 11"/>
          <p:cNvSpPr/>
          <p:nvPr/>
        </p:nvSpPr>
        <p:spPr>
          <a:xfrm rot="19416879">
            <a:off x="315155" y="2528737"/>
            <a:ext cx="1642744" cy="268868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411760" y="3075808"/>
            <a:ext cx="21602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03848" y="2283718"/>
            <a:ext cx="216024" cy="10801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1641866" y="3413652"/>
            <a:ext cx="216024" cy="40442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верх стрелка 25"/>
          <p:cNvSpPr/>
          <p:nvPr/>
        </p:nvSpPr>
        <p:spPr>
          <a:xfrm rot="19416879">
            <a:off x="-243911" y="1806680"/>
            <a:ext cx="3472122" cy="684615"/>
          </a:xfrm>
          <a:prstGeom prst="curvedDownArrow">
            <a:avLst>
              <a:gd name="adj1" fmla="val 25000"/>
              <a:gd name="adj2" fmla="val 50000"/>
              <a:gd name="adj3" fmla="val 1633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9393573">
            <a:off x="6546" y="1800222"/>
            <a:ext cx="2519984" cy="75097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62660"/>
              </a:avLst>
            </a:prstTxWarp>
            <a:spAutoFit/>
          </a:bodyPr>
          <a:lstStyle/>
          <a:p>
            <a:r>
              <a:rPr lang="ru-RU" sz="1200" dirty="0"/>
              <a:t>Поиск индустриального партнера</a:t>
            </a:r>
          </a:p>
        </p:txBody>
      </p:sp>
      <p:sp>
        <p:nvSpPr>
          <p:cNvPr id="29" name="TextBox 28"/>
          <p:cNvSpPr txBox="1"/>
          <p:nvPr/>
        </p:nvSpPr>
        <p:spPr>
          <a:xfrm rot="19136549">
            <a:off x="1067330" y="2863082"/>
            <a:ext cx="716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Конкурс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807806" y="2607754"/>
            <a:ext cx="144016" cy="295232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5976" y="2859782"/>
            <a:ext cx="1512168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Результаты (принадлежат НОО):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 патенты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пилотные</a:t>
            </a:r>
            <a:r>
              <a:rPr lang="ru-RU" sz="1200" dirty="0">
                <a:solidFill>
                  <a:schemeClr val="tx1"/>
                </a:solidFill>
              </a:rPr>
              <a:t> образцы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 макеты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 публикации</a:t>
            </a:r>
          </a:p>
        </p:txBody>
      </p:sp>
      <p:sp>
        <p:nvSpPr>
          <p:cNvPr id="32" name="Стрелка вниз 31"/>
          <p:cNvSpPr/>
          <p:nvPr/>
        </p:nvSpPr>
        <p:spPr>
          <a:xfrm rot="7860024">
            <a:off x="4287823" y="1891457"/>
            <a:ext cx="206047" cy="105822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2491133">
            <a:off x="4148172" y="2183999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Не нужны</a:t>
            </a:r>
          </a:p>
        </p:txBody>
      </p:sp>
      <p:sp>
        <p:nvSpPr>
          <p:cNvPr id="34" name="Овал 33"/>
          <p:cNvSpPr/>
          <p:nvPr/>
        </p:nvSpPr>
        <p:spPr>
          <a:xfrm>
            <a:off x="6156176" y="2931792"/>
            <a:ext cx="1008112" cy="1008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ИнК</a:t>
            </a:r>
            <a:r>
              <a:rPr lang="ru-RU" sz="1600" baseline="30000" dirty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452320" y="2931790"/>
            <a:ext cx="1475656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Коммерческий продукт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6" name="Выгнутая вниз стрелка 35"/>
          <p:cNvSpPr/>
          <p:nvPr/>
        </p:nvSpPr>
        <p:spPr>
          <a:xfrm>
            <a:off x="971600" y="4299942"/>
            <a:ext cx="5904656" cy="576064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904148" y="3327834"/>
            <a:ext cx="21602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7200292" y="3327834"/>
            <a:ext cx="21602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131844" y="4443958"/>
            <a:ext cx="16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217 ФЗ (2009 г.)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56176" y="1275606"/>
            <a:ext cx="280831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80000"/>
            <a:r>
              <a:rPr lang="ru-RU" sz="1200" baseline="30000" dirty="0">
                <a:solidFill>
                  <a:schemeClr val="tx1"/>
                </a:solidFill>
              </a:rPr>
              <a:t>1 </a:t>
            </a:r>
            <a:r>
              <a:rPr lang="ru-RU" sz="1200" dirty="0">
                <a:solidFill>
                  <a:schemeClr val="tx1"/>
                </a:solidFill>
              </a:rPr>
              <a:t>НОО – научная (образовательная) организация</a:t>
            </a:r>
          </a:p>
          <a:p>
            <a:pPr indent="-180000"/>
            <a:r>
              <a:rPr lang="ru-RU" sz="1200" baseline="30000" dirty="0">
                <a:solidFill>
                  <a:schemeClr val="tx1"/>
                </a:solidFill>
              </a:rPr>
              <a:t>2 </a:t>
            </a:r>
            <a:r>
              <a:rPr lang="ru-RU" sz="1200" dirty="0">
                <a:solidFill>
                  <a:schemeClr val="tx1"/>
                </a:solidFill>
              </a:rPr>
              <a:t>ФЦП – Федеральная целевая программа</a:t>
            </a:r>
          </a:p>
          <a:p>
            <a:pPr indent="-180000"/>
            <a:r>
              <a:rPr lang="ru-RU" sz="1200" baseline="30000" dirty="0">
                <a:solidFill>
                  <a:schemeClr val="tx1"/>
                </a:solidFill>
              </a:rPr>
              <a:t>3 </a:t>
            </a:r>
            <a:r>
              <a:rPr lang="ru-RU" sz="1200" dirty="0">
                <a:solidFill>
                  <a:schemeClr val="tx1"/>
                </a:solidFill>
              </a:rPr>
              <a:t>Компания – нефтегазовая или    сервисная компания - заказчик</a:t>
            </a:r>
          </a:p>
          <a:p>
            <a:pPr indent="-180000"/>
            <a:r>
              <a:rPr lang="ru-RU" sz="1200" baseline="30000" dirty="0">
                <a:solidFill>
                  <a:schemeClr val="tx1"/>
                </a:solidFill>
              </a:rPr>
              <a:t>4 </a:t>
            </a:r>
            <a:r>
              <a:rPr lang="ru-RU" sz="1200" dirty="0" err="1">
                <a:solidFill>
                  <a:schemeClr val="tx1"/>
                </a:solidFill>
              </a:rPr>
              <a:t>ИнК</a:t>
            </a:r>
            <a:r>
              <a:rPr lang="ru-RU" sz="1200" dirty="0">
                <a:solidFill>
                  <a:schemeClr val="tx1"/>
                </a:solidFill>
              </a:rPr>
              <a:t> – инновационная компания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9554" y="771550"/>
            <a:ext cx="745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Государственные. Поддержка поисковых и прикладных НИР через ФЦП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8227" y="4677984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С.А. </a:t>
            </a:r>
            <a:r>
              <a:rPr lang="ru-RU" dirty="0" err="1"/>
              <a:t>Тихоцкий</a:t>
            </a:r>
            <a:r>
              <a:rPr lang="ru-RU" dirty="0"/>
              <a:t>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907704" y="390972"/>
            <a:ext cx="5505450" cy="4395024"/>
            <a:chOff x="578718" y="116632"/>
            <a:chExt cx="5505450" cy="5860032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8718" y="116632"/>
              <a:ext cx="5505450" cy="577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44287"/>
            <a:stretch>
              <a:fillRect/>
            </a:stretch>
          </p:blipFill>
          <p:spPr bwMode="auto">
            <a:xfrm>
              <a:off x="827584" y="5377011"/>
              <a:ext cx="5148263" cy="59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65" y="12347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Действующие механизмы стимулирования инноваций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95536" y="77155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Корпоративные: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Целевые инвестиционные программы компаний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Разработка инновационных продуктов в корпоративных НИИ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r>
              <a:rPr lang="ru-RU" dirty="0"/>
              <a:t>3. Стимулирование деятельности инновационных компаний: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 Фонд «</a:t>
            </a:r>
            <a:r>
              <a:rPr lang="ru-RU" dirty="0" err="1"/>
              <a:t>Сколково</a:t>
            </a:r>
            <a:r>
              <a:rPr lang="ru-RU" dirty="0"/>
              <a:t>»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 Фонд Бортника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 Технопарки и бизнес-инкубаторы …</a:t>
            </a:r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79512" y="3200656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мнению автора, из перечисленных механизмов стимулирования инноваций в геолого-геофизической отрасли работает лишь третий, но он направлен исключительно на поддержку реализационного компонента инновационного цикла – создания коммерческих продуктов на основе имеющихся технологий. Согласно принципу Парето – это только 20% требуемого результата.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7" y="4677984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С.А. </a:t>
            </a:r>
            <a:r>
              <a:rPr lang="ru-RU" dirty="0" err="1"/>
              <a:t>Тихоцкий</a:t>
            </a:r>
            <a:r>
              <a:rPr lang="ru-RU" dirty="0"/>
              <a:t>, 2019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Почему невыгодно создавать корпоративные продукты силами корпоративных институтов: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5606"/>
            <a:ext cx="8697144" cy="32918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100" dirty="0"/>
              <a:t>По настоящему </a:t>
            </a:r>
            <a:r>
              <a:rPr lang="ru-RU" sz="2100" b="1" dirty="0"/>
              <a:t>хороший продукт нельзя создать в замкнутой системе </a:t>
            </a:r>
            <a:r>
              <a:rPr lang="ru-RU" sz="2100" dirty="0"/>
              <a:t>(</a:t>
            </a:r>
            <a:r>
              <a:rPr lang="ru-RU" sz="2100" i="1" dirty="0"/>
              <a:t>нельзя долго вариться в собственном соку</a:t>
            </a:r>
            <a:r>
              <a:rPr lang="ru-RU" sz="2100" dirty="0"/>
              <a:t>!). Компании, создающие свои продукты на основе опыта работы с широким пулом заказчиков, всегда будут иметь конкурентное преимущество.</a:t>
            </a:r>
          </a:p>
          <a:p>
            <a:pPr algn="just"/>
            <a:r>
              <a:rPr lang="ru-RU" sz="2100" b="1" dirty="0"/>
              <a:t>Нецелесообразно содержать штат </a:t>
            </a:r>
            <a:r>
              <a:rPr lang="ru-RU" sz="2100" dirty="0"/>
              <a:t>ведущих высокооплачиваемых (</a:t>
            </a:r>
            <a:r>
              <a:rPr lang="ru-RU" sz="2100" i="1" dirty="0"/>
              <a:t>а зачем другие</a:t>
            </a:r>
            <a:r>
              <a:rPr lang="ru-RU" sz="2100" dirty="0"/>
              <a:t>?!) </a:t>
            </a:r>
            <a:r>
              <a:rPr lang="ru-RU" sz="2100" b="1" dirty="0"/>
              <a:t>специалистов </a:t>
            </a:r>
            <a:r>
              <a:rPr lang="ru-RU" sz="2100" dirty="0"/>
              <a:t>разного профиля, который будет загружен лишь частично.</a:t>
            </a:r>
          </a:p>
          <a:p>
            <a:pPr algn="just"/>
            <a:r>
              <a:rPr lang="ru-RU" sz="2100" dirty="0"/>
              <a:t>Для поддержки каждого из созданных продуктов надо будет содержать команду, готовую к оперативному взаимодействию с пользователями. </a:t>
            </a:r>
            <a:r>
              <a:rPr lang="ru-RU" sz="2100" b="1" dirty="0"/>
              <a:t>Число команд будет постоянно расти, как и расходы.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7" y="4677984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С.А. </a:t>
            </a:r>
            <a:r>
              <a:rPr lang="ru-RU" dirty="0" err="1"/>
              <a:t>Тихоцкий</a:t>
            </a:r>
            <a:r>
              <a:rPr lang="ru-RU" dirty="0"/>
              <a:t>, 2019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796136" y="267495"/>
            <a:ext cx="3240360" cy="2520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43808" y="2301721"/>
            <a:ext cx="2016224" cy="7200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Проблема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2661760"/>
            <a:ext cx="2664296" cy="8100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Предлагаемое решение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579862"/>
            <a:ext cx="208823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Экспертиза</a:t>
            </a:r>
          </a:p>
        </p:txBody>
      </p:sp>
      <p:sp>
        <p:nvSpPr>
          <p:cNvPr id="8" name="Овал 7"/>
          <p:cNvSpPr/>
          <p:nvPr/>
        </p:nvSpPr>
        <p:spPr>
          <a:xfrm>
            <a:off x="395536" y="1581640"/>
            <a:ext cx="1152128" cy="8100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ru-RU" sz="16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" name="Овал 8"/>
          <p:cNvSpPr/>
          <p:nvPr/>
        </p:nvSpPr>
        <p:spPr>
          <a:xfrm>
            <a:off x="1259632" y="1581640"/>
            <a:ext cx="1152128" cy="8100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ИнК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6012160" y="897564"/>
            <a:ext cx="1476672" cy="10261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НОО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7272808" y="951570"/>
            <a:ext cx="1440160" cy="10261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ИнК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16216" y="1599642"/>
            <a:ext cx="1728192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Спецы заказчика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55776" y="1293608"/>
            <a:ext cx="2448272" cy="70207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Компания-заказчик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"/>
            <a:ext cx="63001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Подход к разработке инновационных продуктов, имеющих значение для отдельных компаний и/или близких к коммерческой реализации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635896" y="2013688"/>
            <a:ext cx="288032" cy="27003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6892211">
            <a:off x="2544310" y="1972243"/>
            <a:ext cx="216024" cy="5675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331640" y="2391730"/>
            <a:ext cx="288032" cy="21602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6892211" flipH="1" flipV="1">
            <a:off x="2286355" y="3221322"/>
            <a:ext cx="216024" cy="93538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3075806"/>
            <a:ext cx="1800200" cy="1437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технология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продукт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обучение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внедрение</a:t>
            </a:r>
          </a:p>
        </p:txBody>
      </p:sp>
      <p:sp>
        <p:nvSpPr>
          <p:cNvPr id="22" name="Стрелка вниз 21"/>
          <p:cNvSpPr/>
          <p:nvPr/>
        </p:nvSpPr>
        <p:spPr>
          <a:xfrm rot="13836420" flipH="1">
            <a:off x="5561702" y="2839014"/>
            <a:ext cx="216024" cy="135896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555526"/>
            <a:ext cx="151216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Консорциум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7308304" y="2859782"/>
            <a:ext cx="288032" cy="1620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8" y="4731990"/>
            <a:ext cx="211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С.А. </a:t>
            </a:r>
            <a:r>
              <a:rPr lang="ru-RU" dirty="0" err="1"/>
              <a:t>Тихоцкий</a:t>
            </a:r>
            <a:r>
              <a:rPr lang="ru-RU" dirty="0"/>
              <a:t>, 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85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Пример 1. ФЦП "Исследования и разработки по приоритетным направлениям развития научно-технологического комплекса России на 2014-2020 годы“</a:t>
            </a:r>
            <a:br>
              <a:rPr lang="ru-RU" sz="1800" b="1" dirty="0"/>
            </a:br>
            <a:r>
              <a:rPr lang="ru-RU" sz="1800" i="1" dirty="0"/>
              <a:t>«Разработка программно-аппаратных комплексов для поиска, разведки,</a:t>
            </a:r>
            <a:r>
              <a:rPr lang="en-US" sz="1800" i="1" dirty="0"/>
              <a:t> </a:t>
            </a:r>
            <a:r>
              <a:rPr lang="ru-RU" sz="1800" i="1" dirty="0"/>
              <a:t>геофизического и геохимического мониторинга разработки месторождений углеводородов, в</a:t>
            </a:r>
            <a:r>
              <a:rPr lang="en-US" sz="1800" i="1" dirty="0"/>
              <a:t> </a:t>
            </a:r>
            <a:r>
              <a:rPr lang="ru-RU" sz="1800" i="1" dirty="0"/>
              <a:t>т.ч. в труднодоступных регионах и сложных природно-климатических условиях»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75606"/>
            <a:ext cx="8351838" cy="6477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cs typeface="Times New Roman" pitchFamily="18" charset="0"/>
              </a:rPr>
              <a:t>Индустриальный партнер</a:t>
            </a:r>
            <a:r>
              <a:rPr lang="en-US" sz="1400" b="1" dirty="0">
                <a:cs typeface="Times New Roman" pitchFamily="18" charset="0"/>
              </a:rPr>
              <a:t>:</a:t>
            </a:r>
            <a:r>
              <a:rPr lang="ru-RU" sz="1400" b="1" dirty="0">
                <a:cs typeface="Times New Roman" pitchFamily="18" charset="0"/>
              </a:rPr>
              <a:t>  </a:t>
            </a:r>
            <a:r>
              <a:rPr lang="ru-RU" sz="1400" dirty="0">
                <a:cs typeface="Times New Roman" pitchFamily="18" charset="0"/>
              </a:rPr>
              <a:t>Центр морских исследований МГУ им. М.В.Ломоносова» (ЦМИ МГУ)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cs typeface="Times New Roman" pitchFamily="18" charset="0"/>
              </a:rPr>
              <a:t>Объем финансирования</a:t>
            </a:r>
            <a:r>
              <a:rPr lang="en-US" sz="1400" b="1" dirty="0">
                <a:cs typeface="Times New Roman" pitchFamily="18" charset="0"/>
              </a:rPr>
              <a:t>: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6</a:t>
            </a:r>
            <a:r>
              <a:rPr lang="en-US" sz="1400" dirty="0">
                <a:cs typeface="Times New Roman" pitchFamily="18" charset="0"/>
              </a:rPr>
              <a:t>0</a:t>
            </a:r>
            <a:r>
              <a:rPr lang="ru-RU" sz="1400" dirty="0">
                <a:cs typeface="Times New Roman" pitchFamily="18" charset="0"/>
              </a:rPr>
              <a:t> (30+30)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млн. руб.</a:t>
            </a:r>
          </a:p>
        </p:txBody>
      </p:sp>
      <p:pic>
        <p:nvPicPr>
          <p:cNvPr id="2052" name="Рисунок 10"/>
          <p:cNvPicPr>
            <a:picLocks noChangeAspect="1"/>
          </p:cNvPicPr>
          <p:nvPr/>
        </p:nvPicPr>
        <p:blipFill>
          <a:blip r:embed="rId3" cstate="print"/>
          <a:srcRect l="9192"/>
          <a:stretch>
            <a:fillRect/>
          </a:stretch>
        </p:blipFill>
        <p:spPr bwMode="auto">
          <a:xfrm>
            <a:off x="5108575" y="1869281"/>
            <a:ext cx="3784600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Объект 13"/>
          <p:cNvPicPr>
            <a:picLocks noChangeAspect="1"/>
          </p:cNvPicPr>
          <p:nvPr/>
        </p:nvPicPr>
        <p:blipFill>
          <a:blip r:embed="rId4" cstate="print"/>
          <a:srcRect l="24664" t="17253" r="27335" b="39005"/>
          <a:stretch>
            <a:fillRect/>
          </a:stretch>
        </p:blipFill>
        <p:spPr bwMode="auto">
          <a:xfrm>
            <a:off x="323850" y="3274220"/>
            <a:ext cx="392430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3"/>
          <p:cNvPicPr>
            <a:picLocks noChangeAspect="1"/>
          </p:cNvPicPr>
          <p:nvPr/>
        </p:nvPicPr>
        <p:blipFill>
          <a:blip r:embed="rId5" cstate="print"/>
          <a:srcRect l="2" t="14410" r="51530" b="36002"/>
          <a:stretch>
            <a:fillRect/>
          </a:stretch>
        </p:blipFill>
        <p:spPr bwMode="auto">
          <a:xfrm>
            <a:off x="323852" y="1977630"/>
            <a:ext cx="2932113" cy="12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3348041" y="2031208"/>
            <a:ext cx="18002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Зарегистрированы газовые сипы в зонах деградации многолетнемерзлых пород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979616" y="2625329"/>
            <a:ext cx="1404937" cy="432197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79838" y="295036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9750" y="3975498"/>
            <a:ext cx="0" cy="59412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19478" y="4299347"/>
            <a:ext cx="79216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37"/>
          <p:cNvSpPr txBox="1">
            <a:spLocks noChangeArrowheads="1"/>
          </p:cNvSpPr>
          <p:nvPr/>
        </p:nvSpPr>
        <p:spPr bwMode="auto">
          <a:xfrm>
            <a:off x="3563941" y="4354117"/>
            <a:ext cx="5597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500 м</a:t>
            </a:r>
          </a:p>
        </p:txBody>
      </p:sp>
      <p:sp>
        <p:nvSpPr>
          <p:cNvPr id="2061" name="TextBox 38"/>
          <p:cNvSpPr txBox="1">
            <a:spLocks noChangeArrowheads="1"/>
          </p:cNvSpPr>
          <p:nvPr/>
        </p:nvSpPr>
        <p:spPr bwMode="auto">
          <a:xfrm>
            <a:off x="539751" y="4245770"/>
            <a:ext cx="481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25 м</a:t>
            </a:r>
          </a:p>
        </p:txBody>
      </p:sp>
      <p:sp>
        <p:nvSpPr>
          <p:cNvPr id="2062" name="TextBox 39"/>
          <p:cNvSpPr txBox="1">
            <a:spLocks noChangeArrowheads="1"/>
          </p:cNvSpPr>
          <p:nvPr/>
        </p:nvSpPr>
        <p:spPr bwMode="auto">
          <a:xfrm>
            <a:off x="539752" y="4677968"/>
            <a:ext cx="3375025" cy="2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400" dirty="0">
                <a:cs typeface="Times New Roman" pitchFamily="18" charset="0"/>
              </a:rPr>
              <a:t>Сейсмический разрез. Море Лаптевых.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0316" y="4083845"/>
            <a:ext cx="4103687" cy="877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В октябре 2018 года завершены испытания комплекса  в пределах  лицензионных участков компании ПАО «НК «Роснефть» на Арктическом шельфе под руководством  А.Г. </a:t>
            </a:r>
            <a:r>
              <a:rPr lang="ru-RU" sz="1400" dirty="0" err="1">
                <a:cs typeface="Times New Roman" pitchFamily="18" charset="0"/>
              </a:rPr>
              <a:t>Рослякова</a:t>
            </a:r>
            <a:r>
              <a:rPr lang="ru-RU" sz="1400" dirty="0">
                <a:cs typeface="Times New Roman" pitchFamily="18" charset="0"/>
              </a:rPr>
              <a:t>, при участии аспирантов и студентов  Геологического факультета.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A5E4ADC-5B72-4446-A837-AEFD9303F87D}"/>
              </a:ext>
            </a:extLst>
          </p:cNvPr>
          <p:cNvSpPr/>
          <p:nvPr/>
        </p:nvSpPr>
        <p:spPr>
          <a:xfrm>
            <a:off x="323528" y="123479"/>
            <a:ext cx="831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dk1"/>
                </a:solidFill>
              </a:rPr>
              <a:t>Пример 2. 218 постановление правительства (14 очередь).</a:t>
            </a:r>
          </a:p>
          <a:p>
            <a:pPr algn="just"/>
            <a:r>
              <a:rPr lang="ru-RU" i="1" dirty="0">
                <a:solidFill>
                  <a:schemeClr val="dk1"/>
                </a:solidFill>
              </a:rPr>
              <a:t>Разработка и создание аппаратно-программного модульного регистрирующего комплекса с гибридной телеметрией для проведения наземной и морской сейсморазведки и сейсмического мониторинга.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DC2F63-45A0-4277-82D6-8777708C3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83718"/>
            <a:ext cx="764918" cy="764918"/>
          </a:xfrm>
          <a:prstGeom prst="rect">
            <a:avLst/>
          </a:prstGeom>
        </p:spPr>
      </p:pic>
      <p:pic>
        <p:nvPicPr>
          <p:cNvPr id="2050" name="Picture 2" descr="Министерство науки и высшего образования РФ">
            <a:extLst>
              <a:ext uri="{FF2B5EF4-FFF2-40B4-BE49-F238E27FC236}">
                <a16:creationId xmlns="" xmlns:a16="http://schemas.microsoft.com/office/drawing/2014/main" id="{4D83B3E0-65B4-46CD-98DC-021B5DDC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9623"/>
            <a:ext cx="2426154" cy="6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F39587-F3A3-423A-8C33-584D63AA40E6}"/>
              </a:ext>
            </a:extLst>
          </p:cNvPr>
          <p:cNvSpPr txBox="1"/>
          <p:nvPr/>
        </p:nvSpPr>
        <p:spPr>
          <a:xfrm>
            <a:off x="150788" y="3710644"/>
            <a:ext cx="8842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Разработка ведётся в рамках проекта, поддержанного Минобрнауки РФ по итогам конкурса на определение получателей субсидий из федерального бюджета на развитие кооперации российских образовательных организаций высшего образования, государственных научных учреждений и организаций реального сектора экономики в целях реализации комплексных проектов по созданию высокотехнологичных производств .</a:t>
            </a:r>
          </a:p>
        </p:txBody>
      </p:sp>
      <p:pic>
        <p:nvPicPr>
          <p:cNvPr id="11" name="object 21">
            <a:extLst>
              <a:ext uri="{FF2B5EF4-FFF2-40B4-BE49-F238E27FC236}">
                <a16:creationId xmlns="" xmlns:a16="http://schemas.microsoft.com/office/drawing/2014/main" id="{289402EA-DF12-4D9A-823A-2C852020B4A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4048" y="2427735"/>
            <a:ext cx="1543574" cy="528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1922" y="1923678"/>
            <a:ext cx="476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218 постановление правительства. 14 очередь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A779203-9545-4F8B-A3F1-629906CFC201}"/>
              </a:ext>
            </a:extLst>
          </p:cNvPr>
          <p:cNvGrpSpPr/>
          <p:nvPr/>
        </p:nvGrpSpPr>
        <p:grpSpPr>
          <a:xfrm>
            <a:off x="179514" y="2211710"/>
            <a:ext cx="3949905" cy="1479837"/>
            <a:chOff x="867387" y="991260"/>
            <a:chExt cx="3949905" cy="1479837"/>
          </a:xfrm>
        </p:grpSpPr>
        <p:grpSp>
          <p:nvGrpSpPr>
            <p:cNvPr id="13" name="Группа 56">
              <a:extLst>
                <a:ext uri="{FF2B5EF4-FFF2-40B4-BE49-F238E27FC236}">
                  <a16:creationId xmlns="" xmlns:a16="http://schemas.microsoft.com/office/drawing/2014/main" id="{8945D25C-7F27-49EA-B73F-37A97E051245}"/>
                </a:ext>
              </a:extLst>
            </p:cNvPr>
            <p:cNvGrpSpPr/>
            <p:nvPr/>
          </p:nvGrpSpPr>
          <p:grpSpPr>
            <a:xfrm>
              <a:off x="867387" y="991260"/>
              <a:ext cx="3949905" cy="1479837"/>
              <a:chOff x="2660445" y="2129883"/>
              <a:chExt cx="3949905" cy="1479837"/>
            </a:xfrm>
          </p:grpSpPr>
          <p:sp>
            <p:nvSpPr>
              <p:cNvPr id="17" name="Прямоугольник: скругленные углы 3">
                <a:extLst>
                  <a:ext uri="{FF2B5EF4-FFF2-40B4-BE49-F238E27FC236}">
                    <a16:creationId xmlns="" xmlns:a16="http://schemas.microsoft.com/office/drawing/2014/main" id="{F2BDBB87-BA66-46DE-A656-A54443CC4B90}"/>
                  </a:ext>
                </a:extLst>
              </p:cNvPr>
              <p:cNvSpPr/>
              <p:nvPr/>
            </p:nvSpPr>
            <p:spPr>
              <a:xfrm>
                <a:off x="2660445" y="2129883"/>
                <a:ext cx="3949905" cy="141922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" name="Группа 40">
                <a:extLst>
                  <a:ext uri="{FF2B5EF4-FFF2-40B4-BE49-F238E27FC236}">
                    <a16:creationId xmlns="" xmlns:a16="http://schemas.microsoft.com/office/drawing/2014/main" id="{1D679F00-DDF5-491E-97F1-7C2FD5CC5413}"/>
                  </a:ext>
                </a:extLst>
              </p:cNvPr>
              <p:cNvGrpSpPr/>
              <p:nvPr/>
            </p:nvGrpSpPr>
            <p:grpSpPr>
              <a:xfrm>
                <a:off x="2841238" y="2294473"/>
                <a:ext cx="1262193" cy="1134527"/>
                <a:chOff x="8026709" y="2208202"/>
                <a:chExt cx="1368453" cy="1264557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2D8A4B0E-19B4-4B5A-B8E0-DAA2EABD2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2208202"/>
                  <a:ext cx="0" cy="692052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C2AA18A-C124-4A45-8D3F-E1BE4D81A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26709" y="2900254"/>
                  <a:ext cx="660091" cy="433496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87CD7ED0-8585-4656-8ECB-228861622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86800" y="2900254"/>
                  <a:ext cx="708362" cy="346286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Блок-схема: память с прямым доступом 23">
                  <a:extLst>
                    <a:ext uri="{FF2B5EF4-FFF2-40B4-BE49-F238E27FC236}">
                      <a16:creationId xmlns="" xmlns:a16="http://schemas.microsoft.com/office/drawing/2014/main" id="{0378C235-363B-47E7-B122-A5FDFD3DE6F1}"/>
                    </a:ext>
                  </a:extLst>
                </p:cNvPr>
                <p:cNvSpPr/>
                <p:nvPr/>
              </p:nvSpPr>
              <p:spPr>
                <a:xfrm rot="1866872" flipH="1">
                  <a:off x="8988305" y="2729371"/>
                  <a:ext cx="241849" cy="705968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Блок-схема: память с прямым доступом 24">
                  <a:extLst>
                    <a:ext uri="{FF2B5EF4-FFF2-40B4-BE49-F238E27FC236}">
                      <a16:creationId xmlns="" xmlns:a16="http://schemas.microsoft.com/office/drawing/2014/main" id="{9BCFF449-FD1D-40CA-B024-4A395D13E209}"/>
                    </a:ext>
                  </a:extLst>
                </p:cNvPr>
                <p:cNvSpPr/>
                <p:nvPr/>
              </p:nvSpPr>
              <p:spPr>
                <a:xfrm rot="19239558">
                  <a:off x="8223074" y="2766791"/>
                  <a:ext cx="241849" cy="705968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Блок-схема: память с прямым доступом 25">
                  <a:extLst>
                    <a:ext uri="{FF2B5EF4-FFF2-40B4-BE49-F238E27FC236}">
                      <a16:creationId xmlns="" xmlns:a16="http://schemas.microsoft.com/office/drawing/2014/main" id="{3675F227-3550-4880-89F6-09113363B372}"/>
                    </a:ext>
                  </a:extLst>
                </p:cNvPr>
                <p:cNvSpPr/>
                <p:nvPr/>
              </p:nvSpPr>
              <p:spPr>
                <a:xfrm rot="16200000" flipH="1">
                  <a:off x="8565876" y="2135633"/>
                  <a:ext cx="241849" cy="705968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9" name="Рисунок 18">
                <a:extLst>
                  <a:ext uri="{FF2B5EF4-FFF2-40B4-BE49-F238E27FC236}">
                    <a16:creationId xmlns="" xmlns:a16="http://schemas.microsoft.com/office/drawing/2014/main" id="{CAB850A3-336A-4ACC-814F-FEF38A34B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0916" y="2573653"/>
                <a:ext cx="2231529" cy="103606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D7AF3A5-D76F-4F85-AF3C-45EB7431736C}"/>
                  </a:ext>
                </a:extLst>
              </p:cNvPr>
              <p:cNvSpPr txBox="1"/>
              <p:nvPr/>
            </p:nvSpPr>
            <p:spPr>
              <a:xfrm>
                <a:off x="3874113" y="2250235"/>
                <a:ext cx="2642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Регистрирующий модуль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1ADFA4A-6BAB-40A5-A6AD-50420B6D3F0D}"/>
                </a:ext>
              </a:extLst>
            </p:cNvPr>
            <p:cNvSpPr txBox="1"/>
            <p:nvPr/>
          </p:nvSpPr>
          <p:spPr>
            <a:xfrm>
              <a:off x="1054209" y="205785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  <a:endParaRPr lang="ru-RU" i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9885304-5507-4707-89C0-3CDD0A8998E3}"/>
                </a:ext>
              </a:extLst>
            </p:cNvPr>
            <p:cNvSpPr txBox="1"/>
            <p:nvPr/>
          </p:nvSpPr>
          <p:spPr>
            <a:xfrm>
              <a:off x="2074917" y="202995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DBF6616-3162-4506-9CC0-D1A36B7CFEAB}"/>
                </a:ext>
              </a:extLst>
            </p:cNvPr>
            <p:cNvSpPr txBox="1"/>
            <p:nvPr/>
          </p:nvSpPr>
          <p:spPr>
            <a:xfrm>
              <a:off x="1347612" y="9912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  <a:endParaRPr lang="ru-RU" i="1" dirty="0"/>
            </a:p>
          </p:txBody>
        </p:sp>
      </p:grpSp>
      <p:sp>
        <p:nvSpPr>
          <p:cNvPr id="27" name="Содержимое 2"/>
          <p:cNvSpPr txBox="1">
            <a:spLocks/>
          </p:cNvSpPr>
          <p:nvPr/>
        </p:nvSpPr>
        <p:spPr>
          <a:xfrm>
            <a:off x="107504" y="1491630"/>
            <a:ext cx="8351838" cy="6477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Индустриальный партнер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: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ООО «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ТНГ-Групп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Объем финансирования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 416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(208+208)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5353718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38516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B376C0-1514-9F0A-E2A3-E2B7B2301E50}"/>
              </a:ext>
            </a:extLst>
          </p:cNvPr>
          <p:cNvSpPr txBox="1"/>
          <p:nvPr/>
        </p:nvSpPr>
        <p:spPr>
          <a:xfrm>
            <a:off x="0" y="-20538"/>
            <a:ext cx="76683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Пример 3. </a:t>
            </a:r>
            <a:r>
              <a:rPr lang="ru-RU" b="1" dirty="0"/>
              <a:t>ФБГУ «Фонд содействия развитию малых форм предприятий в научно-технической сфере». 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Развитие-НТИ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VI /</a:t>
            </a:r>
            <a:r>
              <a:rPr lang="ru-RU" b="1" dirty="0" err="1">
                <a:solidFill>
                  <a:schemeClr val="dk1"/>
                </a:solidFill>
              </a:rPr>
              <a:t>Маринет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dirty="0"/>
              <a:t>№ </a:t>
            </a:r>
            <a:r>
              <a:rPr lang="ru-RU" sz="1400" dirty="0"/>
              <a:t>616ГРНТИС5/63385</a:t>
            </a:r>
          </a:p>
          <a:p>
            <a:r>
              <a:rPr lang="ru-RU" i="1" dirty="0">
                <a:solidFill>
                  <a:schemeClr val="dk1"/>
                </a:solidFill>
              </a:rPr>
              <a:t>Разработка программного  обеспечения </a:t>
            </a:r>
            <a:r>
              <a:rPr lang="en-US" i="1" dirty="0" err="1">
                <a:solidFill>
                  <a:schemeClr val="dk1"/>
                </a:solidFill>
              </a:rPr>
              <a:t>GeoHazard’s</a:t>
            </a:r>
            <a:r>
              <a:rPr lang="en-US" i="1" dirty="0">
                <a:solidFill>
                  <a:schemeClr val="dk1"/>
                </a:solidFill>
              </a:rPr>
              <a:t>-Expert</a:t>
            </a:r>
            <a:r>
              <a:rPr lang="ru-RU" i="1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A6D0CE-0CBB-0C04-6FA7-2E6C3ADC60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826" y="3142800"/>
            <a:ext cx="478698" cy="364382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4FA991D-F592-1682-5373-ABC969F837CD}"/>
              </a:ext>
            </a:extLst>
          </p:cNvPr>
          <p:cNvCxnSpPr/>
          <p:nvPr/>
        </p:nvCxnSpPr>
        <p:spPr>
          <a:xfrm>
            <a:off x="251997" y="3048467"/>
            <a:ext cx="5472133" cy="2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130302-EE8F-E232-0BB2-829CF3CF1B36}"/>
              </a:ext>
            </a:extLst>
          </p:cNvPr>
          <p:cNvSpPr txBox="1"/>
          <p:nvPr/>
        </p:nvSpPr>
        <p:spPr>
          <a:xfrm>
            <a:off x="395538" y="1419623"/>
            <a:ext cx="304030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/>
              <a:t>Цели и задачи проекта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9619398-4734-38D6-8AEE-F99FDBB485C0}"/>
              </a:ext>
            </a:extLst>
          </p:cNvPr>
          <p:cNvSpPr txBox="1"/>
          <p:nvPr/>
        </p:nvSpPr>
        <p:spPr>
          <a:xfrm>
            <a:off x="879234" y="3155969"/>
            <a:ext cx="22750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/>
              <a:t>Результаты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D3ED26-B785-4F00-538E-A1556269DE08}"/>
              </a:ext>
            </a:extLst>
          </p:cNvPr>
          <p:cNvSpPr txBox="1"/>
          <p:nvPr/>
        </p:nvSpPr>
        <p:spPr>
          <a:xfrm>
            <a:off x="404457" y="3553901"/>
            <a:ext cx="365319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Разработка программного обеспечения </a:t>
            </a:r>
            <a:r>
              <a:rPr lang="en-US" sz="1200" dirty="0" err="1"/>
              <a:t>GeoHazard’s</a:t>
            </a:r>
            <a:r>
              <a:rPr lang="en-US" sz="1200" dirty="0"/>
              <a:t>-Expert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Разработка технологии автоматической идентификации приповерхностных и </a:t>
            </a:r>
            <a:r>
              <a:rPr lang="ru-RU" sz="1200" dirty="0" err="1"/>
              <a:t>малоглубинных</a:t>
            </a:r>
            <a:r>
              <a:rPr lang="ru-RU" sz="1200" dirty="0"/>
              <a:t> </a:t>
            </a:r>
            <a:r>
              <a:rPr lang="ru-RU" sz="1200" dirty="0" err="1"/>
              <a:t>ОГПиЯ</a:t>
            </a:r>
            <a:endParaRPr lang="ru-RU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134E5A-0747-8766-84C9-6339F044BA88}"/>
              </a:ext>
            </a:extLst>
          </p:cNvPr>
          <p:cNvSpPr txBox="1"/>
          <p:nvPr/>
        </p:nvSpPr>
        <p:spPr>
          <a:xfrm>
            <a:off x="323528" y="1779663"/>
            <a:ext cx="532859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База данных сейсмоакустических данных и </a:t>
            </a:r>
            <a:r>
              <a:rPr lang="ru-RU" sz="1200" dirty="0" err="1"/>
              <a:t>ОГПиЯ</a:t>
            </a:r>
            <a:endParaRPr lang="ru-RU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Количественный анализ многочастотных сейсмоакустических данных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Автоматический анализ сейсмоакустических данных с помощью технологий компьютерного зрения для автоматической идентификации </a:t>
            </a:r>
            <a:r>
              <a:rPr lang="ru-RU" sz="1200" dirty="0" err="1"/>
              <a:t>ОГПиЯ</a:t>
            </a:r>
            <a:endParaRPr lang="ru-RU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Веб-интерфейс визуализации сейсмоакустических данных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1700946-0AA1-EB4A-AA02-086559E192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3479"/>
            <a:ext cx="1418394" cy="746523"/>
          </a:xfrm>
          <a:prstGeom prst="rect">
            <a:avLst/>
          </a:prstGeom>
        </p:spPr>
      </p:pic>
      <p:grpSp>
        <p:nvGrpSpPr>
          <p:cNvPr id="2" name="Группа 31">
            <a:extLst>
              <a:ext uri="{FF2B5EF4-FFF2-40B4-BE49-F238E27FC236}">
                <a16:creationId xmlns="" xmlns:a16="http://schemas.microsoft.com/office/drawing/2014/main" id="{FE2BABA9-DCC7-DD0E-864A-709CD2FD1202}"/>
              </a:ext>
            </a:extLst>
          </p:cNvPr>
          <p:cNvGrpSpPr>
            <a:grpSpLocks noChangeAspect="1"/>
          </p:cNvGrpSpPr>
          <p:nvPr/>
        </p:nvGrpSpPr>
        <p:grpSpPr>
          <a:xfrm>
            <a:off x="5849084" y="1948721"/>
            <a:ext cx="3196659" cy="1583485"/>
            <a:chOff x="1276907" y="1869015"/>
            <a:chExt cx="7460694" cy="3695701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D3CA8D89-0C1F-B52B-B613-7D5971617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7" t="16863" r="5666" b="5891"/>
            <a:stretch/>
          </p:blipFill>
          <p:spPr>
            <a:xfrm>
              <a:off x="1828800" y="1869016"/>
              <a:ext cx="6908801" cy="36957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7BE2B2E4-91BA-8263-F9FE-7AD5BA85A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09" r="73184"/>
            <a:stretch/>
          </p:blipFill>
          <p:spPr>
            <a:xfrm>
              <a:off x="6280676" y="5221288"/>
              <a:ext cx="2456925" cy="33919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B1F5994B-2CF9-AE64-C071-398D55FBF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63" b="7196"/>
            <a:stretch/>
          </p:blipFill>
          <p:spPr>
            <a:xfrm>
              <a:off x="1276907" y="1869015"/>
              <a:ext cx="551893" cy="369570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B2258792-07DF-0567-F7A9-9928AB7E8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52" t="91675" r="5666" b="5892"/>
            <a:stretch/>
          </p:blipFill>
          <p:spPr>
            <a:xfrm>
              <a:off x="1828799" y="5482167"/>
              <a:ext cx="905934" cy="78317"/>
            </a:xfrm>
            <a:prstGeom prst="rect">
              <a:avLst/>
            </a:prstGeom>
          </p:spPr>
        </p:pic>
      </p:grp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F58F0A5-DEEE-DC2D-01C7-2EFFC5761D99}"/>
              </a:ext>
            </a:extLst>
          </p:cNvPr>
          <p:cNvCxnSpPr>
            <a:cxnSpLocks/>
          </p:cNvCxnSpPr>
          <p:nvPr/>
        </p:nvCxnSpPr>
        <p:spPr>
          <a:xfrm>
            <a:off x="8187679" y="1867064"/>
            <a:ext cx="163460" cy="1053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C4BA09D4-2AE7-80D9-AF0E-EBA57A7CFE0A}"/>
              </a:ext>
            </a:extLst>
          </p:cNvPr>
          <p:cNvCxnSpPr>
            <a:cxnSpLocks/>
          </p:cNvCxnSpPr>
          <p:nvPr/>
        </p:nvCxnSpPr>
        <p:spPr>
          <a:xfrm flipH="1">
            <a:off x="7493075" y="1865446"/>
            <a:ext cx="687140" cy="706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0383C9-4FBB-3549-856A-79EDCC8FF748}"/>
              </a:ext>
            </a:extLst>
          </p:cNvPr>
          <p:cNvSpPr txBox="1"/>
          <p:nvPr/>
        </p:nvSpPr>
        <p:spPr>
          <a:xfrm>
            <a:off x="6938337" y="1472736"/>
            <a:ext cx="2107406" cy="5770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dirty="0"/>
              <a:t>Водонасыщенные песчанистые </a:t>
            </a:r>
            <a:r>
              <a:rPr lang="ru-RU" sz="1100" dirty="0" err="1"/>
              <a:t>доломитизированные</a:t>
            </a:r>
            <a:r>
              <a:rPr lang="ru-RU" sz="1100" dirty="0"/>
              <a:t> известняки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627333C-D064-2C10-1519-02B225B99F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1" t="3198" r="1"/>
          <a:stretch/>
        </p:blipFill>
        <p:spPr>
          <a:xfrm>
            <a:off x="7486364" y="3211674"/>
            <a:ext cx="1556813" cy="18874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F0F74D9-F08E-1F6F-E11E-08B3AD8D36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"/>
          <a:stretch/>
        </p:blipFill>
        <p:spPr>
          <a:xfrm>
            <a:off x="4636811" y="3692807"/>
            <a:ext cx="2791454" cy="119001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843558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200" b="1" dirty="0">
                <a:cs typeface="Times New Roman" pitchFamily="18" charset="0"/>
              </a:rPr>
              <a:t>Индустриальный партнер</a:t>
            </a:r>
            <a:r>
              <a:rPr lang="en-US" sz="1200" dirty="0">
                <a:cs typeface="Times New Roman" pitchFamily="18" charset="0"/>
              </a:rPr>
              <a:t>:</a:t>
            </a:r>
            <a:r>
              <a:rPr lang="ru-RU" sz="1200" dirty="0">
                <a:cs typeface="Times New Roman" pitchFamily="18" charset="0"/>
              </a:rPr>
              <a:t>  ООО «</a:t>
            </a:r>
            <a:r>
              <a:rPr lang="ru-RU" sz="1200" dirty="0" err="1">
                <a:cs typeface="Times New Roman" pitchFamily="18" charset="0"/>
              </a:rPr>
              <a:t>Деко-геофизика</a:t>
            </a:r>
            <a:r>
              <a:rPr lang="ru-RU" sz="1200" dirty="0">
                <a:cs typeface="Times New Roman" pitchFamily="18" charset="0"/>
              </a:rPr>
              <a:t>»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200" b="1" dirty="0">
                <a:cs typeface="Times New Roman" pitchFamily="18" charset="0"/>
              </a:rPr>
              <a:t>Объем финансирования</a:t>
            </a:r>
            <a:r>
              <a:rPr lang="en-US" sz="1200" b="1" dirty="0">
                <a:cs typeface="Times New Roman" pitchFamily="18" charset="0"/>
              </a:rPr>
              <a:t>: </a:t>
            </a:r>
            <a:r>
              <a:rPr lang="ru-RU" sz="1200" b="1" dirty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24 (18+6)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95013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TR-21_new_topo.tif"/>
          <p:cNvPicPr>
            <a:picLocks noChangeAspect="1"/>
          </p:cNvPicPr>
          <p:nvPr/>
        </p:nvPicPr>
        <p:blipFill>
          <a:blip r:embed="rId2" cstate="print"/>
          <a:srcRect l="12267" t="6523" r="14779" b="4522"/>
          <a:stretch>
            <a:fillRect/>
          </a:stretch>
        </p:blipFill>
        <p:spPr>
          <a:xfrm>
            <a:off x="3" y="1572767"/>
            <a:ext cx="3247053" cy="2799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2489" y="3147814"/>
            <a:ext cx="6084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cs typeface="Times New Roman" panose="02020603050405020304" pitchFamily="18" charset="0"/>
              </a:rPr>
              <a:t>Судно</a:t>
            </a:r>
            <a:r>
              <a:rPr lang="ru-RU" sz="1200" dirty="0">
                <a:cs typeface="Times New Roman" panose="02020603050405020304" pitchFamily="18" charset="0"/>
              </a:rPr>
              <a:t>: НИС «Академик Борис Петров».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cs typeface="Times New Roman" panose="02020603050405020304" pitchFamily="18" charset="0"/>
              </a:rPr>
              <a:t>Сроки</a:t>
            </a:r>
            <a:r>
              <a:rPr lang="en-US" sz="1200" b="1" dirty="0">
                <a:cs typeface="Times New Roman" panose="02020603050405020304" pitchFamily="18" charset="0"/>
              </a:rPr>
              <a:t>:</a:t>
            </a:r>
            <a:r>
              <a:rPr lang="ru-RU" sz="1200" b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10.07.22-23.08.22 (45 суток)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cs typeface="Times New Roman" panose="02020603050405020304" pitchFamily="18" charset="0"/>
              </a:rPr>
              <a:t>Местоположение</a:t>
            </a:r>
            <a:r>
              <a:rPr lang="ru-RU" sz="1200" dirty="0">
                <a:cs typeface="Times New Roman" panose="02020603050405020304" pitchFamily="18" charset="0"/>
              </a:rPr>
              <a:t>: Северная часть Карского моря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cs typeface="Times New Roman" panose="02020603050405020304" pitchFamily="18" charset="0"/>
              </a:rPr>
              <a:t>Члены экспедиции: </a:t>
            </a:r>
            <a:r>
              <a:rPr lang="ru-RU" sz="1200" dirty="0">
                <a:cs typeface="Times New Roman" panose="02020603050405020304" pitchFamily="18" charset="0"/>
              </a:rPr>
              <a:t>10 научных сотрудников и специалистов, 27  студентов и   аспирантов из 9 научных и образовательных организаций </a:t>
            </a:r>
          </a:p>
          <a:p>
            <a:r>
              <a:rPr lang="ru-RU" sz="1200" b="1" dirty="0">
                <a:cs typeface="Times New Roman" panose="02020603050405020304" pitchFamily="18" charset="0"/>
              </a:rPr>
              <a:t>Участники: </a:t>
            </a:r>
            <a:r>
              <a:rPr lang="ru-RU" sz="1200" dirty="0">
                <a:cs typeface="Times New Roman" panose="02020603050405020304" pitchFamily="18" charset="0"/>
              </a:rPr>
              <a:t>МГУ им М.В. Ломоносова, РГУ нефти и газа имени И.М. Губкина, СПбГУ, СПГУ, НГУ, </a:t>
            </a:r>
            <a:r>
              <a:rPr lang="ru-RU" sz="1200" dirty="0" err="1">
                <a:cs typeface="Times New Roman" panose="02020603050405020304" pitchFamily="18" charset="0"/>
              </a:rPr>
              <a:t>ИнБЮМ</a:t>
            </a:r>
            <a:r>
              <a:rPr lang="ru-RU" sz="1200" dirty="0">
                <a:cs typeface="Times New Roman" panose="02020603050405020304" pitchFamily="18" charset="0"/>
              </a:rPr>
              <a:t>, АГУ, БФУ им. И. Канта, МФТИ, АО ИО РАН, ЦАСД МГУ</a:t>
            </a:r>
          </a:p>
          <a:p>
            <a:pPr indent="270510">
              <a:spcAft>
                <a:spcPts val="0"/>
              </a:spcAft>
            </a:pPr>
            <a:endParaRPr lang="ru-RU" sz="12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endParaRPr lang="ru-RU" sz="1200" b="1" dirty="0"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endParaRPr lang="ru-RU" sz="12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Пример 4. Сводный план экспедиций на научно-исследовательских судах </a:t>
            </a:r>
            <a:r>
              <a:rPr lang="ru-RU" b="1" dirty="0" err="1">
                <a:solidFill>
                  <a:schemeClr val="dk1"/>
                </a:solidFill>
              </a:rPr>
              <a:t>Минбрнауки</a:t>
            </a:r>
            <a:r>
              <a:rPr lang="ru-RU" b="1" dirty="0">
                <a:solidFill>
                  <a:schemeClr val="dk1"/>
                </a:solidFill>
              </a:rPr>
              <a:t>.</a:t>
            </a:r>
          </a:p>
          <a:p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</a:rPr>
              <a:t>Двадцать первая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</a:rPr>
              <a:t>экспедиция Плавучего университета ЮНЕСКО-МГУ </a:t>
            </a:r>
          </a:p>
          <a:p>
            <a:r>
              <a:rPr lang="ru-RU" i="1" dirty="0">
                <a:solidFill>
                  <a:schemeClr val="dk1"/>
                </a:solidFill>
              </a:rPr>
              <a:t>«Обучение через исследования-</a:t>
            </a:r>
            <a:r>
              <a:rPr lang="en-US" i="1" dirty="0">
                <a:solidFill>
                  <a:schemeClr val="dk1"/>
                </a:solidFill>
              </a:rPr>
              <a:t>TTR-21</a:t>
            </a:r>
            <a:r>
              <a:rPr lang="ru-RU" i="1" dirty="0">
                <a:solidFill>
                  <a:schemeClr val="dk1"/>
                </a:solidFill>
              </a:rPr>
              <a:t>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973" y="896982"/>
            <a:ext cx="9046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ea typeface="Calibri" panose="020F0502020204030204" pitchFamily="34" charset="0"/>
              </a:rPr>
              <a:t>Тема экспедиции </a:t>
            </a:r>
            <a:r>
              <a:rPr lang="ru-RU" sz="1400" dirty="0">
                <a:ea typeface="Calibri" panose="020F0502020204030204" pitchFamily="34" charset="0"/>
              </a:rPr>
              <a:t>«Особенности четвертичного седиментогенеза, </a:t>
            </a:r>
            <a:r>
              <a:rPr lang="ru-RU" sz="1400" dirty="0" err="1">
                <a:ea typeface="Calibri" panose="020F0502020204030204" pitchFamily="34" charset="0"/>
              </a:rPr>
              <a:t>рельефообразования</a:t>
            </a:r>
            <a:r>
              <a:rPr lang="ru-RU" sz="1400" dirty="0">
                <a:ea typeface="Calibri" panose="020F0502020204030204" pitchFamily="34" charset="0"/>
              </a:rPr>
              <a:t> и природной </a:t>
            </a:r>
            <a:r>
              <a:rPr lang="ru-RU" sz="1400" dirty="0" err="1">
                <a:ea typeface="Calibri" panose="020F0502020204030204" pitchFamily="34" charset="0"/>
              </a:rPr>
              <a:t>флюидоразгрузки</a:t>
            </a:r>
            <a:r>
              <a:rPr lang="ru-RU" sz="1400" dirty="0">
                <a:ea typeface="Calibri" panose="020F0502020204030204" pitchFamily="34" charset="0"/>
              </a:rPr>
              <a:t> на морском дне в северо-восточной части Карского моря и «Обучение-через-исследования» на Арктическом шельфе». </a:t>
            </a:r>
            <a:r>
              <a:rPr lang="ru-RU" sz="1400" i="1" dirty="0">
                <a:solidFill>
                  <a:schemeClr val="dk1"/>
                </a:solidFill>
              </a:rPr>
              <a:t>Объем финансирования – 80 млн. руб. </a:t>
            </a:r>
            <a:endParaRPr lang="ru-RU" sz="1400" dirty="0"/>
          </a:p>
        </p:txBody>
      </p:sp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3" cstate="print"/>
          <a:srcRect t="22429" b="24674"/>
          <a:stretch>
            <a:fillRect/>
          </a:stretch>
        </p:blipFill>
        <p:spPr bwMode="auto">
          <a:xfrm>
            <a:off x="6438566" y="4523914"/>
            <a:ext cx="1014413" cy="4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938" y="4337449"/>
            <a:ext cx="896540" cy="8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5" cstate="print"/>
          <a:srcRect l="24078" t="19357" r="25681" b="23759"/>
          <a:stretch>
            <a:fillRect/>
          </a:stretch>
        </p:blipFill>
        <p:spPr bwMode="auto">
          <a:xfrm>
            <a:off x="5694509" y="4474255"/>
            <a:ext cx="558099" cy="5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4941" y="4520303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6196" y="4461997"/>
            <a:ext cx="5334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1230" y="4426280"/>
            <a:ext cx="611981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3347" y="4467949"/>
            <a:ext cx="53459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5585" y="4506239"/>
            <a:ext cx="477441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"/>
          <p:cNvPicPr>
            <a:picLocks noChangeAspect="1" noChangeArrowheads="1"/>
          </p:cNvPicPr>
          <p:nvPr/>
        </p:nvPicPr>
        <p:blipFill>
          <a:blip r:embed="rId11" cstate="print"/>
          <a:srcRect l="16411" t="7176" r="5679" b="26778"/>
          <a:stretch>
            <a:fillRect/>
          </a:stretch>
        </p:blipFill>
        <p:spPr bwMode="auto">
          <a:xfrm>
            <a:off x="6660234" y="1923678"/>
            <a:ext cx="2378671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75856" y="1779663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Результаты</a:t>
            </a:r>
            <a:r>
              <a:rPr lang="en-US" sz="1200" b="1" dirty="0">
                <a:cs typeface="Times New Roman" panose="02020603050405020304" pitchFamily="18" charset="0"/>
              </a:rPr>
              <a:t>: </a:t>
            </a:r>
            <a:endParaRPr lang="ru-RU" sz="1200" b="1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200" b="1" dirty="0">
                <a:cs typeface="Times New Roman" panose="02020603050405020304" pitchFamily="18" charset="0"/>
              </a:rPr>
              <a:t>3</a:t>
            </a:r>
            <a:r>
              <a:rPr lang="ru-RU" sz="1200" b="1" dirty="0">
                <a:cs typeface="Times New Roman" panose="02020603050405020304" pitchFamily="18" charset="0"/>
              </a:rPr>
              <a:t>6</a:t>
            </a:r>
            <a:r>
              <a:rPr lang="en-US" sz="1200" b="1" dirty="0">
                <a:cs typeface="Times New Roman" panose="02020603050405020304" pitchFamily="18" charset="0"/>
              </a:rPr>
              <a:t>00</a:t>
            </a:r>
            <a:r>
              <a:rPr lang="ru-RU" sz="1200" b="1" dirty="0"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cs typeface="Times New Roman" panose="02020603050405020304" pitchFamily="18" charset="0"/>
              </a:rPr>
              <a:t>пог.км</a:t>
            </a:r>
            <a:r>
              <a:rPr lang="ru-RU" sz="1200" b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сейсмических наблюдений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>
                <a:cs typeface="Times New Roman" panose="02020603050405020304" pitchFamily="18" charset="0"/>
              </a:rPr>
              <a:t>5</a:t>
            </a:r>
            <a:r>
              <a:rPr lang="ru-RU" sz="1200" b="1" dirty="0">
                <a:cs typeface="Times New Roman" panose="02020603050405020304" pitchFamily="18" charset="0"/>
              </a:rPr>
              <a:t>8</a:t>
            </a:r>
            <a:r>
              <a:rPr lang="en-US" sz="1200" b="1" dirty="0">
                <a:cs typeface="Times New Roman" panose="02020603050405020304" pitchFamily="18" charset="0"/>
              </a:rPr>
              <a:t>00 </a:t>
            </a:r>
            <a:r>
              <a:rPr lang="ru-RU" sz="1200" b="1" dirty="0" err="1">
                <a:cs typeface="Times New Roman" panose="02020603050405020304" pitchFamily="18" charset="0"/>
              </a:rPr>
              <a:t>пог.км</a:t>
            </a:r>
            <a:r>
              <a:rPr lang="ru-RU" sz="1200" b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многолучевого </a:t>
            </a:r>
            <a:r>
              <a:rPr lang="ru-RU" sz="1200" dirty="0" err="1">
                <a:cs typeface="Times New Roman" panose="02020603050405020304" pitchFamily="18" charset="0"/>
              </a:rPr>
              <a:t>эхолотирования</a:t>
            </a:r>
            <a:r>
              <a:rPr lang="ru-RU" sz="1200" dirty="0">
                <a:cs typeface="Times New Roman" panose="02020603050405020304" pitchFamily="18" charset="0"/>
              </a:rPr>
              <a:t> и акустического профилирования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>
                <a:cs typeface="Times New Roman" panose="02020603050405020304" pitchFamily="18" charset="0"/>
              </a:rPr>
              <a:t>10</a:t>
            </a:r>
            <a:r>
              <a:rPr lang="en-US" sz="1200" b="1" dirty="0">
                <a:cs typeface="Times New Roman" panose="02020603050405020304" pitchFamily="18" charset="0"/>
              </a:rPr>
              <a:t>4</a:t>
            </a:r>
            <a:r>
              <a:rPr lang="ru-RU" sz="1200" b="1" dirty="0">
                <a:cs typeface="Times New Roman" panose="02020603050405020304" pitchFamily="18" charset="0"/>
              </a:rPr>
              <a:t> станции </a:t>
            </a:r>
            <a:r>
              <a:rPr lang="ru-RU" sz="1200" dirty="0">
                <a:cs typeface="Times New Roman" panose="02020603050405020304" pitchFamily="18" charset="0"/>
              </a:rPr>
              <a:t>пробоотбора</a:t>
            </a:r>
          </a:p>
          <a:p>
            <a:pPr>
              <a:buFont typeface="Wingdings" pitchFamily="2" charset="2"/>
              <a:buChar char="Ø"/>
            </a:pPr>
            <a:r>
              <a:rPr lang="ru-RU" sz="1200" u="sng" dirty="0" err="1">
                <a:cs typeface="Times New Roman" panose="02020603050405020304" pitchFamily="18" charset="0"/>
              </a:rPr>
              <a:t>Молисмологические</a:t>
            </a:r>
            <a:r>
              <a:rPr lang="ru-RU" sz="1200" dirty="0">
                <a:cs typeface="Times New Roman" panose="02020603050405020304" pitchFamily="18" charset="0"/>
              </a:rPr>
              <a:t> и </a:t>
            </a:r>
            <a:r>
              <a:rPr lang="ru-RU" sz="1200" u="sng" dirty="0">
                <a:cs typeface="Times New Roman" panose="02020603050405020304" pitchFamily="18" charset="0"/>
              </a:rPr>
              <a:t>микробиологические</a:t>
            </a:r>
            <a:r>
              <a:rPr lang="ru-RU" sz="1200" dirty="0">
                <a:cs typeface="Times New Roman" panose="02020603050405020304" pitchFamily="18" charset="0"/>
              </a:rPr>
              <a:t> исследования</a:t>
            </a: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8424" y="483519"/>
            <a:ext cx="471488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30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" y="667363"/>
            <a:ext cx="2842301" cy="44126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94718" y="3854872"/>
            <a:ext cx="309830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b="1" dirty="0">
                <a:solidFill>
                  <a:prstClr val="black"/>
                </a:solidFill>
                <a:cs typeface="Times New Roman" pitchFamily="18" charset="0"/>
              </a:rPr>
              <a:t>Образовательные мероприятия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Ежедневные семинары и лекции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Обсуждение результатов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Написание научного отчета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Защита отчёта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Выступления на конференции с предварительными результатами экспедиции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34" y="512515"/>
            <a:ext cx="318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Геофизические исследования: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Съёмка рельефа дна многолучевым эхолотом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Акустическое профилирование с профилографом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Многочастотная сейсморазведка с электроискровым источником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Ультразвуковые исследования керна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19" y="2693763"/>
            <a:ext cx="309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Геохимические исследования: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Дегазация газа из донных осадков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cs typeface="Times New Roman" pitchFamily="18" charset="0"/>
              </a:rPr>
              <a:t>Отбор проб для экстракции органического вещества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13" y="3343568"/>
            <a:ext cx="3098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Микробиологические исследования: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Отбор проб для культивирования бактерий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Выделение ДНК микроорганизмов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19" y="2160338"/>
            <a:ext cx="3098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Гидрогеологические исследования: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Отбор поровых вод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Измерение </a:t>
            </a:r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pH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Eh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, проводимости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15" y="1582664"/>
            <a:ext cx="309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prstClr val="black"/>
                </a:solidFill>
                <a:cs typeface="Times New Roman" pitchFamily="18" charset="0"/>
              </a:rPr>
              <a:t>Седиментологические</a:t>
            </a:r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 исследования: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Донный </a:t>
            </a:r>
            <a:r>
              <a:rPr lang="ru-RU" sz="1000" dirty="0" err="1">
                <a:solidFill>
                  <a:prstClr val="black"/>
                </a:solidFill>
                <a:cs typeface="Times New Roman" pitchFamily="18" charset="0"/>
              </a:rPr>
              <a:t>пробоотбор</a:t>
            </a:r>
            <a:endParaRPr lang="ru-RU" sz="1000" dirty="0">
              <a:solidFill>
                <a:prstClr val="black"/>
              </a:solidFill>
              <a:cs typeface="Times New Roman" pitchFamily="18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Литологическое описание осадков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7668" y="-20537"/>
            <a:ext cx="6071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5B9BD5">
                    <a:lumMod val="75000"/>
                  </a:srgbClr>
                </a:solidFill>
              </a:rPr>
              <a:t>Методы исследований</a:t>
            </a:r>
          </a:p>
        </p:txBody>
      </p:sp>
      <p:pic>
        <p:nvPicPr>
          <p:cNvPr id="22" name="Picture 7" descr="https://philos.msu.ru/sites/default/files/moskovskiy_gosudarstvenniy_universitet_imeni_lomonosova_3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129" y="134919"/>
            <a:ext cx="5451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Изображение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338" y="134920"/>
            <a:ext cx="487127" cy="5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A72A403-137E-B638-5F7A-FC12A85E8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16" y="665152"/>
            <a:ext cx="2008585" cy="14811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378E180-F7BF-3A07-88AF-241E8BF09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8720" y="974802"/>
            <a:ext cx="1481138" cy="9489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небо, внешний, человек, лод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E5F70A8-DA44-0906-0A5E-93B04AF895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49" y="708697"/>
            <a:ext cx="2284810" cy="148113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внутренний, группа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AE39354D-001D-6433-E75F-F52A9F0B57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45" y="2241030"/>
            <a:ext cx="2008585" cy="14811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утренний, человек, автом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E2779CE-E6B5-CB06-FF0B-ADCFCD9813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9910" y="2505944"/>
            <a:ext cx="1481138" cy="95131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ловек, группа, стоит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744FC940-E3B3-5E59-58B9-AAFE2F8AB0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42" y="2241030"/>
            <a:ext cx="2282429" cy="148113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небо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3800634-A9E4-C48F-6796-2F16292EF5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43" y="3772177"/>
            <a:ext cx="1497806" cy="110251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B81E1A1-6B36-4C74-CA69-3490C44239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58" y="3772177"/>
            <a:ext cx="1498997" cy="110251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FE0EBAA-F927-B735-1030-4506FF65AA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4813" y="3971604"/>
            <a:ext cx="1102519" cy="703660"/>
          </a:xfrm>
          <a:prstGeom prst="rect">
            <a:avLst/>
          </a:prstGeom>
        </p:spPr>
      </p:pic>
      <p:pic>
        <p:nvPicPr>
          <p:cNvPr id="4096" name="Рисунок 4095" descr="Изображение выглядит как текст, внутренний, стен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C934464-B188-E25F-ABA6-8AE75CA574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07" y="3772177"/>
            <a:ext cx="1490663" cy="1102519"/>
          </a:xfrm>
          <a:prstGeom prst="rect">
            <a:avLst/>
          </a:prstGeom>
        </p:spPr>
      </p:pic>
      <p:pic>
        <p:nvPicPr>
          <p:cNvPr id="4097" name="Рисунок 4096">
            <a:extLst>
              <a:ext uri="{FF2B5EF4-FFF2-40B4-BE49-F238E27FC236}">
                <a16:creationId xmlns="" xmlns:a16="http://schemas.microsoft.com/office/drawing/2014/main" id="{73592FE5-1E9A-452C-26B0-D74F8AA6BCE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89368" y="98153"/>
            <a:ext cx="534225" cy="567000"/>
          </a:xfrm>
          <a:prstGeom prst="rect">
            <a:avLst/>
          </a:prstGeom>
        </p:spPr>
      </p:pic>
      <p:pic>
        <p:nvPicPr>
          <p:cNvPr id="4101" name="Picture 14" descr="https://marine-rc.ru/wp-content/uploads/2020/07/TTR-logo.jpg">
            <a:extLst>
              <a:ext uri="{FF2B5EF4-FFF2-40B4-BE49-F238E27FC236}">
                <a16:creationId xmlns="" xmlns:a16="http://schemas.microsoft.com/office/drawing/2014/main" id="{FE25BE1D-20AB-004E-8958-E306F5E6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25" y="98153"/>
            <a:ext cx="561380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46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51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Программное обеспечение отрасли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01592"/>
              </p:ext>
            </p:extLst>
          </p:nvPr>
        </p:nvGraphicFramePr>
        <p:xfrm>
          <a:off x="251520" y="413056"/>
          <a:ext cx="8568952" cy="4280930"/>
        </p:xfrm>
        <a:graphic>
          <a:graphicData uri="http://schemas.openxmlformats.org/drawingml/2006/table">
            <a:tbl>
              <a:tblPr/>
              <a:tblGrid>
                <a:gridCol w="1494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7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9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11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8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Направление </a:t>
                      </a:r>
                    </a:p>
                  </a:txBody>
                  <a:tcPr marL="4934" marR="4934" marT="4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Иностранное ПО (правообладатель/страна)</a:t>
                      </a:r>
                    </a:p>
                  </a:txBody>
                  <a:tcPr marL="4934" marR="4934" marT="4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рынка (2014/2021)</a:t>
                      </a:r>
                    </a:p>
                  </a:txBody>
                  <a:tcPr marL="4934" marR="4934" marT="4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рынка 2022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Российский аналог (правообладатель/номер в реестре отечественного ПО)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функционального соответстия</a:t>
                      </a:r>
                    </a:p>
                  </a:txBody>
                  <a:tcPr marL="4934" marR="4934" marT="4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1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Обработка данных сейсморазведки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MEZA (ION/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99% / 99%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GEOLEND (CGG/</a:t>
                      </a:r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Франция)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Prime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Сейсмотек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/Запись в реестре №2561 от 23.12.2016)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SeisSpace</a:t>
                      </a: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ProMAX</a:t>
                      </a: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(Halliburton/</a:t>
                      </a:r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ПИКЕЗА (Геосейсконтроль/Запись в реестре №3334 от 03.05.2017)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Omega (</a:t>
                      </a:r>
                      <a:r>
                        <a:rPr lang="en-US" sz="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Shlumberger</a:t>
                      </a: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RadExPro (Деко-геофизика/Запись в реестре №4113 от 11.12.2017)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Focus +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GeoDepth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(Emerson/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61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Интерпретация данных сейсморазведки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Kingdom (IHS/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 / 96%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GeoGraphix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(LMKR/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ОАЭ)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Geoplat Pro-S (ГридПоинт Дайнамикс/Запись в реестре №3015 от 14.03.2017)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DecisionSpace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(Halliburton/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ReView (ПАНГЕЯ/Запись в реестре №3036 от 14.03.2017)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Petrel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SeisEarth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(Emerson/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598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Анализ и интерпретация ГИС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PowerLog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(CGG/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Франция)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 / 98%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Gintel (ГИФТС/Запись в реестре №4223 от 29.03.2018)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Techlog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2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PetroExpert (ПАНГЕЯ/Запись в реестре №3036 от 14.03.2017)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Geolog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(Emerson/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3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PrimeGeo (НПЦ ГеоТЭК/Запись в реестре №1781 от 06.09.2016)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Геологическое моделирование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Petrel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 / 99%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Geoplat Pro-G (ГридПоинт Дайнамикс/Запись в реестре №3333 от 03.05.2017)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9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IrapRMS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(Emerson/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tNavigator (Рок Флоу Динамикс/Запись в реестре №3054 от 03.05.2017)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81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Гидродинамическое моделирование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Eclipse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 / 80%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tNavigator (Рок Флоу Динамикс/Запись в реестре №3054 от 03.05.2017)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Tempest MORE (Emerson/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Техсхема* (внутреннее ПО ПАО "Сургутнефтегаз")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STARS (CMG/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Канада)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РН-ГРИД*(внутреннее ПО ОАО "НК "РОСНЕФТЬ")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Проектирование обустройства месторождений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PipeSim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OLGA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 / 100%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Hysys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(Aspen Technology/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84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Управление бурением скважин 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геонавигация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COMPASS (Halliburton/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90%/90%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ООО «Петровайзер»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Геонафт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(ООО "Цифра")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6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34" marR="4934" marT="4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Drilling Office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Shlumberger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США)</a:t>
                      </a:r>
                    </a:p>
                  </a:txBody>
                  <a:tcPr marL="4934" marR="4934" marT="4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08" y="4775011"/>
            <a:ext cx="898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И.И. Ефремов, Союз разработчиков программного обеспечения и</a:t>
            </a:r>
            <a:r>
              <a:rPr lang="en-US" sz="1400" i="1" dirty="0"/>
              <a:t> </a:t>
            </a:r>
            <a:r>
              <a:rPr lang="ru-RU" sz="1400" i="1" dirty="0"/>
              <a:t>информационных</a:t>
            </a:r>
            <a:r>
              <a:rPr lang="en-US" sz="1400" i="1" dirty="0"/>
              <a:t> </a:t>
            </a:r>
            <a:r>
              <a:rPr lang="ru-RU" sz="1400" i="1" dirty="0"/>
              <a:t>технологий</a:t>
            </a:r>
            <a:r>
              <a:rPr lang="en-US" sz="1400" i="1" dirty="0"/>
              <a:t> </a:t>
            </a:r>
            <a:r>
              <a:rPr lang="ru-RU" sz="1400" i="1" dirty="0"/>
              <a:t>ТЭК (СРПО ТЭК)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ru-RU" dirty="0"/>
              <a:t>Существуют механизмы финансирования НИР и НИОКР,  надо научиться ими пользоваться, но этого недостаточно.</a:t>
            </a:r>
          </a:p>
          <a:p>
            <a:pPr>
              <a:spcBef>
                <a:spcPts val="1800"/>
              </a:spcBef>
            </a:pPr>
            <a:r>
              <a:rPr lang="ru-RU" dirty="0"/>
              <a:t>Отсутствие системы взаимодействия с научными центрами, университетами и </a:t>
            </a:r>
            <a:r>
              <a:rPr lang="ru-RU" b="1" i="1" dirty="0"/>
              <a:t>индустриальными партнерами </a:t>
            </a:r>
            <a:r>
              <a:rPr lang="ru-RU" dirty="0"/>
              <a:t>ограничивает возможности НИР и НИОКР институтов </a:t>
            </a:r>
            <a:r>
              <a:rPr lang="ru-RU" dirty="0" err="1"/>
              <a:t>Роснедра</a:t>
            </a:r>
            <a:endParaRPr lang="ru-RU" dirty="0"/>
          </a:p>
          <a:p>
            <a:pPr>
              <a:spcBef>
                <a:spcPts val="1800"/>
              </a:spcBef>
            </a:pPr>
            <a:r>
              <a:rPr lang="ru-RU" dirty="0"/>
              <a:t> Федеральная научно-техническая программа ( или аналог) может стать основой для создания консорциумов, направленных на решение актуальных задач отраслевой науки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Развитие отрасли заметно тормозится хронической </a:t>
            </a:r>
            <a:r>
              <a:rPr lang="ru-RU" sz="2000" dirty="0" err="1"/>
              <a:t>недофинансированностью</a:t>
            </a:r>
            <a:r>
              <a:rPr lang="ru-RU" sz="2000" dirty="0"/>
              <a:t> </a:t>
            </a:r>
            <a:r>
              <a:rPr lang="ru-RU" sz="2000" dirty="0" err="1"/>
              <a:t>геолого-разведочных</a:t>
            </a:r>
            <a:r>
              <a:rPr lang="ru-RU" sz="2000" dirty="0"/>
              <a:t> работ, дефицитом квалифицированных кадров, </a:t>
            </a:r>
            <a:r>
              <a:rPr lang="ru-RU" sz="2000" i="1" dirty="0">
                <a:solidFill>
                  <a:srgbClr val="FF0000"/>
                </a:solidFill>
              </a:rPr>
              <a:t>малым объемом фундаментальных и прикладных исследований</a:t>
            </a:r>
            <a:r>
              <a:rPr lang="ru-RU" sz="2000" dirty="0"/>
              <a:t>, неразвитостью отечественного рынка сервисных услуг и специального оборудования для ведения </a:t>
            </a:r>
            <a:r>
              <a:rPr lang="ru-RU" sz="2000" dirty="0" err="1"/>
              <a:t>геолого-разведочных</a:t>
            </a:r>
            <a:r>
              <a:rPr lang="ru-RU" sz="2000" dirty="0"/>
              <a:t> работ, низким уровнем информатизации и другими факторами.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6" y="4569973"/>
            <a:ext cx="748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АНАЛИТИЧЕСКИЙ ВЕСТНИК № 20 (709) О реализации мероприятий по воспроизводству минерально-сырьевой базы и геологическому изучению недр Российской Федерации. 7 ноября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361905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99762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ПЕРЕЧЕНЬ ПОРУЧЕНИЙ ПО РЕЗУЛЬТАТАМ ПРОВЕРКИ ИСПОЛНЕНИЯ</a:t>
            </a:r>
            <a:br>
              <a:rPr lang="ru-RU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ЗАКОНОДАТЕЛЬСТВА И РЕШЕНИЙ ПРЕЗИДЕНТА, НАПРАВЛЕННЫХ</a:t>
            </a:r>
            <a:br>
              <a:rPr lang="ru-RU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НА РАЗВИТИЕ ПЕРСПЕКТИВНОЙ МИНЕРАЛЬНО-СЫРЬЕВОЙ БАЗЫ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5636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3. б) подготовить и внести на рассмотрение Совета при Президенте Российской Федерации по науке и образованию предложения по разработке и реализации федеральной научно-технической программы, направленной на обеспечение комплексного сопровождения геологоразведочных работ, добычу и промышленную переработку твердых полезных ископаемых, а также ускоренное замещение импортных технологий и оборудования российскими аналогами.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939902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28.06.2022 N Пр-1130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DD7F05-FF7B-7123-D778-F51F809C3043}"/>
              </a:ext>
            </a:extLst>
          </p:cNvPr>
          <p:cNvSpPr txBox="1"/>
          <p:nvPr/>
        </p:nvSpPr>
        <p:spPr>
          <a:xfrm>
            <a:off x="539552" y="213950"/>
            <a:ext cx="87849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Поиски и разведка месторождений твердых полезных ископаемых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EF737-0960-CEB5-B725-B5B0E8AF442E}"/>
              </a:ext>
            </a:extLst>
          </p:cNvPr>
          <p:cNvSpPr txBox="1"/>
          <p:nvPr/>
        </p:nvSpPr>
        <p:spPr>
          <a:xfrm>
            <a:off x="539552" y="551607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Современное состояние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047A08-A439-47C2-6188-7E6FA6E83991}"/>
              </a:ext>
            </a:extLst>
          </p:cNvPr>
          <p:cNvSpPr txBox="1"/>
          <p:nvPr/>
        </p:nvSpPr>
        <p:spPr>
          <a:xfrm>
            <a:off x="395536" y="619185"/>
            <a:ext cx="830770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Динамика воспроизводства ТПИ остаётся актуальной задачей. Ряд металлов и ТПИ являются импортными либо значительно, либо полностью.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Сложная ситуация с запасами стратегического сырья: </a:t>
            </a:r>
            <a:r>
              <a:rPr lang="en-US" dirty="0"/>
              <a:t>U, W, </a:t>
            </a:r>
            <a:r>
              <a:rPr lang="ru-RU" dirty="0"/>
              <a:t>С (графит), </a:t>
            </a:r>
            <a:r>
              <a:rPr lang="en-US" dirty="0"/>
              <a:t>Mn, </a:t>
            </a:r>
            <a:r>
              <a:rPr lang="en-US" dirty="0" err="1"/>
              <a:t>Ti</a:t>
            </a:r>
            <a:r>
              <a:rPr lang="ru-RU" dirty="0"/>
              <a:t>,</a:t>
            </a:r>
            <a:r>
              <a:rPr lang="en-US" dirty="0"/>
              <a:t> Cr,</a:t>
            </a:r>
            <a:r>
              <a:rPr lang="ru-RU" dirty="0"/>
              <a:t> редкие и редкоземельные металлы, йод, плавиковый шпат, бентониты для литейного производства, каолин</a:t>
            </a:r>
            <a:r>
              <a:rPr lang="en-US" dirty="0"/>
              <a:t> </a:t>
            </a:r>
            <a:r>
              <a:rPr lang="ru-RU" dirty="0"/>
              <a:t>и т.д. Зависимость от импорта ряда видов стратегического и дефицитного сырья создает риски постепенного необеспечения различных отраслей российской экономики;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Разработать отдельную стратегию поиска, оценки, разведки и дальнейшего освоения месторождений указанных групп компаниям с государственным участием или финансированием - силами </a:t>
            </a:r>
            <a:r>
              <a:rPr lang="ru-RU" dirty="0" err="1"/>
              <a:t>Росгеология</a:t>
            </a:r>
            <a:r>
              <a:rPr lang="ru-RU" dirty="0"/>
              <a:t> и АРМЗ (Росатом). Приоритеты поиска для госкомпаний – именно стратегическое сырьё;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Промышленное направления поиска и разведки благородных и цветных металлов оставить на частные компании – высокая эффективность их работы доказана выходом России на 2-е место в мире по добыче золота в 2021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D6084F-688C-9868-36D3-F2336B5E7FDE}"/>
              </a:ext>
            </a:extLst>
          </p:cNvPr>
          <p:cNvSpPr txBox="1"/>
          <p:nvPr/>
        </p:nvSpPr>
        <p:spPr>
          <a:xfrm>
            <a:off x="467544" y="141480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Поиски и разведка месторождений твердых полезных ископаемых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9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EF737-0960-CEB5-B725-B5B0E8AF442E}"/>
              </a:ext>
            </a:extLst>
          </p:cNvPr>
          <p:cNvSpPr txBox="1"/>
          <p:nvPr/>
        </p:nvSpPr>
        <p:spPr>
          <a:xfrm>
            <a:off x="467544" y="433068"/>
            <a:ext cx="73088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/>
              </a:rPr>
              <a:t>Развитие технологий импортозамещения программно-технологических средств: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33D5C6-FB6B-EFDA-1B3E-3D3ED1FBDC50}"/>
              </a:ext>
            </a:extLst>
          </p:cNvPr>
          <p:cNvSpPr txBox="1"/>
          <p:nvPr/>
        </p:nvSpPr>
        <p:spPr>
          <a:xfrm>
            <a:off x="467544" y="695478"/>
            <a:ext cx="78488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/>
              </a:rPr>
              <a:t>Уход с российского рынка ряда ключевых ПО и зависимость почти 100% создали сложную ситуацию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BC49E23-F411-CA72-CBC3-372F4B23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90874"/>
              </p:ext>
            </p:extLst>
          </p:nvPr>
        </p:nvGraphicFramePr>
        <p:xfrm>
          <a:off x="1280411" y="1180226"/>
          <a:ext cx="5683077" cy="3912870"/>
        </p:xfrm>
        <a:graphic>
          <a:graphicData uri="http://schemas.openxmlformats.org/drawingml/2006/table">
            <a:tbl>
              <a:tblPr firstRow="1" firstCol="1" bandRow="1"/>
              <a:tblGrid>
                <a:gridCol w="1011278">
                  <a:extLst>
                    <a:ext uri="{9D8B030D-6E8A-4147-A177-3AD203B41FA5}">
                      <a16:colId xmlns="" xmlns:a16="http://schemas.microsoft.com/office/drawing/2014/main" val="574190525"/>
                    </a:ext>
                  </a:extLst>
                </a:gridCol>
                <a:gridCol w="3039552">
                  <a:extLst>
                    <a:ext uri="{9D8B030D-6E8A-4147-A177-3AD203B41FA5}">
                      <a16:colId xmlns="" xmlns:a16="http://schemas.microsoft.com/office/drawing/2014/main" val="3387013464"/>
                    </a:ext>
                  </a:extLst>
                </a:gridCol>
                <a:gridCol w="1632247">
                  <a:extLst>
                    <a:ext uri="{9D8B030D-6E8A-4147-A177-3AD203B41FA5}">
                      <a16:colId xmlns="" xmlns:a16="http://schemas.microsoft.com/office/drawing/2014/main" val="3348020154"/>
                    </a:ext>
                  </a:extLst>
                </a:gridCol>
              </a:tblGrid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Владелец</a:t>
                      </a:r>
                      <a:r>
                        <a:rPr lang="en-US" sz="8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8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разработчик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предоставления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9522029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ArcGIS</a:t>
                      </a:r>
                      <a:endParaRPr lang="ru-RU" sz="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ESRI (Environmental Systems Research Institute, </a:t>
                      </a:r>
                      <a:r>
                        <a:rPr lang="ru-RU" sz="800" kern="12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США</a:t>
                      </a:r>
                      <a:r>
                        <a:rPr lang="en-US" sz="800" kern="12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Платная. С 3.2022 г. в РФ не распространяется.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0804273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OSGeo, 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9411771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gVSIG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gvSIG Association, 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6647384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Whitebox GAT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Гидрогеологический центр Университета Гвельфа, Канада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8106706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SAGA 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Геттингенский университет, ФРГ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891376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GRASS 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Source Geospatial Foundation, 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4355415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MapWindow 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GeoSpatial Software Lab, 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61846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ILWIS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институт геоинформатики и наблюдения Земли (ITC Enschede), Нидерланды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9115883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uDig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Refraction Research, Канада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8692641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FalconView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Georgia Tech Research Institute, 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62270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MapInfo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Mapinfo Corp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США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294151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Surfer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Golden Software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США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2715969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AutoCAD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Autodesk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США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3560289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AtlasGis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Strategic Mapping Inc.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США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7644303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GUPTA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университет GeoSpatial Software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 (лицензия GNU)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0582045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SICAD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Siemens Nixdorf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ФРГ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0727895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 Informatic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Бельгия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1296341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Smallworld 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Smallworld Systems Ltd (В</a:t>
                      </a:r>
                      <a:r>
                        <a:rPr lang="ru-RU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еликобритания)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047098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Spans 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Tydac Technologies Inc. (Канада)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2891652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Geomedia MGE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Intergraph, 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1802543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ERDAS imagine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ERDAR Inc. - Hexagon, Inc., 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7117710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ГИС-ИНТЕГРО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ФГБУ «ВНИГНИ»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6491092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ГИС Аксиома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ООО "ЭСТИ"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3851565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ГИС-ПАРК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ВСЕГЕИ (ЛАНЭКО)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056848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GeoDraw/GeoGraph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ЦГИ ИГ РАН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2175170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NextGIS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ООО «НекстГИС»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1613651"/>
                  </a:ext>
                </a:extLst>
              </a:tr>
              <a:tr h="11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ГИС "Панорама"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КБ Панорама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Платная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20" marR="4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881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220FB-C858-F3E5-DC55-1D5657271642}"/>
              </a:ext>
            </a:extLst>
          </p:cNvPr>
          <p:cNvSpPr txBox="1"/>
          <p:nvPr/>
        </p:nvSpPr>
        <p:spPr>
          <a:xfrm>
            <a:off x="467544" y="141480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Поиски и разведка месторождений твердых полезных ископаемых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003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EF737-0960-CEB5-B725-B5B0E8AF442E}"/>
              </a:ext>
            </a:extLst>
          </p:cNvPr>
          <p:cNvSpPr txBox="1"/>
          <p:nvPr/>
        </p:nvSpPr>
        <p:spPr>
          <a:xfrm>
            <a:off x="488669" y="482221"/>
            <a:ext cx="708813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/>
              </a:rPr>
              <a:t>Развитие технологий импортозамещения программно-технологических средств: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4E2C9FF-22EA-53F3-6343-2FD92D5F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61953"/>
              </p:ext>
            </p:extLst>
          </p:nvPr>
        </p:nvGraphicFramePr>
        <p:xfrm>
          <a:off x="827584" y="851553"/>
          <a:ext cx="7128792" cy="3871823"/>
        </p:xfrm>
        <a:graphic>
          <a:graphicData uri="http://schemas.openxmlformats.org/drawingml/2006/table">
            <a:tbl>
              <a:tblPr firstRow="1" firstCol="1" bandRow="1"/>
              <a:tblGrid>
                <a:gridCol w="2179656">
                  <a:extLst>
                    <a:ext uri="{9D8B030D-6E8A-4147-A177-3AD203B41FA5}">
                      <a16:colId xmlns="" xmlns:a16="http://schemas.microsoft.com/office/drawing/2014/main" val="3291091375"/>
                    </a:ext>
                  </a:extLst>
                </a:gridCol>
                <a:gridCol w="3816525">
                  <a:extLst>
                    <a:ext uri="{9D8B030D-6E8A-4147-A177-3AD203B41FA5}">
                      <a16:colId xmlns="" xmlns:a16="http://schemas.microsoft.com/office/drawing/2014/main" val="2057531731"/>
                    </a:ext>
                  </a:extLst>
                </a:gridCol>
                <a:gridCol w="1132611">
                  <a:extLst>
                    <a:ext uri="{9D8B030D-6E8A-4147-A177-3AD203B41FA5}">
                      <a16:colId xmlns="" xmlns:a16="http://schemas.microsoft.com/office/drawing/2014/main" val="83310337"/>
                    </a:ext>
                  </a:extLst>
                </a:gridCol>
              </a:tblGrid>
              <a:tr h="343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Владелец</a:t>
                      </a:r>
                      <a:r>
                        <a:rPr lang="en-US" sz="8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8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разработчик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предоставления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9175203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Micromine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Micromine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Pty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Австралия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3210318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Datamine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MICL, Великобритания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4880242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Leapfrog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Seequent, Австралия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2252163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Surpac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Surpac Software International, Австралия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2232468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Minescape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Mincom Pty Ltd, Австралия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2975155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Lynx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Lynx Geosystems S.A. (Pty) Ltd.,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ЮАР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6031776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Vulcan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KRJA Systems, Австралия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4221253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Gemcom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Gemcom Services Inc., Канада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8934142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Medsistem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Mintec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Inc, США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8039510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Minescape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Mincom,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Австралия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1173559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Французская геологическая служба BRGM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666492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GEOVIA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Dassault Systèmes, США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3006314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PC-MINE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Gemcom International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Канада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8654916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Geostat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Geostat Systems International Inc., 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Канада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9917656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NETPROMine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NetCad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Турция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793642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K-MINE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КРИВБАССАКАДЕМИНВЕСТ, Украина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8658738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DIGIMINE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«Диджимайн», Россия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1847889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Mineframe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Горный институт Кольского научного центра РАН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8493557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ВИОГЕМ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ВИОГЕМ, Россия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50559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«Спутник»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0943470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Geomix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"ГЕОМИКС"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68557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738A64-8648-9DFF-362E-6CD7482C122F}"/>
              </a:ext>
            </a:extLst>
          </p:cNvPr>
          <p:cNvSpPr txBox="1"/>
          <p:nvPr/>
        </p:nvSpPr>
        <p:spPr>
          <a:xfrm>
            <a:off x="467544" y="141480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Поиски и разведка месторождений твердых полезных ископаемых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409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DD7F05-FF7B-7123-D778-F51F809C3043}"/>
              </a:ext>
            </a:extLst>
          </p:cNvPr>
          <p:cNvSpPr txBox="1"/>
          <p:nvPr/>
        </p:nvSpPr>
        <p:spPr>
          <a:xfrm>
            <a:off x="467544" y="141480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Поиски и разведка месторождений твердых полезных ископаемых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33D5C6-FB6B-EFDA-1B3E-3D3ED1FBDC50}"/>
              </a:ext>
            </a:extLst>
          </p:cNvPr>
          <p:cNvSpPr txBox="1"/>
          <p:nvPr/>
        </p:nvSpPr>
        <p:spPr>
          <a:xfrm>
            <a:off x="467544" y="843558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Уход с российского рынка ряда ключевых ПО и зависимость почти 100% создали сложную ситуацию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574B3D-60A2-0962-8767-B2D0170B5DBE}"/>
              </a:ext>
            </a:extLst>
          </p:cNvPr>
          <p:cNvSpPr txBox="1"/>
          <p:nvPr/>
        </p:nvSpPr>
        <p:spPr>
          <a:xfrm>
            <a:off x="477664" y="1341811"/>
            <a:ext cx="80648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dirty="0" err="1"/>
              <a:t>Micromine</a:t>
            </a:r>
            <a:r>
              <a:rPr lang="en-US" dirty="0"/>
              <a:t> </a:t>
            </a:r>
            <a:r>
              <a:rPr lang="ru-RU" dirty="0"/>
              <a:t>«захватил» 65% отечественного потребителя горного ПО.</a:t>
            </a:r>
          </a:p>
          <a:p>
            <a:r>
              <a:rPr lang="ru-RU" dirty="0"/>
              <a:t>Причина – постоянное развитие ПО, сервис, бесплатные лицензии в ВУЗах, обоюдная связь с потребителем, гибкость и МАРКЕТИНГ! И то, о чём не говорят – медийная господдержка от Австралии;</a:t>
            </a:r>
          </a:p>
          <a:p>
            <a:endParaRPr lang="ru-RU" dirty="0"/>
          </a:p>
          <a:p>
            <a:r>
              <a:rPr lang="ru-RU" dirty="0"/>
              <a:t>Обработка и интерпретация </a:t>
            </a:r>
            <a:r>
              <a:rPr lang="ru-RU" dirty="0" err="1"/>
              <a:t>аэро</a:t>
            </a:r>
            <a:r>
              <a:rPr lang="ru-RU" dirty="0"/>
              <a:t> и наземной геофизики полностью обеспечивается </a:t>
            </a:r>
            <a:r>
              <a:rPr lang="en-US" dirty="0"/>
              <a:t>Oasis </a:t>
            </a:r>
            <a:r>
              <a:rPr lang="en-US" dirty="0" err="1"/>
              <a:t>Montaj</a:t>
            </a:r>
            <a:r>
              <a:rPr lang="ru-RU" dirty="0"/>
              <a:t>;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ru-RU" dirty="0"/>
              <a:t>Геологическая картография преимущественно базируется на </a:t>
            </a:r>
            <a:r>
              <a:rPr lang="en-US" dirty="0"/>
              <a:t>ArcGIS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095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33D5C6-FB6B-EFDA-1B3E-3D3ED1FBDC50}"/>
              </a:ext>
            </a:extLst>
          </p:cNvPr>
          <p:cNvSpPr txBox="1"/>
          <p:nvPr/>
        </p:nvSpPr>
        <p:spPr>
          <a:xfrm>
            <a:off x="451923" y="562257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Потенциальные риски - уход с российского рынка ряда ключевых производителей может создать рискованную ситуацию и в аппаратных решениях</a:t>
            </a: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17DFF81-73FC-6A47-CCC8-E85DCD271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3475"/>
              </p:ext>
            </p:extLst>
          </p:nvPr>
        </p:nvGraphicFramePr>
        <p:xfrm>
          <a:off x="568012" y="1649147"/>
          <a:ext cx="7920880" cy="1761363"/>
        </p:xfrm>
        <a:graphic>
          <a:graphicData uri="http://schemas.openxmlformats.org/drawingml/2006/table">
            <a:tbl>
              <a:tblPr firstRow="1" firstCol="1" bandRow="1"/>
              <a:tblGrid>
                <a:gridCol w="3349310">
                  <a:extLst>
                    <a:ext uri="{9D8B030D-6E8A-4147-A177-3AD203B41FA5}">
                      <a16:colId xmlns="" xmlns:a16="http://schemas.microsoft.com/office/drawing/2014/main" val="1990456616"/>
                    </a:ext>
                  </a:extLst>
                </a:gridCol>
                <a:gridCol w="4571570">
                  <a:extLst>
                    <a:ext uri="{9D8B030D-6E8A-4147-A177-3AD203B41FA5}">
                      <a16:colId xmlns="" xmlns:a16="http://schemas.microsoft.com/office/drawing/2014/main" val="3414898975"/>
                    </a:ext>
                  </a:extLst>
                </a:gridCol>
              </a:tblGrid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Владелец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Изготовитель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610791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Olympus Scientific Solution Americas Corp.,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362697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XL3t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 Scientific, США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2143248"/>
                  </a:ext>
                </a:extLst>
              </a:tr>
              <a:tr h="191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Vulcan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Hitachi High-Tech Analytical Science Finland Oy,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Финляндия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832354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mPuls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xford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nstruments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Ltd.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Великобритания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342112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Lazer-Z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SciAps X-550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SciAps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Inc.,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876509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TRACER 5i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AXS Handheld Inc.,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752328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X-MET 7000 FP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Oxford Instruments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Великобритания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848278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МетЭксперт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 "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Южполиметалл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-Холдинг",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45728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6E116B-9E93-7C91-0FF0-77E40E509A6E}"/>
              </a:ext>
            </a:extLst>
          </p:cNvPr>
          <p:cNvSpPr txBox="1"/>
          <p:nvPr/>
        </p:nvSpPr>
        <p:spPr>
          <a:xfrm>
            <a:off x="467544" y="1145432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Портативные приборы РФА (XRF) для полевых поисковых работ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F3B7FB-B58A-96D8-3796-7DEF6F634110}"/>
              </a:ext>
            </a:extLst>
          </p:cNvPr>
          <p:cNvSpPr txBox="1"/>
          <p:nvPr/>
        </p:nvSpPr>
        <p:spPr>
          <a:xfrm>
            <a:off x="517778" y="3573063"/>
            <a:ext cx="8021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Российский производитель выпускающий аналогичный прибор (по заявленным характеристикам) один, и он не входит в «Перечень средств измерения отечественного производства, аналогичных средствам измерения импортного производства, 2022 г.»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E4D326-9823-EA0A-0BBD-2CEA45BA5CC2}"/>
              </a:ext>
            </a:extLst>
          </p:cNvPr>
          <p:cNvSpPr txBox="1"/>
          <p:nvPr/>
        </p:nvSpPr>
        <p:spPr>
          <a:xfrm>
            <a:off x="467544" y="141482"/>
            <a:ext cx="87849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Поиски и разведка месторождений твердых полезных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253048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733503-0B81-57B8-7225-9D7856758C73}"/>
              </a:ext>
            </a:extLst>
          </p:cNvPr>
          <p:cNvSpPr txBox="1"/>
          <p:nvPr/>
        </p:nvSpPr>
        <p:spPr>
          <a:xfrm>
            <a:off x="251520" y="695479"/>
            <a:ext cx="87129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Информационный ресурс фондовых и первичных материалов – бесценен, а обработанный в соответствии с современными аппаратными и программными возможностями – имеет конкретную стоимость для дальнейшего развития отрасли.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Существующая ситуация должна быть решена прежде всего силами подведомственных Роснедра учреждений.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«методик» и других документов не являлась и не будет являться эффективным инструментом поиска. Программные и аппаратные средства работы развиваются быстрее подготовки очередных методических форм.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Цифровизация фондов, систематизация и индексация «озер данных», первичная аналитика – вот самый актуальный рыночный ресурс для Роснедра.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1D496-578E-165E-C106-C969025EFD97}"/>
              </a:ext>
            </a:extLst>
          </p:cNvPr>
          <p:cNvSpPr txBox="1"/>
          <p:nvPr/>
        </p:nvSpPr>
        <p:spPr>
          <a:xfrm>
            <a:off x="467544" y="141482"/>
            <a:ext cx="87849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Поиски и разведка месторождений твердых полезных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201017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9584"/>
            <a:ext cx="8280920" cy="2376263"/>
          </a:xfrm>
        </p:spPr>
        <p:txBody>
          <a:bodyPr>
            <a:noAutofit/>
          </a:bodyPr>
          <a:lstStyle/>
          <a:p>
            <a:r>
              <a:rPr lang="ru-RU" dirty="0"/>
              <a:t>Федеральная </a:t>
            </a:r>
            <a:br>
              <a:rPr lang="ru-RU" dirty="0"/>
            </a:br>
            <a:r>
              <a:rPr lang="ru-RU" dirty="0"/>
              <a:t>научно-техническая программа</a:t>
            </a:r>
            <a:br>
              <a:rPr lang="ru-RU" dirty="0"/>
            </a:b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sz="2800" b="1" dirty="0"/>
              <a:t>«</a:t>
            </a:r>
            <a:r>
              <a:rPr lang="ru-RU" sz="2800" dirty="0"/>
              <a:t>Комплексное научно-технологическое обеспечение геологического изучения недр и воспроизводства минерально-сырьевой базы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2347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320016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Добыча полезных ископаемых является ресурсной основой развития российской экономики и обеспечения национальной безопасности страны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сфере недропользования сосредоточено:</a:t>
            </a:r>
          </a:p>
          <a:p>
            <a:pPr marL="0" indent="0">
              <a:buNone/>
            </a:pPr>
            <a:r>
              <a:rPr lang="ru-RU" dirty="0"/>
              <a:t>- 40% фондов промышленных предприятий </a:t>
            </a:r>
          </a:p>
          <a:p>
            <a:pPr marL="0" indent="0">
              <a:buNone/>
            </a:pPr>
            <a:r>
              <a:rPr lang="ru-RU" dirty="0"/>
              <a:t>- 13% балансовой стоимости основных фондов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9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65517"/>
            <a:ext cx="8229600" cy="4129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Цель программы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Комплексное сопровождения геологоразведочных работ, а также ускоренное замещение импортных технологий и оборудования российскими аналогами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Достижение цели обеспечивается принципами стратегического планирования, использованием балансового метода и формированием эффективной системы управления исследованиями, инновациями и выводом на рынок новых технологий на основе партнерства науки, бизнеса и образования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13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694589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Предложения отраслевых исследований, направленных на повышение эффективности геологического изучения недр, прогнозирования, поисков и оценки месторождений полезных ископаемых в рамках государственной программы «Научно-технологическое развитие Российской Федерации».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99542"/>
            <a:ext cx="775622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Предложения подведомственных организаций  </a:t>
            </a:r>
            <a:r>
              <a:rPr lang="ru-RU" sz="2400" dirty="0" err="1"/>
              <a:t>Роснедра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отбор приоритетных направлений, мероприятий, проектов;  </a:t>
            </a:r>
          </a:p>
          <a:p>
            <a:pPr>
              <a:spcBef>
                <a:spcPts val="1200"/>
              </a:spcBef>
            </a:pPr>
            <a:r>
              <a:rPr lang="ru-RU" dirty="0"/>
              <a:t>реализация НИОКР с использованием современных механизмов финансирования и институтов развития;  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ru-RU" dirty="0"/>
              <a:t>внедрение разработанных технологий;</a:t>
            </a:r>
          </a:p>
          <a:p>
            <a:pPr>
              <a:spcBef>
                <a:spcPts val="1200"/>
              </a:spcBef>
            </a:pPr>
            <a:r>
              <a:rPr lang="ru-RU" dirty="0"/>
              <a:t>формирование программ подготовки и переподготовки кадров.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02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ФНТП (и кураторы)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496944" cy="3888432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Фундаментальные научные исследования в сфере наук о Земле (</a:t>
            </a:r>
            <a:r>
              <a:rPr lang="ru-RU" sz="1800" dirty="0" err="1"/>
              <a:t>С.А.Тихоцкий</a:t>
            </a:r>
            <a:r>
              <a:rPr lang="ru-RU" sz="1800" dirty="0"/>
              <a:t>)</a:t>
            </a:r>
          </a:p>
          <a:p>
            <a:pPr lvl="0"/>
            <a:r>
              <a:rPr lang="ru-RU" sz="1800" dirty="0"/>
              <a:t>Поиски и разведка месторождений твердых полезных ископаемых (</a:t>
            </a:r>
            <a:r>
              <a:rPr lang="ru-RU" sz="1800" dirty="0" err="1"/>
              <a:t>Д.Д.Агапитов</a:t>
            </a:r>
            <a:r>
              <a:rPr lang="ru-RU" sz="1800" dirty="0"/>
              <a:t>)</a:t>
            </a:r>
          </a:p>
          <a:p>
            <a:pPr lvl="0"/>
            <a:r>
              <a:rPr lang="ru-RU" sz="1800" dirty="0"/>
              <a:t>Поиски и разведка месторождений углеводородов (</a:t>
            </a:r>
            <a:r>
              <a:rPr lang="ru-RU" sz="1800" dirty="0" err="1"/>
              <a:t>А.П.Афанасенков</a:t>
            </a:r>
            <a:r>
              <a:rPr lang="ru-RU" sz="1800" dirty="0"/>
              <a:t> )</a:t>
            </a:r>
          </a:p>
          <a:p>
            <a:pPr lvl="0"/>
            <a:r>
              <a:rPr lang="ru-RU" sz="1800" dirty="0"/>
              <a:t>Гидрогеологические и инженерно-геологические исследования (М.И.Богданов)</a:t>
            </a:r>
          </a:p>
          <a:p>
            <a:pPr lvl="0"/>
            <a:r>
              <a:rPr lang="ru-RU" sz="1800" dirty="0"/>
              <a:t>Морские исследования (М.Ю.Токарев)</a:t>
            </a:r>
          </a:p>
          <a:p>
            <a:pPr lvl="0"/>
            <a:r>
              <a:rPr lang="ru-RU" sz="1800" dirty="0"/>
              <a:t>Технологии геофизических исследований (</a:t>
            </a:r>
            <a:r>
              <a:rPr lang="ru-RU" sz="1800" dirty="0" err="1"/>
              <a:t>Г.Н.Гогоненков</a:t>
            </a:r>
            <a:r>
              <a:rPr lang="ru-RU" sz="1800" dirty="0"/>
              <a:t>)</a:t>
            </a:r>
          </a:p>
          <a:p>
            <a:pPr lvl="0"/>
            <a:r>
              <a:rPr lang="ru-RU" sz="1800" dirty="0"/>
              <a:t>Технические методы поисков и разведки (бурение, проходка, опробование, аналитика) (М.В.Двойников, СПб </a:t>
            </a:r>
            <a:r>
              <a:rPr lang="ru-RU" sz="1800" dirty="0" err="1"/>
              <a:t>ГорнУ</a:t>
            </a:r>
            <a:r>
              <a:rPr lang="ru-RU" sz="1800" dirty="0"/>
              <a:t>)</a:t>
            </a:r>
          </a:p>
          <a:p>
            <a:pPr lvl="0"/>
            <a:r>
              <a:rPr lang="ru-RU" sz="1800" dirty="0"/>
              <a:t>Сбор и анализ геологической информации (</a:t>
            </a:r>
            <a:r>
              <a:rPr lang="ru-RU" sz="1800" dirty="0" err="1"/>
              <a:t>геоинформатика</a:t>
            </a:r>
            <a:r>
              <a:rPr lang="ru-RU" sz="1800" dirty="0"/>
              <a:t>) (Л.Е.Чесалов)</a:t>
            </a:r>
          </a:p>
          <a:p>
            <a:pPr lvl="0"/>
            <a:r>
              <a:rPr lang="ru-RU" sz="1800" dirty="0"/>
              <a:t>Управление недропользованием и экономическая геология (</a:t>
            </a:r>
            <a:r>
              <a:rPr lang="ru-RU" sz="1800" dirty="0" err="1"/>
              <a:t>Н.В.Милетенко</a:t>
            </a:r>
            <a:r>
              <a:rPr lang="ru-RU" sz="1800" dirty="0"/>
              <a:t>)</a:t>
            </a:r>
          </a:p>
          <a:p>
            <a:pPr lvl="0"/>
            <a:r>
              <a:rPr lang="ru-RU" sz="1800" dirty="0"/>
              <a:t>Подготовка кадров (</a:t>
            </a:r>
            <a:r>
              <a:rPr lang="ru-RU" sz="1800" dirty="0" err="1"/>
              <a:t>А.А.Верчеба</a:t>
            </a:r>
            <a:r>
              <a:rPr lang="ru-RU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11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Участники и исполнители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93984"/>
              </p:ext>
            </p:extLst>
          </p:nvPr>
        </p:nvGraphicFramePr>
        <p:xfrm>
          <a:off x="251520" y="743998"/>
          <a:ext cx="8712968" cy="4059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0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2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1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Заказчик - координатор Программы 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Министерство науки и высшего образования РФ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Министерство промышленности и торговли РФ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Ответственные исполнители Программы 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Федеральное агентство по недропользованию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экономического развития РФ,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"Российская академия наук"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Соисполнители Программы 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органы исполнительной власти субъектов РФ, фонды поддержки научной, научно-технической, инновационной деятельности, университеты, вузы, а также другие организации 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8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</a:rPr>
                        <a:t>Участники Программы 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научные организации и образовательные организации высшего образования, Российской Академии наук, подведомственные организации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Роснедрам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организации, действующие в реальном секторе экономики, а также иные организации различных форм собственности или объединения таких организаций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0" marR="3962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5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EF737-0960-CEB5-B725-B5B0E8AF442E}"/>
              </a:ext>
            </a:extLst>
          </p:cNvPr>
          <p:cNvSpPr txBox="1"/>
          <p:nvPr/>
        </p:nvSpPr>
        <p:spPr>
          <a:xfrm>
            <a:off x="467544" y="123479"/>
            <a:ext cx="7992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Подготовка и обучение кадров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324222-A8CF-52FD-9D6C-98421644F1A8}"/>
              </a:ext>
            </a:extLst>
          </p:cNvPr>
          <p:cNvSpPr txBox="1"/>
          <p:nvPr/>
        </p:nvSpPr>
        <p:spPr>
          <a:xfrm>
            <a:off x="467544" y="915567"/>
            <a:ext cx="79928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Поддержка существующих и восстановление ликвидированных диссертационных советов, стимуляции получения учёных степеней молодыми учёными;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</a:rPr>
              <a:t>М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едийная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поддержка профессий, связанных с освоением полезных ископаемых, 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ктивное использование сетевых ресурсов, социальных сетей;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Фильмы, книги, клипы, картины, научно-публицистические передачи как для взрослых, так и для детей;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Создание образа необходимости профессии и возможности реализации,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вернуть романтизацию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236488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4"/>
            <a:ext cx="8928992" cy="75608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Распоряжение Правительства РФ от 25 июля 2022 г. № 2036-р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51570"/>
            <a:ext cx="5688632" cy="4050450"/>
          </a:xfrm>
        </p:spPr>
        <p:txBody>
          <a:bodyPr>
            <a:noAutofit/>
          </a:bodyPr>
          <a:lstStyle/>
          <a:p>
            <a:r>
              <a:rPr lang="ru-RU" sz="1400" dirty="0"/>
              <a:t> </a:t>
            </a:r>
            <a:r>
              <a:rPr lang="ru-RU" sz="1200" dirty="0"/>
              <a:t>Утверждает план проведения в Российской Федерации Десятилетия науки и технологий (указ Президента Российской Федерации от 25 апреля 2022 г. № 231 "Об объявлении в Российской Федерации Десятилетия науки и технологий«)</a:t>
            </a:r>
          </a:p>
          <a:p>
            <a:r>
              <a:rPr lang="ru-RU" sz="1200" dirty="0"/>
              <a:t>Финансовое обеспечение мероприятий плана - за счет бюджетных ассигнований федерального бюджета, средств бюджетов субъектов Российской Федерации с привлечением внебюджетных источников. </a:t>
            </a:r>
          </a:p>
          <a:p>
            <a:pPr marL="0" indent="0">
              <a:buNone/>
            </a:pPr>
            <a:r>
              <a:rPr lang="ru-RU" sz="1200" dirty="0"/>
              <a:t>Ответственные организации:</a:t>
            </a:r>
          </a:p>
          <a:p>
            <a:r>
              <a:rPr lang="ru-RU" sz="1200" i="1" dirty="0" err="1"/>
              <a:t>Минобрнауки</a:t>
            </a:r>
            <a:r>
              <a:rPr lang="ru-RU" sz="1200" i="1" dirty="0"/>
              <a:t> России и АНО "Национальные приоритеты" </a:t>
            </a:r>
            <a:r>
              <a:rPr lang="ru-RU" sz="1200" dirty="0"/>
              <a:t>- организационное, информационное и экспертное обеспечение реализации плана;</a:t>
            </a:r>
          </a:p>
          <a:p>
            <a:r>
              <a:rPr lang="ru-RU" sz="1200" i="1" dirty="0" err="1"/>
              <a:t>Минцифры</a:t>
            </a:r>
            <a:r>
              <a:rPr lang="ru-RU" sz="1200" i="1" dirty="0"/>
              <a:t> России </a:t>
            </a:r>
            <a:r>
              <a:rPr lang="ru-RU" sz="1200" dirty="0"/>
              <a:t>- освещение в государственных средствах массовой информации проведения мероприятий плана; </a:t>
            </a:r>
          </a:p>
          <a:p>
            <a:r>
              <a:rPr lang="ru-RU" sz="1200" i="1" dirty="0" err="1"/>
              <a:t>Минобрнауки</a:t>
            </a:r>
            <a:r>
              <a:rPr lang="ru-RU" sz="1200" i="1" dirty="0"/>
              <a:t> России </a:t>
            </a:r>
            <a:r>
              <a:rPr lang="ru-RU" sz="1200" dirty="0"/>
              <a:t>по согласованию с </a:t>
            </a:r>
            <a:r>
              <a:rPr lang="ru-RU" sz="1200" i="1" dirty="0"/>
              <a:t>Координационным комитетом по проведению в Российской Федерации Десятилетия науки и технологий</a:t>
            </a:r>
            <a:r>
              <a:rPr lang="ru-RU" sz="1200" dirty="0"/>
              <a:t>  - разработка и утверждение  порядка мониторинга эффективности реализации плана (оценка показателей, входящих в состав сводных индексов Десятилетия науки и технологий). </a:t>
            </a:r>
          </a:p>
          <a:p>
            <a:r>
              <a:rPr lang="ru-RU" sz="1200" i="1" dirty="0"/>
              <a:t>Органы исполнительной власти субъектов РФ </a:t>
            </a:r>
            <a:r>
              <a:rPr lang="ru-RU" sz="1200" dirty="0"/>
              <a:t>- разработать региональные планы основных мероприятий по проведению в Российской Федерации Десятилетия науки и технологий. 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6084168" y="1059582"/>
            <a:ext cx="2736304" cy="3686390"/>
            <a:chOff x="5789603" y="623583"/>
            <a:chExt cx="3328192" cy="49151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0" t="21415" r="30759"/>
            <a:stretch/>
          </p:blipFill>
          <p:spPr bwMode="auto">
            <a:xfrm>
              <a:off x="5789603" y="623583"/>
              <a:ext cx="3328192" cy="351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4" t="33016" r="31447" b="37184"/>
            <a:stretch/>
          </p:blipFill>
          <p:spPr bwMode="auto">
            <a:xfrm>
              <a:off x="5857898" y="4189971"/>
              <a:ext cx="3191602" cy="134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872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8352927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+mn-lt"/>
                <a:ea typeface="+mn-ea"/>
                <a:cs typeface="+mn-cs"/>
              </a:rPr>
              <a:t>План проведения в РФ Десятилетия науки и технологий.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371950"/>
            <a:ext cx="878497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cs typeface="Times New Roman" panose="02020603050405020304" pitchFamily="18" charset="0"/>
              </a:rPr>
              <a:t>разработан в соответствии с подпунктом "а" п. 5 Указа Президента РФ от 25 апреля 2022 г. № 231 "Об объявлении в Российской Федерации Десятилетия науки и технологий".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708543"/>
            <a:ext cx="3744416" cy="3726414"/>
          </a:xfrm>
        </p:spPr>
        <p:txBody>
          <a:bodyPr>
            <a:normAutofit/>
          </a:bodyPr>
          <a:lstStyle/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Цель: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усиление роли науки и технологий в решении важнейших задач развития общества и страны 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Включает: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18 перспективных инициатив и проектов, сформированных </a:t>
            </a:r>
            <a:r>
              <a:rPr lang="ru-RU" dirty="0" err="1"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cs typeface="Times New Roman" panose="02020603050405020304" pitchFamily="18" charset="0"/>
              </a:rPr>
              <a:t> России на основании обобщения и систематизации 2935 предложений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50609866"/>
              </p:ext>
            </p:extLst>
          </p:nvPr>
        </p:nvGraphicFramePr>
        <p:xfrm>
          <a:off x="4031432" y="789552"/>
          <a:ext cx="5112568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29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7965179"/>
              </p:ext>
            </p:extLst>
          </p:nvPr>
        </p:nvGraphicFramePr>
        <p:xfrm>
          <a:off x="107504" y="411510"/>
          <a:ext cx="9001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17597" y="51470"/>
            <a:ext cx="835292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План проведения в РФ Десятилетия науки и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39185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57250"/>
          </a:xfrm>
        </p:spPr>
        <p:txBody>
          <a:bodyPr/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84355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/>
              <a:t>Продолжить работу комиссии в подведомственных институтах.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Определить приоритетные направления.</a:t>
            </a:r>
          </a:p>
          <a:p>
            <a:pPr marL="342900" indent="-342900" algn="just">
              <a:buAutoNum type="arabicPeriod"/>
            </a:pPr>
            <a:r>
              <a:rPr lang="ru-RU" dirty="0"/>
              <a:t>Провести семинары/совещания:</a:t>
            </a:r>
          </a:p>
          <a:p>
            <a:pPr marL="800100" lvl="1" indent="-342900" algn="just">
              <a:buAutoNum type="arabicPeriod"/>
            </a:pPr>
            <a:r>
              <a:rPr lang="ru-RU" dirty="0"/>
              <a:t> Информирование подведомственных организаций о механизмах реализации НИР и НИОКР (январь);</a:t>
            </a:r>
          </a:p>
          <a:p>
            <a:pPr marL="800100" lvl="1" indent="-342900" algn="just">
              <a:buFontTx/>
              <a:buAutoNum type="arabicPeriod"/>
            </a:pPr>
            <a:r>
              <a:rPr lang="ru-RU" dirty="0"/>
              <a:t>Обсуждение участие подведомственных организаций и профессиональных сообществ  в мероприятиях десятилетии науки и технологий  РФ (январь);</a:t>
            </a:r>
          </a:p>
          <a:p>
            <a:pPr marL="800100" lvl="1" indent="-342900" algn="just">
              <a:buAutoNum type="arabicPeriod"/>
            </a:pPr>
            <a:r>
              <a:rPr lang="ru-RU" dirty="0"/>
              <a:t>Обсуждение проекта ФЦНТП. Выбор приоритетных направлений, и мероприятий (февраль).</a:t>
            </a:r>
          </a:p>
          <a:p>
            <a:pPr marL="342900" indent="-342900" algn="just">
              <a:buAutoNum type="arabicPeriod"/>
            </a:pPr>
            <a:r>
              <a:rPr lang="ru-RU" dirty="0"/>
              <a:t>Организовать проведение конференции «</a:t>
            </a:r>
            <a:r>
              <a:rPr lang="ru-RU" dirty="0" err="1"/>
              <a:t>ГеоЕвразия</a:t>
            </a:r>
            <a:r>
              <a:rPr lang="ru-RU" dirty="0"/>
              <a:t>» и выставки «Недра» для формирования консорциумов институтов </a:t>
            </a:r>
            <a:r>
              <a:rPr lang="ru-RU" dirty="0" err="1"/>
              <a:t>Роснедра</a:t>
            </a:r>
            <a:r>
              <a:rPr lang="ru-RU" dirty="0"/>
              <a:t> и РАН, Университетов и индустриальных партнеров по приоритетным направлениям НИР и НИОКР (март).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>
            <a:normAutofit/>
          </a:bodyPr>
          <a:lstStyle/>
          <a:p>
            <a:r>
              <a:rPr lang="ru-RU" sz="3200" dirty="0"/>
              <a:t>Сроки и финансирование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78631"/>
              </p:ext>
            </p:extLst>
          </p:nvPr>
        </p:nvGraphicFramePr>
        <p:xfrm>
          <a:off x="323528" y="897565"/>
          <a:ext cx="8208912" cy="4466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6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82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4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и этапы реализации Программы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2023 - 2030 годы, в том числе: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первый этап -  годы; второй этап -  годы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1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Объемы финансирования Программы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млн. рублей.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бюджетных ассигнований федерального бюджета на реализацию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Программы: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????   млн. рублей, в том числе: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на 2023 год -  на 2024 год ….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финансирования из средств внебюджетных источников: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???? млн. рублей, в том числе: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на 2023 год -  на 2024 год ….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Финансовое обеспечение Программы может быть скорректировано при утверждении 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технических заданий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0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82" y="627534"/>
            <a:ext cx="8229600" cy="579710"/>
          </a:xfrm>
        </p:spPr>
        <p:txBody>
          <a:bodyPr>
            <a:noAutofit/>
          </a:bodyPr>
          <a:lstStyle/>
          <a:p>
            <a:r>
              <a:rPr lang="ru-RU" sz="4800" b="1" dirty="0"/>
              <a:t>Благодарим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075" y="3075806"/>
            <a:ext cx="8229600" cy="1008112"/>
          </a:xfrm>
        </p:spPr>
        <p:txBody>
          <a:bodyPr>
            <a:normAutofit/>
          </a:bodyPr>
          <a:lstStyle/>
          <a:p>
            <a:r>
              <a:rPr lang="ru-RU" sz="1200" dirty="0" err="1"/>
              <a:t>Тихоцкий</a:t>
            </a:r>
            <a:r>
              <a:rPr lang="ru-RU" sz="1200" dirty="0"/>
              <a:t> С.А. Как нам организовать инновационный цикл в отрасли?//</a:t>
            </a:r>
            <a:r>
              <a:rPr lang="ru-RU" sz="1200" dirty="0" err="1"/>
              <a:t>ГеоЕвразия</a:t>
            </a:r>
            <a:r>
              <a:rPr lang="ru-RU" sz="1200" dirty="0"/>
              <a:t>, </a:t>
            </a:r>
            <a:r>
              <a:rPr lang="ru-RU" sz="1200" dirty="0" err="1"/>
              <a:t>г.Москва</a:t>
            </a:r>
            <a:r>
              <a:rPr lang="ru-RU" sz="1200" dirty="0"/>
              <a:t>, 4-9 февраля 2019.</a:t>
            </a:r>
          </a:p>
          <a:p>
            <a:r>
              <a:rPr lang="ru-RU" sz="1200" dirty="0"/>
              <a:t>Аналитические заметки (кафедра горного дела МГРИ, ИФЗ, и другие)</a:t>
            </a:r>
          </a:p>
          <a:p>
            <a:r>
              <a:rPr lang="ru-RU" sz="1200" dirty="0"/>
              <a:t>Постановления и Распоряжения правительства в сфере науки, образования и недропользования.</a:t>
            </a:r>
          </a:p>
          <a:p>
            <a:r>
              <a:rPr lang="ru-RU" sz="1200" dirty="0"/>
              <a:t>ФЦП, отчеты по НИР и НИОКР геологического факультета МГУ имени </a:t>
            </a:r>
            <a:r>
              <a:rPr lang="ru-RU" sz="1200" dirty="0" err="1"/>
              <a:t>М.В.Ломоносова</a:t>
            </a:r>
            <a:endParaRPr lang="ru-RU" sz="1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220" y="393990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/>
              <a:t>Благодарности приглашенным экспертам: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4515966"/>
            <a:ext cx="8229600" cy="438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Анненков</a:t>
            </a:r>
            <a:r>
              <a:rPr lang="en-US" sz="1200" dirty="0" smtClean="0"/>
              <a:t>o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/>
              <a:t>Т.Е. (</a:t>
            </a:r>
            <a:r>
              <a:rPr lang="ru-RU" sz="1200" dirty="0" err="1"/>
              <a:t>Росгеолфонд</a:t>
            </a:r>
            <a:r>
              <a:rPr lang="ru-RU" sz="1200" dirty="0"/>
              <a:t>), </a:t>
            </a:r>
            <a:r>
              <a:rPr lang="ru-RU" sz="1200" dirty="0" err="1"/>
              <a:t>Бабаянцу</a:t>
            </a:r>
            <a:r>
              <a:rPr lang="ru-RU" sz="1200" dirty="0"/>
              <a:t> П.С. (</a:t>
            </a:r>
            <a:r>
              <a:rPr lang="ru-RU" sz="1200" dirty="0" err="1"/>
              <a:t>Аэрогеофизика</a:t>
            </a:r>
            <a:r>
              <a:rPr lang="ru-RU" sz="1200" dirty="0"/>
              <a:t>), </a:t>
            </a:r>
            <a:r>
              <a:rPr lang="en-US" sz="1200" dirty="0"/>
              <a:t> </a:t>
            </a:r>
            <a:r>
              <a:rPr lang="ru-RU" sz="1200" dirty="0"/>
              <a:t>Богданову М.И. («</a:t>
            </a:r>
            <a:r>
              <a:rPr lang="ru-RU" sz="1200" dirty="0" err="1"/>
              <a:t>Гидроспецгеология</a:t>
            </a:r>
            <a:r>
              <a:rPr lang="ru-RU" sz="1200" dirty="0"/>
              <a:t>»), </a:t>
            </a:r>
          </a:p>
          <a:p>
            <a:pPr marL="0" indent="0">
              <a:buNone/>
            </a:pPr>
            <a:r>
              <a:rPr lang="ru-RU" sz="1200" dirty="0"/>
              <a:t>Горбачеву С.В.  (ПАО </a:t>
            </a:r>
            <a:r>
              <a:rPr lang="ru-RU" sz="1200" dirty="0" smtClean="0"/>
              <a:t>«</a:t>
            </a:r>
            <a:r>
              <a:rPr lang="ru-RU" sz="1200" dirty="0" err="1" smtClean="0"/>
              <a:t>НК-Роснефть</a:t>
            </a:r>
            <a:r>
              <a:rPr lang="ru-RU" sz="1200" dirty="0"/>
              <a:t>»), </a:t>
            </a:r>
            <a:r>
              <a:rPr lang="ru-RU" sz="1200" dirty="0" err="1"/>
              <a:t>Копунову</a:t>
            </a:r>
            <a:r>
              <a:rPr lang="ru-RU" sz="1200" dirty="0"/>
              <a:t>  С.Э. (НТЦ ПАО «</a:t>
            </a:r>
            <a:r>
              <a:rPr lang="ru-RU" sz="1200" dirty="0" err="1"/>
              <a:t>Геотек</a:t>
            </a:r>
            <a:r>
              <a:rPr lang="ru-RU" sz="1200" dirty="0"/>
              <a:t> Сейсморазведка), Платоновой А.В. («</a:t>
            </a:r>
            <a:r>
              <a:rPr lang="ru-RU" sz="1200" dirty="0" err="1"/>
              <a:t>Гидроспецгеология</a:t>
            </a:r>
            <a:r>
              <a:rPr lang="ru-RU" sz="1200" dirty="0"/>
              <a:t>»)</a:t>
            </a:r>
          </a:p>
          <a:p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571750"/>
            <a:ext cx="8229600" cy="57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/>
              <a:t>Использованные материалы при подготовке доклада: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347614"/>
            <a:ext cx="8229600" cy="57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/>
              <a:t>Рабочая группа: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35991" y="1929096"/>
            <a:ext cx="8229600" cy="498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/>
              <a:t>Токарев М.Ю. – руководитель; </a:t>
            </a:r>
            <a:r>
              <a:rPr lang="ru-RU" sz="1300" dirty="0" err="1"/>
              <a:t>Агапитов</a:t>
            </a:r>
            <a:r>
              <a:rPr lang="ru-RU" sz="1300" dirty="0"/>
              <a:t> Д.Д., Богданов М.И., </a:t>
            </a:r>
            <a:r>
              <a:rPr lang="ru-RU" sz="1300" dirty="0" err="1"/>
              <a:t>Грызунова</a:t>
            </a:r>
            <a:r>
              <a:rPr lang="ru-RU" sz="1300" dirty="0"/>
              <a:t> Н.В., Костюченко С.Л., </a:t>
            </a:r>
            <a:r>
              <a:rPr lang="ru-RU" sz="1300" dirty="0" err="1"/>
              <a:t>Милитенко</a:t>
            </a:r>
            <a:r>
              <a:rPr lang="ru-RU" sz="1300" dirty="0"/>
              <a:t> Н.В., </a:t>
            </a:r>
          </a:p>
          <a:p>
            <a:pPr marL="0" indent="0">
              <a:buNone/>
            </a:pPr>
            <a:r>
              <a:rPr lang="ru-RU" sz="1300" dirty="0"/>
              <a:t>Медовар Ю.А., Сорокина Н.Ю., Чесалов Л.Е.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0631"/>
              </p:ext>
            </p:extLst>
          </p:nvPr>
        </p:nvGraphicFramePr>
        <p:xfrm>
          <a:off x="269268" y="771550"/>
          <a:ext cx="8712968" cy="2049557"/>
        </p:xfrm>
        <a:graphic>
          <a:graphicData uri="http://schemas.openxmlformats.org/drawingml/2006/table">
            <a:tbl>
              <a:tblPr/>
              <a:tblGrid>
                <a:gridCol w="7344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Тема исследований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Создание нового поколения прогнозно-поисковых комплексов методов применительно к ведущим типам ТПИ с целью повышения эффективности геологоразведочных работ основываясь на новых геофизических, геохимических, минералого-геохимических методиках и технологиях.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Разработка эволюционно-геологических моделей </a:t>
                      </a:r>
                      <a:r>
                        <a:rPr lang="ru-RU" sz="1100" dirty="0" err="1">
                          <a:latin typeface="+mn-lt"/>
                          <a:ea typeface="Calibri"/>
                          <a:cs typeface="Times New Roman"/>
                        </a:rPr>
                        <a:t>рудоперспективных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 структур с определением рудообразующих периодов и формационных комплексов, создание прогнозно-металлогенической основы геологического изучения перспективных формаций.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Разработка технологий выявления и оценки скрытых рудных объектов на основе проведения опытно-методических геолого-геофизических и геохимических работ на месторождениях – эталонах.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Развитие технологии совершенствования прогнозно-поисковых комплексов на основе многофакторных моделей месторождений, внедрения новых методов прогнозирования и поисков слабоконтрастных и не выходящих на поверхность месторождений.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-39482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  <a:ea typeface="+mj-ea"/>
                <a:cs typeface="+mj-cs"/>
              </a:rPr>
              <a:t>Работы прогнозно-металлогенической направленности, выявление факторов и закономерностей локализации месторождений полезных ископаемых.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2859"/>
              </p:ext>
            </p:extLst>
          </p:nvPr>
        </p:nvGraphicFramePr>
        <p:xfrm>
          <a:off x="179512" y="3381841"/>
          <a:ext cx="8712968" cy="1236960"/>
        </p:xfrm>
        <a:graphic>
          <a:graphicData uri="http://schemas.openxmlformats.org/drawingml/2006/table">
            <a:tbl>
              <a:tblPr/>
              <a:tblGrid>
                <a:gridCol w="7344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 исследований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совершенствование технологий изотопно-геохронологических, геохимических и стратиграфических исследований горных пород и руд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2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совершенствование технологий в области металлогенических исследований и локального прогноза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оруденения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территории Российской Федерации, разработка критериев рудоносности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гранитоидов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в отношении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золото-медно-порфирового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оруденения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по результатам изотопно-геохимического изучения акцессорных цирконов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5721" y="2899780"/>
            <a:ext cx="8172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  <a:ea typeface="+mj-ea"/>
                <a:cs typeface="+mj-cs"/>
              </a:rPr>
              <a:t>Разработка новых методов и технологий изучения горных пород и руд.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94560"/>
              </p:ext>
            </p:extLst>
          </p:nvPr>
        </p:nvGraphicFramePr>
        <p:xfrm>
          <a:off x="251520" y="843558"/>
          <a:ext cx="8640959" cy="4053842"/>
        </p:xfrm>
        <a:graphic>
          <a:graphicData uri="http://schemas.openxmlformats.org/drawingml/2006/table">
            <a:tbl>
              <a:tblPr/>
              <a:tblGrid>
                <a:gridCol w="7249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 исследований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Совершенствование методики геологоразведочных работ и оценки месторождений твердых полезных ископаемых.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Проведение анализа эффективности ГРР и выявления причин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неподтверждения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запасов на отдельных месторождениях. Разработка новых приемов подсчета запасов месторождений и квалификации их запасов по категориям.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технологии применения комплекса поверхностных геохимических и минералого-геохимических методов, основанные на определении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микроконцентрации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элементов, при поисках погребенных скрытых рудных месторождений.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методов комплексирования геофизических, геохимических и геологических методов изучения структуры, вещественного состава и динамического состояния недр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Совершенствование технологии 3D геологического картографирования геологических структур 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минерагенических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провинций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5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технологии совершенствования прогнозно-поисковых комплексов на основе многофакторных моделей месторождений, внедрения новых методов прогнозирования и поисков слабоконтрастных и не выходящих на поверхность месторождений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геолого-картографической системы «Цифровой двойник недр России» - новой технологии в области регионального геологического изучения недр, прогноза, поисков и разведки полезных ископаемых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совершенствование технологий изотопно-геохронологических, геохимических и стратиграфических исследований горных пород и руд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совершенствование технологий в области металлогенических исследований и локального прогноза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оруденения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территории Российской Федерации, разработка критериев рудоносности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гранитоидов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в отношении золото-медно-порфирового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оруденения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по результатам изотопно-геохимического изучения акцессорных цирконов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-19466"/>
            <a:ext cx="795637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  <a:ea typeface="+mj-ea"/>
                <a:cs typeface="+mj-cs"/>
              </a:rPr>
              <a:t>Разработка новых методик геологического изучения и поиска месторождений полезных ископаемых.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2033140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/>
              <a:t>Предложения по тематикам НИР и ОКР в целях </a:t>
            </a:r>
            <a:r>
              <a:rPr lang="ru-RU" sz="1600" dirty="0" err="1"/>
              <a:t>импортозамещения</a:t>
            </a:r>
            <a:r>
              <a:rPr lang="ru-RU" sz="1600" dirty="0"/>
              <a:t> технических средств и технологий поисков месторождений полезных ископаемых в рамках государственной программы «Развитие промышленности и повышение ее конкурентоспособности»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43558"/>
            <a:ext cx="775622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Предложения подведомственных организаций  </a:t>
            </a:r>
            <a:r>
              <a:rPr lang="ru-RU" sz="2400" dirty="0" err="1"/>
              <a:t>Роснедра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44497"/>
              </p:ext>
            </p:extLst>
          </p:nvPr>
        </p:nvGraphicFramePr>
        <p:xfrm>
          <a:off x="107504" y="1030189"/>
          <a:ext cx="8784976" cy="4068312"/>
        </p:xfrm>
        <a:graphic>
          <a:graphicData uri="http://schemas.openxmlformats.org/drawingml/2006/table">
            <a:tbl>
              <a:tblPr/>
              <a:tblGrid>
                <a:gridCol w="6064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0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3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 исследований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0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инновационных технологий комплексной переработки дефицитного металлургического,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редкометального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и нерудного минерального сырья с получением ликвидной продукции.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0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Создание новых направлений физико-химических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геотехнологий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добычи стратегических и дефицитных редких и цветных металлов из бедных 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забалансовых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руд и отходов горно-обогатительных производств.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«ВИМС»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технологий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импортозамещения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программно-технологических средств цифрового геологического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картопостроения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технологий полевых исследований с использованием новых технологий изучения вещества, БПЛА, формирования первичных геологических данных.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Технология неглубокого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многорейсового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бурения для решения задач стратиграфического изучения мелководий Арктического континентального шельфа Российской Федерации.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«ВНИИОкеангеология»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2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морского глубоководного комплекса с применением искусственного интеллекта для распознавания объектов морского дна на основе фото- 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видеонаблюдений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«ВНИИОкеангеология»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универсального модульного автоматизированного телеметрического многоканального измерительного комплекса для задач государственного мониторинга состояния недр.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Гидроспецгеология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2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и внедрение программной системы и технологии автоматизированной оценки качества сейсмических данных от полевых материалов до результатов этапов их обработки SeisCont 2D-3D.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«ВНИГНИ»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0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программы «Нейросетевое моделирование геохимических ореолов рассеяния» с целью повышения эффективности региональных геолого-геохимических работ и локализации перспективных для лицензирования площадей.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«ИМГРЭ»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15518" y="14524"/>
            <a:ext cx="8712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  <a:ea typeface="+mj-ea"/>
                <a:cs typeface="+mj-cs"/>
              </a:rPr>
              <a:t>Разработка инновационных технических средств и оборудования для геологического изучения, поиска и разведки месторождений полезных ископаемых.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14923"/>
              </p:ext>
            </p:extLst>
          </p:nvPr>
        </p:nvGraphicFramePr>
        <p:xfrm>
          <a:off x="143000" y="699542"/>
          <a:ext cx="8712968" cy="2537262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 исследований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методов и технологий обработки и интерпретации данных дистанционного зондирования Земли для мониторинга опасных геологических процессов, мониторинга ГРР и контроля выполнения лицензионных обязательств компаний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недропользователей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ФГБУ «ВСЕГЕИ»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6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Научные исследования в области совершенствования системы государственного регулирования отношений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недропользования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при проведении государственной экспертизы запасов углеводородного сырья.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ФБУ «ГКЗ»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91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Научно-аналитическое и методическое обеспечение государственной политики в сфере совершенствования нормативной базы экспертизы запасов твердых полезных ископаемых. Разработка нормативно-методических документов, соответствующих современным экономическим условиям, регламентирующих проведение государственной экспертизы подсчета запасов ТПИ, технико-экономического обоснования кондиций для подсчета запасов, оперативного изменения состояния запасов ТПИ, а также подсчета запасов полезных ископаемых техногенных месторождений.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ФБУ «ГКЗ»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51520" y="14524"/>
            <a:ext cx="8604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  <a:ea typeface="+mj-ea"/>
                <a:cs typeface="+mj-cs"/>
              </a:rPr>
              <a:t>Совершенствование действующего законодательства и системы государственного регулирования </a:t>
            </a:r>
            <a:r>
              <a:rPr lang="ru-RU" sz="2000" b="1" dirty="0" err="1">
                <a:latin typeface="+mj-lt"/>
                <a:ea typeface="+mj-ea"/>
                <a:cs typeface="+mj-cs"/>
              </a:rPr>
              <a:t>недропользования</a:t>
            </a:r>
            <a:r>
              <a:rPr lang="ru-RU" sz="2000" b="1" dirty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2761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Мероприятия, направленные на поддержку и развитие отраслевой геологической науки, а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диссертационные советы;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научно-технические журналы;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конференции и симпозиумы;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повышение качества профессионального образования.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4577</TotalTime>
  <Words>5412</Words>
  <Application>Microsoft Office PowerPoint</Application>
  <PresentationFormat>Экран (16:9)</PresentationFormat>
  <Paragraphs>817</Paragraphs>
  <Slides>49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Тема Office</vt:lpstr>
      <vt:lpstr>1_Тема Office</vt:lpstr>
      <vt:lpstr>Отраслевая наука 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образования и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Экономическая деятельность Геологического факультета МГУ в 2022 г.</vt:lpstr>
      <vt:lpstr>Экономическая деятельность Геологического факультета МГУ в 2022 г.</vt:lpstr>
      <vt:lpstr>НИОКР. Инновации.</vt:lpstr>
      <vt:lpstr>Задачи инновационного цикла:</vt:lpstr>
      <vt:lpstr>Действующие механизмы стимулирования инноваций </vt:lpstr>
      <vt:lpstr>Действующие механизмы стимулирования инноваций </vt:lpstr>
      <vt:lpstr>Почему невыгодно создавать корпоративные продукты силами корпоративных институтов:</vt:lpstr>
      <vt:lpstr>Презентация PowerPoint</vt:lpstr>
      <vt:lpstr>Пример 1. ФЦП "Исследования и разработки по приоритетным направлениям развития научно-технологического комплекса России на 2014-2020 годы“ «Разработка программно-аппаратных комплексов для поиска, разведки, геофизического и геохимического мониторинга разработки месторождений углеводородов, в т.ч. в труднодоступных регионах и сложных природно-климатических условиях»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Программное обеспечение отрасли</vt:lpstr>
      <vt:lpstr>Выводы</vt:lpstr>
      <vt:lpstr>ПЕРЕЧЕНЬ ПОРУЧЕНИЙ ПО РЕЗУЛЬТАТАМ ПРОВЕРКИ ИСПОЛНЕНИЯ ЗАКОНОДАТЕЛЬСТВА И РЕШЕНИЙ ПРЕЗИДЕНТА, НАПРАВЛЕННЫХ НА РАЗВИТИЕ ПЕРСПЕКТИВНОЙ МИНЕРАЛЬНО-СЫРЬЕВОЙ БАЗЫ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 научно-техническая программа   «Комплексное научно-технологическое обеспечение геологического изучения недр и воспроизводства минерально-сырьевой базы Российской Федерации»</vt:lpstr>
      <vt:lpstr>Актуальность</vt:lpstr>
      <vt:lpstr>Презентация PowerPoint</vt:lpstr>
      <vt:lpstr>Задачи программы</vt:lpstr>
      <vt:lpstr>Направления ФНТП (и кураторы)</vt:lpstr>
      <vt:lpstr>Участники и исполнители программы</vt:lpstr>
      <vt:lpstr>Презентация PowerPoint</vt:lpstr>
      <vt:lpstr>Распоряжение Правительства РФ от 25 июля 2022 г. № 2036-р</vt:lpstr>
      <vt:lpstr>План проведения в РФ Десятилетия науки и технологий.</vt:lpstr>
      <vt:lpstr>Презентация PowerPoint</vt:lpstr>
      <vt:lpstr>Рекомендации</vt:lpstr>
      <vt:lpstr>Сроки и финансирование Программы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научно-техническая программа, направленная на  обеспечение комплексного изучения недр и минерально-сырьевой базы, а также ускоренное замещение импортных технологий и оборудования российскими аналогами.</dc:title>
  <dc:creator>Пользователь Windows</dc:creator>
  <cp:lastModifiedBy>Валуйскова Елена Васильевна</cp:lastModifiedBy>
  <cp:revision>40</cp:revision>
  <dcterms:created xsi:type="dcterms:W3CDTF">2022-11-21T18:10:16Z</dcterms:created>
  <dcterms:modified xsi:type="dcterms:W3CDTF">2022-12-19T08:51:32Z</dcterms:modified>
</cp:coreProperties>
</file>