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slides/slide5.xml" ContentType="application/vnd.openxmlformats-officedocument.presentationml.slide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slides/slide9.xml" ContentType="application/vnd.openxmlformats-officedocument.presentationml.slide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slides/slide7.xml" ContentType="application/vnd.openxmlformats-officedocument.presentationml.slide+xml"/>
  <Override PartName="/ppt/charts/style1.xml" ContentType="application/vnd.ms-office.chartstyl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9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7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24384000" cy="13716000"/>
  <p:notesSz cx="24384000" cy="13716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1pPr>
    <a:lvl2pPr marL="0" marR="0" indent="4572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2pPr>
    <a:lvl3pPr marL="0" marR="0" indent="9144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3pPr>
    <a:lvl4pPr marL="0" marR="0" indent="13716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4pPr>
    <a:lvl5pPr marL="0" marR="0" indent="18288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5pPr>
    <a:lvl6pPr marL="0" marR="0" indent="22860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6pPr>
    <a:lvl7pPr marL="0" marR="0" indent="27432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7pPr>
    <a:lvl8pPr marL="0" marR="0" indent="32004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8pPr>
    <a:lvl9pPr marL="0" marR="0" indent="36576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5" d="100"/>
          <a:sy n="75" d="100"/>
        </p:scale>
        <p:origin x="576" y="54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10.xml.rels><?xml version="1.0" encoding="UTF-8" standalone="yes"?><Relationships xmlns="http://schemas.openxmlformats.org/package/2006/relationships"><Relationship Id="rId1" Type="http://schemas.openxmlformats.org/officeDocument/2006/relationships/themeOverride" Target="../theme/themeOverride1.xml" /><Relationship Id="rId2" Type="http://schemas.openxmlformats.org/officeDocument/2006/relationships/package" Target="../embeddings/Microsoft_Excel_Worksheet10.xlsx" /></Relationships>
</file>

<file path=ppt/charts/_rels/chart11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4.xml" /><Relationship Id="rId2" Type="http://schemas.openxmlformats.org/officeDocument/2006/relationships/package" Target="../embeddings/Microsoft_Excel_Worksheet1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1.xml" /><Relationship Id="rId2" Type="http://schemas.openxmlformats.org/officeDocument/2006/relationships/package" Target="../embeddings/Microsoft_Excel_Worksheet4.xlsx" /></Relationships>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2.xml" /><Relationship Id="rId2" Type="http://schemas.openxmlformats.org/officeDocument/2006/relationships/package" Target="../embeddings/Microsoft_Excel_Worksheet5.xlsx" /></Relationships>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3.xml" /><Relationship Id="rId2" Type="http://schemas.openxmlformats.org/officeDocument/2006/relationships/package" Target="../embeddings/Microsoft_Excel_Worksheet6.xlsx" /></Relationships>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themeOverride" Target="../theme/themeOverride1.xml" /><Relationship Id="rId2" Type="http://schemas.openxmlformats.org/officeDocument/2006/relationships/package" Target="../embeddings/Microsoft_Excel_Worksheet7.xlsx" /></Relationships>
</file>

<file path=ppt/charts/_rels/chart8.xml.rels><?xml version="1.0" encoding="UTF-8" standalone="yes"?><Relationships xmlns="http://schemas.openxmlformats.org/package/2006/relationships"><Relationship Id="rId1" Type="http://schemas.openxmlformats.org/officeDocument/2006/relationships/themeOverride" Target="../theme/themeOverride1.xml" /><Relationship Id="rId2" Type="http://schemas.openxmlformats.org/officeDocument/2006/relationships/package" Target="../embeddings/Microsoft_Excel_Worksheet8.xlsx" /></Relationships>
</file>

<file path=ppt/charts/_rels/chart9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9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080"/>
          <c:y val="0.002310"/>
          <c:w val="0.598610"/>
          <c:h val="0.997680"/>
        </c:manualLayout>
      </c:layout>
      <c:pieChart>
        <c:varyColors val="1"/>
        <c:ser>
          <c:idx val="0"/>
          <c:order val="0"/>
          <c:dPt>
            <c:idx val="0"/>
            <c:bubble3D val="0"/>
            <c:spPr bwMode="auto">
              <a:prstGeom prst="rect">
                <a:avLst/>
              </a:prstGeom>
              <a:solidFill>
                <a:srgbClr val="A5B59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rgbClr val="B9A36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CE943F"/>
              </a:solidFill>
              <a:ln w="19050">
                <a:solidFill>
                  <a:schemeClr val="lt1"/>
                </a:solidFill>
                <a:bevel/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rgbClr val="DD7E0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bestFit"/>
              <c:layout>
                <c:manualLayout>
                  <c:x val="-0.135110"/>
                  <c:y val="0.19775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</c:dLbl>
            <c:dLbl>
              <c:idx val="1"/>
              <c:dLblPos val="bestFit"/>
              <c:layout>
                <c:manualLayout>
                  <c:x val="-0.181160"/>
                  <c:y val="-0.07748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</c:dLbl>
            <c:dLbl>
              <c:idx val="2"/>
              <c:dLblPos val="bestFit"/>
              <c:layout>
                <c:manualLayout>
                  <c:x val="-0.140500"/>
                  <c:y val="-0.12010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</c:dLbl>
            <c:dLbl>
              <c:idx val="3"/>
              <c:dLblPos val="bestFit"/>
              <c:layout>
                <c:manualLayout>
                  <c:x val="0.239880"/>
                  <c:y val="-0.07581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</c:dLbl>
            <c:dLblPos val="bestFit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showBubbleSize val="0"/>
            <c:showCatName val="1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8" tIns="19048" rIns="38098" bIns="19048" anchor="ctr" anchorCtr="1">
                <a:spAutoFit/>
              </a:bodyPr>
              <a:lstStyle/>
              <a:p>
                <a:pPr>
                  <a:defRPr sz="2000" b="1" i="0" u="none" strike="noStrike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Лист1!$E$15:$E$18</c:f>
              <c:strCache>
                <c:ptCount val="4"/>
                <c:pt idx="0">
                  <c:v>Запасы</c:v>
                </c:pt>
                <c:pt idx="1">
                  <c:v xml:space="preserve">Накоп. добыча</c:v>
                </c:pt>
                <c:pt idx="2">
                  <c:v xml:space="preserve">Ресурсы Д0</c:v>
                </c:pt>
                <c:pt idx="3">
                  <c:v xml:space="preserve">Ресурсы Дл+Д1+Д2</c:v>
                </c:pt>
              </c:strCache>
            </c:strRef>
          </c:cat>
          <c:val>
            <c:numRef>
              <c:f>Лист1!$F$15:$F$18</c:f>
              <c:numCache>
                <c:formatCode>0.0</c:formatCode>
                <c:ptCount val="4"/>
                <c:pt idx="0">
                  <c:v>34.9</c:v>
                </c:pt>
                <c:pt idx="1">
                  <c:v>27.4</c:v>
                </c:pt>
                <c:pt idx="2">
                  <c:v>15.565824000000001</c:v>
                </c:pt>
                <c:pt idx="3">
                  <c:v>92.045</c:v>
                </c:pt>
              </c:numCache>
            </c:numRef>
          </c:val>
        </c:ser>
        <c:dLbls>
          <c:dLblPos val="bestFit"/>
          <c:showBubbleSize val="0"/>
          <c:showCatName val="0"/>
          <c:showLeaderLines val="1"/>
          <c:showLegendKey val="0"/>
          <c:showPercent val="0"/>
          <c:showSerName val="0"/>
          <c:showVal val="1"/>
        </c:dLbls>
        <c:firstSliceAng val="0"/>
      </c:pie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2652916" y="2765781"/>
      <a:ext cx="7505806" cy="426102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771"/>
          <c:y val="0.166667"/>
          <c:w val="0.375347"/>
          <c:h val="0.625578"/>
        </c:manualLayout>
      </c:layout>
      <c:doughnutChart>
        <c:varyColors val="1"/>
        <c:ser>
          <c:idx val="0"/>
          <c:order val="0"/>
          <c:dPt>
            <c:idx val="0"/>
            <c:bubble3D val="0"/>
            <c:spPr bwMode="auto">
              <a:prstGeom prst="rect">
                <a:avLst/>
              </a:prstGeom>
              <a:solidFill>
                <a:srgbClr val="A5B59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rgbClr val="F3A44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9C85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rgbClr val="809EC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19270"/>
                  <c:y val="0.131227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cap="none" spc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058333"/>
                  <c:y val="-0.055556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cap="none" spc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-0.038889"/>
                  <c:y val="-0.08333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cap="none" spc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-0.005556"/>
                  <c:y val="-0.101852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cap="none" spc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cap="none" spc="0">
                    <a:ln w="0">
                      <a:round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открытия!$B$2:$B$5</c:f>
              <c:strCache>
                <c:ptCount val="4"/>
                <c:pt idx="0">
                  <c:v>Н</c:v>
                </c:pt>
                <c:pt idx="1">
                  <c:v>Г</c:v>
                </c:pt>
                <c:pt idx="2">
                  <c:v>ГК</c:v>
                </c:pt>
                <c:pt idx="3">
                  <c:v>НГК</c:v>
                </c:pt>
              </c:strCache>
            </c:strRef>
          </c:cat>
          <c:val>
            <c:numRef>
              <c:f>открытия!$C$2:$C$5</c:f>
              <c:numCache>
                <c:formatCode>General</c:formatCode>
                <c:ptCount val="4"/>
                <c:pt idx="0">
                  <c:v>31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firstSliceAng val="0"/>
        <c:holeSize val="66"/>
      </c:doughnut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0" y="377712"/>
      <a:ext cx="4410379" cy="2530472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8990"/>
          <c:y val="0.092520"/>
          <c:w val="0.951450"/>
          <c:h val="0.569680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за счет внебюджетных средств</c:v>
                </c:pt>
              </c:strCache>
            </c:strRef>
          </c:tx>
          <c:spPr bwMode="auto">
            <a:prstGeom prst="rect">
              <a:avLst/>
            </a:prstGeom>
            <a:solidFill>
              <a:srgbClr val="A5B69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0000"/>
                  <c:y val="-0.00775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0.000000"/>
                  <c:y val="0.02584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-0.003570"/>
                  <c:y val="-0.01550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0.000000"/>
                  <c:y val="0.00258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 w="28575">
                  <a:noFill/>
                  <a:prstDash val="dash"/>
                </a:ln>
                <a:effectLst/>
              </c:spPr>
              <c:txPr>
                <a:bodyPr rot="0" vert="horz"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bevel/>
                </a:ln>
                <a:effectLst/>
              </c:spPr>
              <c:txPr>
                <a:bodyPr rot="0" vert="horz"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beve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940</c:v>
                </c:pt>
                <c:pt idx="1">
                  <c:v>770</c:v>
                </c:pt>
                <c:pt idx="2">
                  <c:v>859</c:v>
                </c:pt>
                <c:pt idx="3">
                  <c:v>754</c:v>
                </c:pt>
                <c:pt idx="4">
                  <c:v>650</c:v>
                </c:pt>
                <c:pt idx="5">
                  <c:v>800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 xml:space="preserve">за счет ФП "Геология:возрождение легенды"</c:v>
                </c:pt>
              </c:strCache>
            </c:strRef>
          </c:tx>
          <c:spPr bwMode="auto">
            <a:prstGeom prst="rect">
              <a:avLst/>
            </a:prstGeom>
            <a:solidFill>
              <a:srgbClr val="FF5757"/>
            </a:solidFill>
          </c:spPr>
          <c:invertIfNegative val="0"/>
          <c:dLbls>
            <c:dLbl>
              <c:idx val="5"/>
              <c:layout>
                <c:manualLayout>
                  <c:x val="-0.003060"/>
                  <c:y val="0.04116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wrap="square" lIns="38099" tIns="19049" rIns="38099" bIns="19049" anchor="ctr">
                    <a:spAutoFit/>
                  </a:bodyPr>
                  <a:lstStyle/>
                  <a:p>
                    <a:pPr>
                      <a:defRPr sz="2400" b="0">
                        <a:ln>
                          <a:solidFill>
                            <a:srgbClr val="FF5757"/>
                          </a:solidFill>
                        </a:ln>
                        <a:solidFill>
                          <a:srgbClr val="FF0000"/>
                        </a:solidFill>
                      </a:defRPr>
                    </a:pPr>
                    <a:fld id="{5EE475F2-43F6-7F4E-5C8B-14E54D550FB3}" type="VALUE">
                      <a:rPr lang="en-US" sz="2400" b="0" i="0" u="none" strike="noStrike">
                        <a:ln>
                          <a:solidFill>
                            <a:srgbClr val="FF5757"/>
                          </a:solidFill>
                          <a:round/>
                        </a:ln>
                        <a:solidFill>
                          <a:srgbClr val="FF0000"/>
                        </a:solidFill>
                        <a:latin typeface="Arial"/>
                        <a:ea typeface="Helvetica Neue Medium"/>
                        <a:cs typeface="Arial"/>
                      </a:rPr>
                      <a:t/>
                    </a:fld>
                    <a:endParaRPr lang="ru-RU"/>
                  </a:p>
                </c:rich>
              </c:tx>
              <c:extLst>
                <c:ext uri="{CE6537A1-D6FC-4f65-9D91-7224C49458BB}">
                  <c15:showDataLabelsRange val="0"/>
                </c:ext>
              </c:extLst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wrap="square" lIns="38099" tIns="19049" rIns="38099" bIns="19049" anchor="ctr">
                <a:spAutoFit/>
              </a:bodyPr>
              <a:lstStyle/>
              <a:p>
                <a:pPr>
                  <a:defRPr sz="2400" b="0">
                    <a:solidFill>
                      <a:srgbClr val="FF0000"/>
                    </a:solidFill>
                  </a:defRPr>
                </a:pPr>
                <a:endParaRPr lang="ru-RU"/>
              </a:p>
            </c:txPr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5">
                  <c:v>53.4</c:v>
                </c:pt>
              </c:numCache>
            </c:numRef>
          </c:val>
        </c:ser>
        <c:ser>
          <c:idx val="1"/>
          <c:order val="2"/>
          <c:tx>
            <c:strRef>
              <c:f>Лист1!$C$1</c:f>
              <c:strCache>
                <c:ptCount val="1"/>
                <c:pt idx="0">
                  <c:v xml:space="preserve">за счет средств федерального бюджета</c:v>
                </c:pt>
              </c:strCache>
            </c:strRef>
          </c:tx>
          <c:spPr bwMode="auto">
            <a:prstGeom prst="rect">
              <a:avLst/>
            </a:prstGeom>
            <a:solidFill>
              <a:srgbClr val="E381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001530"/>
                  <c:y val="-0.06283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0.000000"/>
                  <c:y val="-0.04550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-0.007660"/>
                  <c:y val="-0.04116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0.000000"/>
                  <c:y val="-0.05416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-0.001530"/>
                  <c:y val="-0.04983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fld id="{B4A5F9A3-9274-78E6-4F41-E26323AF753D}" type="VALUE">
                      <a:rPr lang="en-US" sz="2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ea typeface="Helvetica Neue Medium"/>
                        <a:cs typeface="Arial"/>
                      </a:rPr>
                      <a:t/>
                    </a:fld>
                    <a:endParaRPr lang="ru-RU"/>
                  </a:p>
                </c:rich>
              </c:tx>
              <c:extLst>
                <c:ext uri="{CE6537A1-D6FC-4f65-9D91-7224C49458BB}">
                  <c15:showDataLabelsRange val="0"/>
                </c:ext>
              </c:extLst>
            </c:dLbl>
            <c:dLbl>
              <c:idx val="5"/>
              <c:layout>
                <c:manualLayout>
                  <c:x val="-0.001530"/>
                  <c:y val="-0.05633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wrap="square" lIns="38099" tIns="19049" rIns="38099" bIns="19049" anchor="ctr">
                <a:spAutoFit/>
              </a:bodyPr>
              <a:lstStyle/>
              <a:p>
                <a:pPr>
                  <a:defRPr sz="2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141.3</c:v>
                </c:pt>
                <c:pt idx="1">
                  <c:v>25.8</c:v>
                </c:pt>
                <c:pt idx="2">
                  <c:v>4.2</c:v>
                </c:pt>
                <c:pt idx="3">
                  <c:v>59.3</c:v>
                </c:pt>
                <c:pt idx="4">
                  <c:v>31.2</c:v>
                </c:pt>
                <c:pt idx="5">
                  <c:v>104.9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44"/>
        <c:overlap val="100"/>
        <c:axId val="2002062756"/>
        <c:axId val="2002062757"/>
      </c:barChart>
      <c:catAx>
        <c:axId val="20020627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 bwMode="auto">
          <a:prstGeom prst="rect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/>
            </a:pPr>
            <a:endParaRPr lang="ru-RU"/>
          </a:p>
        </c:txPr>
        <c:crossAx val="2002062757"/>
        <c:crosses val="autoZero"/>
        <c:auto val="1"/>
        <c:lblAlgn val="ctr"/>
        <c:lblOffset val="100"/>
        <c:noMultiLvlLbl val="0"/>
      </c:catAx>
      <c:valAx>
        <c:axId val="200206275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02062756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010"/>
          <c:y val="0.750880"/>
          <c:w val="0.709210"/>
          <c:h val="0.15077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vert="horz"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 bwMode="auto">
    <a:xfrm>
      <a:off x="15735298" y="4290180"/>
      <a:ext cx="8286541" cy="5861371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>
          <a:latin typeface="Arial"/>
          <a:cs typeface="Arial"/>
        </a:defRPr>
      </a:pPr>
      <a:endParaRPr lang="ru-RU"/>
    </a:p>
  </c:txPr>
  <c:externalData r:id="rId2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080"/>
          <c:y val="0.002310"/>
          <c:w val="0.598610"/>
          <c:h val="0.997680"/>
        </c:manualLayout>
      </c:layout>
      <c:pieChart>
        <c:varyColors val="1"/>
        <c:ser>
          <c:idx val="0"/>
          <c:order val="0"/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  <a:round/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rgbClr val="B9A367"/>
              </a:solidFill>
              <a:ln w="19050">
                <a:solidFill>
                  <a:schemeClr val="lt1"/>
                </a:solidFill>
                <a:miter/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CE94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rgbClr val="DD7E0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bestFit"/>
              <c:layout>
                <c:manualLayout>
                  <c:x val="-0.161320"/>
                  <c:y val="0.18201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</c:dLbl>
            <c:dLbl>
              <c:idx val="1"/>
              <c:dLblPos val="bestFit"/>
              <c:layout>
                <c:manualLayout>
                  <c:x val="-0.181310"/>
                  <c:y val="-0.01380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</c:dLbl>
            <c:dLbl>
              <c:idx val="2"/>
              <c:dLblPos val="bestFit"/>
              <c:layout>
                <c:manualLayout>
                  <c:x val="-0.139790"/>
                  <c:y val="-0.14986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</c:dLbl>
            <c:dLbl>
              <c:idx val="3"/>
              <c:dLblPos val="bestFit"/>
              <c:layout>
                <c:manualLayout>
                  <c:x val="0.237490"/>
                  <c:y val="-0.14227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8" tIns="19048" rIns="38098" bIns="19048" anchor="ctr" anchorCtr="1">
                  <a:noAutofit/>
                </a:bodyPr>
                <a:lstStyle/>
                <a:p>
                  <a:pPr>
                    <a:defRPr sz="2000" b="1" i="0" u="none" strike="noStrike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Pos val="bestFit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separator xml:space="preserve"> </c:separator>
            <c:showBubbleSize val="0"/>
            <c:showCatName val="1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miter/>
              </a:ln>
              <a:effectLst/>
            </c:spPr>
            <c:txPr>
              <a:bodyPr rot="0" spcFirstLastPara="1" vertOverflow="ellipsis" vert="horz" wrap="square" lIns="38098" tIns="19048" rIns="38098" bIns="19048" anchor="ctr" anchorCtr="1">
                <a:spAutoFit/>
              </a:bodyPr>
              <a:lstStyle/>
              <a:p>
                <a:pPr>
                  <a:defRPr sz="2000" b="1" i="0" u="none" strike="noStrike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Лист1!$E$41:$E$44</c:f>
              <c:strCache>
                <c:ptCount val="4"/>
                <c:pt idx="0">
                  <c:v>Запасы</c:v>
                </c:pt>
                <c:pt idx="1">
                  <c:v xml:space="preserve">Накоп. добыча</c:v>
                </c:pt>
                <c:pt idx="2">
                  <c:v xml:space="preserve">Ресурсы Д0</c:v>
                </c:pt>
                <c:pt idx="3">
                  <c:v xml:space="preserve">Ресурсы Дл+Д1+Д2</c:v>
                </c:pt>
              </c:strCache>
            </c:strRef>
          </c:cat>
          <c:val>
            <c:numRef>
              <c:f>Лист1!$F$41:$F$44</c:f>
              <c:numCache>
                <c:formatCode>0.0</c:formatCode>
                <c:ptCount val="4"/>
                <c:pt idx="0">
                  <c:v>63.4</c:v>
                </c:pt>
                <c:pt idx="1">
                  <c:v>26.9</c:v>
                </c:pt>
                <c:pt idx="2">
                  <c:v>34.4</c:v>
                </c:pt>
                <c:pt idx="3">
                  <c:v>182.2</c:v>
                </c:pt>
              </c:numCache>
            </c:numRef>
          </c:val>
        </c:ser>
        <c:dLbls>
          <c:dLblPos val="bestFit"/>
          <c:showBubbleSize val="0"/>
          <c:showCatName val="0"/>
          <c:showLeaderLines val="1"/>
          <c:showLegendKey val="0"/>
          <c:showPercent val="0"/>
          <c:showSerName val="0"/>
          <c:showVal val="1"/>
        </c:dLbls>
        <c:firstSliceAng val="0"/>
      </c:pieChart>
      <c:spPr bwMode="auto">
        <a:prstGeom prst="rect">
          <a:avLst/>
        </a:prstGeom>
        <a:noFill/>
        <a:ln>
          <a:noFill/>
          <a:round/>
        </a:ln>
        <a:effectLst/>
      </c:spPr>
    </c:plotArea>
    <c:plotVisOnly val="1"/>
    <c:dispBlanksAs val="gap"/>
    <c:showDLblsOverMax val="0"/>
  </c:chart>
  <c:spPr bwMode="auto">
    <a:xfrm>
      <a:off x="17792775" y="2765781"/>
      <a:ext cx="7505806" cy="426102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3710"/>
          <c:y val="0.170470"/>
          <c:w val="0.976280"/>
          <c:h val="0.689650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Лист1!$Q$6</c:f>
              <c:strCache>
                <c:ptCount val="1"/>
                <c:pt idx="0">
                  <c:v>Суша</c:v>
                </c:pt>
              </c:strCache>
            </c:strRef>
          </c:tx>
          <c:spPr bwMode="auto">
            <a:prstGeom prst="rect">
              <a:avLst/>
            </a:prstGeom>
            <a:solidFill>
              <a:srgbClr val="DD7E0E"/>
            </a:solidFill>
            <a:ln w="12700">
              <a:solidFill>
                <a:srgbClr val="DD7E0E"/>
              </a:solidFill>
            </a:ln>
          </c:spPr>
          <c:invertIfNegative val="0"/>
          <c:dPt>
            <c:idx val="7"/>
            <c:invertIfNegative val="0"/>
            <c:bubble3D val="0"/>
            <c:spPr bwMode="auto">
              <a:prstGeom prst="rect">
                <a:avLst/>
              </a:prstGeom>
              <a:solidFill>
                <a:srgbClr val="DD7E0E"/>
              </a:solidFill>
              <a:ln w="12700">
                <a:solidFill>
                  <a:srgbClr val="DD7E0E"/>
                </a:solidFill>
                <a:prstDash val="dash"/>
              </a:ln>
            </c:spPr>
          </c:dPt>
          <c:dPt>
            <c:idx val="20"/>
            <c:invertIfNegative val="0"/>
            <c:bubble3D val="0"/>
            <c:spPr bwMode="auto">
              <a:prstGeom prst="rect">
                <a:avLst/>
              </a:prstGeom>
              <a:solidFill>
                <a:srgbClr val="DD7E0E"/>
              </a:solidFill>
              <a:ln w="12700">
                <a:solidFill>
                  <a:srgbClr val="DD7E0E"/>
                </a:solidFill>
                <a:prstDash val="dash"/>
                <a:bevel/>
              </a:ln>
            </c:spPr>
          </c:dPt>
          <c:cat>
            <c:strRef>
              <c:f>Лист1!$P$9:$P$15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 xml:space="preserve">2025 план</c:v>
                </c:pt>
              </c:strCache>
            </c:strRef>
          </c:cat>
          <c:val>
            <c:numRef>
              <c:f>Лист1!$Q$9:$Q$15</c:f>
              <c:numCache>
                <c:formatCode>General</c:formatCode>
                <c:ptCount val="7"/>
                <c:pt idx="0">
                  <c:v>4102</c:v>
                </c:pt>
                <c:pt idx="1">
                  <c:v>3992</c:v>
                </c:pt>
                <c:pt idx="2">
                  <c:v>600</c:v>
                </c:pt>
                <c:pt idx="3">
                  <c:v>2175</c:v>
                </c:pt>
                <c:pt idx="4">
                  <c:v>5220</c:v>
                </c:pt>
                <c:pt idx="5">
                  <c:v>186</c:v>
                </c:pt>
                <c:pt idx="6">
                  <c:v>2700</c:v>
                </c:pt>
              </c:numCache>
            </c:numRef>
          </c:val>
        </c:ser>
        <c:ser>
          <c:idx val="1"/>
          <c:order val="1"/>
          <c:tx>
            <c:strRef>
              <c:f>Лист1!$R$6</c:f>
              <c:strCache>
                <c:ptCount val="1"/>
                <c:pt idx="0">
                  <c:v>Шельф</c:v>
                </c:pt>
              </c:strCache>
            </c:strRef>
          </c:tx>
          <c:spPr bwMode="auto">
            <a:prstGeom prst="rect">
              <a:avLst/>
            </a:prstGeom>
            <a:solidFill>
              <a:srgbClr val="DD7E0E"/>
            </a:solidFill>
            <a:ln>
              <a:solidFill>
                <a:srgbClr val="DD7E0E"/>
              </a:solidFill>
            </a:ln>
          </c:spPr>
          <c:invertIfNegative val="0"/>
          <c:cat>
            <c:strRef>
              <c:f>Лист1!$P$9:$P$15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 xml:space="preserve">2025 план</c:v>
                </c:pt>
              </c:strCache>
            </c:strRef>
          </c:cat>
          <c:val>
            <c:numRef>
              <c:f>Лист1!$R$9:$R$15</c:f>
              <c:numCache>
                <c:formatCode>General</c:formatCode>
                <c:ptCount val="7"/>
                <c:pt idx="0">
                  <c:v>1740</c:v>
                </c:pt>
                <c:pt idx="1">
                  <c:v>1997</c:v>
                </c:pt>
                <c:pt idx="2">
                  <c:v>3000</c:v>
                </c:pt>
                <c:pt idx="3">
                  <c:v>2175</c:v>
                </c:pt>
                <c:pt idx="5">
                  <c:v>3058</c:v>
                </c:pt>
              </c:numCache>
            </c:numRef>
          </c:val>
        </c:ser>
        <c:ser>
          <c:idx val="3"/>
          <c:order val="3"/>
          <c:tx>
            <c:strRef>
              <c:f>Лист1!$S$6</c:f>
              <c:strCache>
                <c:ptCount val="1"/>
                <c:pt idx="0">
                  <c:v xml:space="preserve">«Геология. Возрождение легенды» (Фронтальная стратегия)</c:v>
                </c:pt>
              </c:strCache>
            </c:strRef>
          </c:tx>
          <c:spPr bwMode="auto">
            <a:prstGeom prst="rect">
              <a:avLst/>
            </a:prstGeom>
            <a:solidFill>
              <a:srgbClr val="FF9393"/>
            </a:solidFill>
            <a:ln w="28575">
              <a:solidFill>
                <a:srgbClr val="C00000"/>
              </a:solidFill>
            </a:ln>
          </c:spPr>
          <c:invertIfNegative val="0"/>
          <c:dPt>
            <c:idx val="5"/>
            <c:invertIfNegative val="0"/>
            <c:bubble3D val="0"/>
            <c:spPr bwMode="auto"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</a:ln>
            </c:spPr>
          </c:dPt>
          <c:dLbls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  <a:round/>
                </a:ln>
                <a:effectLst/>
              </c:spPr>
              <c:txPr>
                <a:bodyPr wrap="square" lIns="38099" tIns="19049" rIns="38099" bIns="19049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/>
                      <a:cs typeface="Arial"/>
                    </a:defRPr>
                  </a:pPr>
                  <a:endParaRPr lang="ru-RU"/>
                </a:p>
              </c:txPr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wrap="square" lIns="38099" tIns="19049" rIns="38099" bIns="19049" anchor="ctr">
                <a:spAutoFit/>
              </a:bodyPr>
              <a:lstStyle/>
              <a:p>
                <a:pPr>
                  <a:defRPr sz="1800" b="1">
                    <a:latin typeface="Arial"/>
                    <a:cs typeface="Arial"/>
                  </a:defRPr>
                </a:pPr>
                <a:endParaRPr lang="ru-RU"/>
              </a:p>
            </c:txPr>
          </c:dLbls>
          <c:cat>
            <c:strRef>
              <c:f>Лист1!$P$9:$P$15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 xml:space="preserve">2025 план</c:v>
                </c:pt>
              </c:strCache>
            </c:strRef>
          </c:cat>
          <c:val>
            <c:numRef>
              <c:f>Лист1!$S$9:$S$15</c:f>
              <c:numCache>
                <c:formatCode>General</c:formatCode>
                <c:ptCount val="7"/>
                <c:pt idx="5">
                  <c:v>5144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35"/>
        <c:overlap val="100"/>
        <c:axId val="189586816"/>
        <c:axId val="189395328"/>
      </c:barChart>
      <c:lineChart>
        <c:grouping val="standard"/>
        <c:varyColors val="0"/>
        <c:ser>
          <c:idx val="2"/>
          <c:order val="2"/>
          <c:tx>
            <c:strRef>
              <c:f>Лист1!$T$6</c:f>
              <c:strCache>
                <c:ptCount val="1"/>
                <c:pt idx="0">
                  <c:v>Итого</c:v>
                </c:pt>
              </c:strCache>
            </c:strRef>
          </c:tx>
          <c:spPr bwMode="auto">
            <a:prstGeom prst="rect">
              <a:avLst/>
            </a:prstGeom>
            <a:ln>
              <a:noFill/>
            </a:ln>
          </c:spPr>
          <c:marker>
            <c:symbol val="circle"/>
            <c:size val="7"/>
            <c:spPr bwMode="auto"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0.037770"/>
                  <c:y val="-0.04972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-0.042080"/>
                  <c:y val="-0.04267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-0.043150"/>
                  <c:y val="-0.05000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-0.041000"/>
                  <c:y val="-0.05358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-0.037100"/>
                  <c:y val="-0.05244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5"/>
              <c:layout>
                <c:manualLayout>
                  <c:x val="-0.039590"/>
                  <c:y val="-0.04756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6"/>
              <c:layout>
                <c:manualLayout>
                  <c:x val="-0.035010"/>
                  <c:y val="-0.05977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7"/>
              <c:layout>
                <c:manualLayout>
                  <c:x val="-0.021550"/>
                  <c:y val="-0.04153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8"/>
              <c:layout>
                <c:manualLayout>
                  <c:x val="-0.020470"/>
                  <c:y val="-0.03664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9"/>
              <c:layout>
                <c:manualLayout>
                  <c:x val="-0.024780"/>
                  <c:y val="-0.03664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0"/>
              <c:layout>
                <c:manualLayout>
                  <c:x val="-0.020470"/>
                  <c:y val="-0.02931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1"/>
              <c:layout>
                <c:manualLayout>
                  <c:x val="-0.019400"/>
                  <c:y val="-0.03664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2"/>
              <c:layout>
                <c:manualLayout>
                  <c:x val="-0.023710"/>
                  <c:y val="-0.04397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3"/>
              <c:layout>
                <c:manualLayout>
                  <c:x val="-0.024780"/>
                  <c:y val="-0.04397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4"/>
              <c:layout>
                <c:manualLayout>
                  <c:x val="-0.022630"/>
                  <c:y val="-0.03664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5"/>
              <c:layout>
                <c:manualLayout>
                  <c:x val="-0.024780"/>
                  <c:y val="-0.04153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6"/>
              <c:layout>
                <c:manualLayout>
                  <c:x val="-0.020470"/>
                  <c:y val="-0.02931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7"/>
              <c:layout>
                <c:manualLayout>
                  <c:x val="-0.021550"/>
                  <c:y val="-0.04153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8"/>
              <c:layout>
                <c:manualLayout>
                  <c:x val="-0.020470"/>
                  <c:y val="-0.03664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9"/>
              <c:layout>
                <c:manualLayout>
                  <c:x val="-0.024780"/>
                  <c:y val="-0.04397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0"/>
              <c:layout>
                <c:manualLayout>
                  <c:x val="-0.014010"/>
                  <c:y val="-0.03664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</c:dLbls>
          <c:cat>
            <c:strRef>
              <c:f>Лист1!$P$9:$P$15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 xml:space="preserve">2025 план</c:v>
                </c:pt>
              </c:strCache>
            </c:strRef>
          </c:cat>
          <c:val>
            <c:numRef>
              <c:f>Лист1!$T$9:$T$15</c:f>
              <c:numCache>
                <c:formatCode>General</c:formatCode>
                <c:ptCount val="7"/>
                <c:pt idx="0">
                  <c:v>5842</c:v>
                </c:pt>
                <c:pt idx="1">
                  <c:v>5989</c:v>
                </c:pt>
                <c:pt idx="2">
                  <c:v>3600</c:v>
                </c:pt>
                <c:pt idx="3">
                  <c:v>4350</c:v>
                </c:pt>
                <c:pt idx="4">
                  <c:v>5220</c:v>
                </c:pt>
                <c:pt idx="5">
                  <c:v>8388</c:v>
                </c:pt>
                <c:pt idx="6">
                  <c:v>2700</c:v>
                </c:pt>
              </c:numCache>
            </c:numRef>
          </c:val>
          <c:smooth val="0"/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marker val="1"/>
        <c:smooth val="0"/>
        <c:axId val="189586816"/>
        <c:axId val="189395328"/>
      </c:lineChart>
      <c:catAx>
        <c:axId val="1895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  <a:miter/>
          </a:ln>
        </c:spPr>
        <c:txPr>
          <a:bodyPr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pPr>
            <a:endParaRPr lang="ru-RU"/>
          </a:p>
        </c:txPr>
        <c:crossAx val="189395328"/>
        <c:crosses val="autoZero"/>
        <c:auto val="1"/>
        <c:lblAlgn val="ctr"/>
        <c:lblOffset val="100"/>
        <c:noMultiLvlLbl val="0"/>
      </c:catAx>
      <c:valAx>
        <c:axId val="189395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9586816"/>
        <c:crosses val="autoZero"/>
        <c:crossBetween val="between"/>
      </c:valAx>
      <c:spPr bwMode="auto">
        <a:prstGeom prst="rect">
          <a:avLst/>
        </a:prstGeom>
        <a:solidFill>
          <a:sysClr val="window" lastClr="ffffff"/>
        </a:solidFill>
        <a:ln w="25400">
          <a:noFill/>
        </a:ln>
      </c:spPr>
    </c:plotArea>
    <c:plotVisOnly val="1"/>
    <c:dispBlanksAs val="gap"/>
    <c:showDLblsOverMax val="0"/>
  </c:chart>
  <c:spPr bwMode="auto">
    <a:xfrm>
      <a:off x="0" y="0"/>
      <a:ext cx="8987052" cy="4388296"/>
    </a:xfrm>
    <a:prstGeom prst="rect">
      <a:avLst/>
    </a:prstGeom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5060"/>
          <c:y val="0.121550"/>
          <c:w val="0.920230"/>
          <c:h val="0.725180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 xml:space="preserve">'Затраты НП_ФБ_проходка'!$N$23</c:f>
              <c:strCache>
                <c:ptCount val="1"/>
                <c:pt idx="0">
                  <c:v>поисковое</c:v>
                </c:pt>
              </c:strCache>
            </c:strRef>
          </c:tx>
          <c:invertIfNegative val="0"/>
          <c:dLbls>
            <c:numFmt formatCode="0" sourceLinked="0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</c:dLbls>
          <c:cat>
            <c:strRef>
              <c:f xml:space="preserve">'Затраты НП_ФБ_проходка'!$AE$20:$AJ$20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 xml:space="preserve">2025 ожид.</c:v>
                </c:pt>
              </c:strCache>
            </c:strRef>
          </c:cat>
          <c:val>
            <c:numRef>
              <c:f xml:space="preserve">'Затраты НП_ФБ_проходка'!$AE$23:$AJ$23</c:f>
              <c:numCache>
                <c:formatCode>0</c:formatCode>
                <c:ptCount val="6"/>
                <c:pt idx="0">
                  <c:v>612.8945</c:v>
                </c:pt>
                <c:pt idx="1">
                  <c:v>553.8413</c:v>
                </c:pt>
                <c:pt idx="2" formatCode="General">
                  <c:v>574</c:v>
                </c:pt>
                <c:pt idx="3" formatCode="General">
                  <c:v>672</c:v>
                </c:pt>
                <c:pt idx="4" formatCode="General">
                  <c:v>739</c:v>
                </c:pt>
                <c:pt idx="5" formatCode="General">
                  <c:v>690</c:v>
                </c:pt>
              </c:numCache>
            </c:numRef>
          </c:val>
        </c:ser>
        <c:ser>
          <c:idx val="1"/>
          <c:order val="1"/>
          <c:tx>
            <c:strRef>
              <c:f xml:space="preserve">'Затраты НП_ФБ_проходка'!$N$24</c:f>
              <c:strCache>
                <c:ptCount val="1"/>
                <c:pt idx="0">
                  <c:v>разведочное</c:v>
                </c:pt>
              </c:strCache>
            </c:strRef>
          </c:tx>
          <c:invertIfNegative val="0"/>
          <c:dLbls>
            <c:numFmt formatCode="0" sourceLinked="0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</c:dLbls>
          <c:cat>
            <c:strRef>
              <c:f xml:space="preserve">'Затраты НП_ФБ_проходка'!$AE$20:$AJ$20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 xml:space="preserve">2025 ожид.</c:v>
                </c:pt>
              </c:strCache>
            </c:strRef>
          </c:cat>
          <c:val>
            <c:numRef>
              <c:f xml:space="preserve">'Затраты НП_ФБ_проходка'!$AE$24:$AJ$24</c:f>
              <c:numCache>
                <c:formatCode>0</c:formatCode>
                <c:ptCount val="6"/>
                <c:pt idx="0">
                  <c:v>575.71353</c:v>
                </c:pt>
                <c:pt idx="1">
                  <c:v>515.50562</c:v>
                </c:pt>
                <c:pt idx="2" formatCode="General">
                  <c:v>500</c:v>
                </c:pt>
                <c:pt idx="3">
                  <c:v>419</c:v>
                </c:pt>
                <c:pt idx="4">
                  <c:v>373</c:v>
                </c:pt>
                <c:pt idx="5" formatCode="General">
                  <c:v>268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51"/>
        <c:overlap val="100"/>
        <c:axId val="89311488"/>
        <c:axId val="89313280"/>
      </c:barChart>
      <c:catAx>
        <c:axId val="8931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313280"/>
        <c:crosses val="autoZero"/>
        <c:auto val="1"/>
        <c:lblAlgn val="ctr"/>
        <c:lblOffset val="100"/>
        <c:noMultiLvlLbl val="0"/>
      </c:catAx>
      <c:valAx>
        <c:axId val="8931328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>
              <a:solidFill>
                <a:schemeClr val="lt1">
                  <a:alpha val="20000"/>
                </a:schemeClr>
              </a:solidFill>
              <a:round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931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2820"/>
          <c:y val="0.028300"/>
          <c:w val="0.499380"/>
          <c:h val="0.138960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spPr bwMode="auto">
    <a:xfrm>
      <a:off x="94654" y="7290047"/>
      <a:ext cx="11305253" cy="5832645"/>
    </a:xfrm>
  </c:spPr>
  <c:txPr>
    <a:bodyPr/>
    <a:lstStyle/>
    <a:p>
      <a:pPr>
        <a:defRPr sz="1800">
          <a:latin typeface="Arial"/>
          <a:cs typeface="Arial"/>
        </a:defRPr>
      </a:pPr>
      <a:endParaRPr lang="ru-RU"/>
    </a:p>
  </c:txPr>
  <c:externalData r:id="rId2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530"/>
          <c:y val="0.269060"/>
          <c:w val="0.908290"/>
          <c:h val="0.576250"/>
        </c:manualLayout>
      </c:layout>
      <c:lineChart>
        <c:grouping val="standard"/>
        <c:varyColors val="0"/>
        <c:ser>
          <c:idx val="0"/>
          <c:order val="0"/>
          <c:tx>
            <c:strRef>
              <c:f xml:space="preserve">'Затраты НП_ФБ_проходка'!$A$3</c:f>
              <c:strCache>
                <c:ptCount val="1"/>
                <c:pt idx="0">
                  <c:v xml:space="preserve">Затраты  на ГРР за счет  недропользователей</c:v>
                </c:pt>
              </c:strCache>
            </c:strRef>
          </c:tx>
          <c:spPr bwMode="auto">
            <a:prstGeom prst="rect">
              <a:avLst/>
            </a:prstGeom>
            <a:ln w="317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0"/>
            <c:spPr bwMode="auto"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Pos val="t"/>
            <c:numFmt formatCode="0" sourceLinked="0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A5B592"/>
                    </a:solidFill>
                  </a:defRPr>
                </a:pPr>
                <a:endParaRPr lang="ru-RU"/>
              </a:p>
            </c:txPr>
          </c:dLbls>
          <c:cat>
            <c:strRef>
              <c:f xml:space="preserve">'Затраты НП_ФБ_проходка'!$B$2:$G$2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 xml:space="preserve">2025 ожид.</c:v>
                </c:pt>
              </c:strCache>
            </c:strRef>
          </c:cat>
          <c:val>
            <c:numRef>
              <c:f xml:space="preserve">'Затраты НП_ФБ_проходка'!$B$3:$G$3</c:f>
              <c:numCache>
                <c:formatCode>General</c:formatCode>
                <c:ptCount val="6"/>
                <c:pt idx="0">
                  <c:v>334.515</c:v>
                </c:pt>
                <c:pt idx="1">
                  <c:v>315.052</c:v>
                </c:pt>
                <c:pt idx="2">
                  <c:v>315.072</c:v>
                </c:pt>
                <c:pt idx="3">
                  <c:v>320</c:v>
                </c:pt>
                <c:pt idx="4">
                  <c:v>344</c:v>
                </c:pt>
                <c:pt idx="5">
                  <c:v>349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 xml:space="preserve">'Затраты НП_ФБ_проходка'!$A$4</c:f>
              <c:strCache>
                <c:ptCount val="1"/>
                <c:pt idx="0">
                  <c:v xml:space="preserve">в том числе  на поисково-разведочное бурение</c:v>
                </c:pt>
              </c:strCache>
            </c:strRef>
          </c:tx>
          <c:spPr bwMode="auto">
            <a:prstGeom prst="rect">
              <a:avLst/>
            </a:prstGeom>
            <a:ln w="3175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0"/>
            <c:spPr bwMode="auto"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Pos val="b"/>
            <c:numFmt formatCode="0" sourceLinked="0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F3A447"/>
                    </a:solidFill>
                  </a:defRPr>
                </a:pPr>
                <a:endParaRPr lang="ru-RU"/>
              </a:p>
            </c:txPr>
          </c:dLbls>
          <c:cat>
            <c:strRef>
              <c:f xml:space="preserve">'Затраты НП_ФБ_проходка'!$B$2:$G$2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 xml:space="preserve">2025 ожид.</c:v>
                </c:pt>
              </c:strCache>
            </c:strRef>
          </c:cat>
          <c:val>
            <c:numRef>
              <c:f xml:space="preserve">'Затраты НП_ФБ_проходка'!$B$4:$G$4</c:f>
              <c:numCache>
                <c:formatCode>General</c:formatCode>
                <c:ptCount val="6"/>
                <c:pt idx="0">
                  <c:v>223.131</c:v>
                </c:pt>
                <c:pt idx="1">
                  <c:v>206.309</c:v>
                </c:pt>
                <c:pt idx="2">
                  <c:v>190.483</c:v>
                </c:pt>
                <c:pt idx="3">
                  <c:v>209</c:v>
                </c:pt>
                <c:pt idx="4">
                  <c:v>226</c:v>
                </c:pt>
                <c:pt idx="5">
                  <c:v>210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 xml:space="preserve">'Затраты НП_ФБ_проходка'!$A$5</c:f>
              <c:strCache>
                <c:ptCount val="1"/>
                <c:pt idx="0">
                  <c:v xml:space="preserve">Затраты на ГРР за счет средств федерального бюджета</c:v>
                </c:pt>
              </c:strCache>
            </c:strRef>
          </c:tx>
          <c:spPr bwMode="auto">
            <a:prstGeom prst="rect">
              <a:avLst/>
            </a:prstGeom>
            <a:ln w="31750" cap="rnd">
              <a:solidFill>
                <a:schemeClr val="accent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0"/>
            <c:spPr bwMode="auto"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4"/>
              <c:dLblPos val="t"/>
              <c:layout/>
              <c:numFmt formatCode="#,##0.0" sourceLinked="0"/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vert="horz"/>
                  <a:p>
                    <a:pPr>
                      <a:defRPr sz="2000" b="1">
                        <a:solidFill>
                          <a:srgbClr val="E7BC29"/>
                        </a:solidFill>
                      </a:defRPr>
                    </a:pPr>
                    <a:r>
                      <a:rPr/>
                      <a:t>11.1</a:t>
                    </a:r>
                    <a:endParaRPr/>
                  </a:p>
                </c:rich>
              </c:tx>
              <c:txPr>
                <a:bodyPr rot="0" vert="horz"/>
                <a:lstStyle/>
                <a:p>
                  <a:pPr>
                    <a:defRPr sz="2000" b="1">
                      <a:solidFill>
                        <a:srgbClr val="E7BC29"/>
                      </a:solidFill>
                    </a:defRPr>
                  </a:pPr>
                  <a:endParaRPr lang="ru-RU"/>
                </a:p>
              </c:txPr>
            </c:dLbl>
            <c:dLblPos val="t"/>
            <c:numFmt formatCode="#,##0.0" sourceLinked="0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beve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E7BC29"/>
                    </a:solidFill>
                  </a:defRPr>
                </a:pPr>
                <a:endParaRPr lang="ru-RU"/>
              </a:p>
            </c:txPr>
          </c:dLbls>
          <c:cat>
            <c:strRef>
              <c:f xml:space="preserve">'Затраты НП_ФБ_проходка'!$B$2:$G$2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 xml:space="preserve">2025 ожид.</c:v>
                </c:pt>
              </c:strCache>
            </c:strRef>
          </c:cat>
          <c:val>
            <c:numRef>
              <c:f xml:space="preserve">'Затраты НП_ФБ_проходка'!$B$5:$G$5</c:f>
              <c:numCache>
                <c:formatCode>General</c:formatCode>
                <c:ptCount val="6"/>
                <c:pt idx="0">
                  <c:v>11.6</c:v>
                </c:pt>
                <c:pt idx="1">
                  <c:v>11</c:v>
                </c:pt>
                <c:pt idx="2">
                  <c:v>12.6</c:v>
                </c:pt>
                <c:pt idx="3">
                  <c:v>12</c:v>
                </c:pt>
                <c:pt idx="4">
                  <c:v>11.4</c:v>
                </c:pt>
                <c:pt idx="5">
                  <c:v>10.3</c:v>
                </c:pt>
              </c:numCache>
            </c:numRef>
          </c:val>
          <c:smooth val="0"/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marker val="1"/>
        <c:smooth val="0"/>
        <c:axId val="178301952"/>
        <c:axId val="178300416"/>
      </c:lineChart>
      <c:valAx>
        <c:axId val="178300416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accent1">
                  <a:alpha val="1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8301952"/>
        <c:crosses val="autoZero"/>
        <c:crossBetween val="between"/>
      </c:valAx>
      <c:catAx>
        <c:axId val="17830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8300416"/>
        <c:crosses val="autoZero"/>
        <c:auto val="1"/>
        <c:lblAlgn val="ctr"/>
        <c:lblOffset val="100"/>
        <c:noMultiLvlLbl val="0"/>
      </c:catAx>
      <c:spPr bwMode="auto">
        <a:prstGeom prst="rect">
          <a:avLst/>
        </a:prstGeom>
        <a:noFill/>
        <a:ln>
          <a:noFill/>
          <a:bevel/>
        </a:ln>
        <a:effectLst/>
      </c:spPr>
    </c:plotArea>
    <c:legend>
      <c:legendPos val="b"/>
      <c:layout>
        <c:manualLayout>
          <c:xMode val="edge"/>
          <c:yMode val="edge"/>
          <c:x val="0.083690"/>
          <c:y val="0.026550"/>
          <c:w val="0.870430"/>
          <c:h val="0.21327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 bwMode="auto">
    <a:xfrm>
      <a:off x="11394920" y="2868385"/>
      <a:ext cx="11305250" cy="5216632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 sz="1800">
          <a:latin typeface="Arial"/>
          <a:cs typeface="Arial"/>
        </a:defRPr>
      </a:pPr>
      <a:endParaRPr lang="ru-RU"/>
    </a:p>
  </c:txPr>
  <c:externalData r:id="rId2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7860"/>
          <c:y val="0.177190"/>
          <c:w val="0.906140"/>
          <c:h val="0.669690"/>
        </c:manualLayout>
      </c:layout>
      <c:lineChart>
        <c:grouping val="standard"/>
        <c:varyColors val="0"/>
        <c:ser>
          <c:idx val="0"/>
          <c:order val="0"/>
          <c:tx>
            <c:strRef>
              <c:f xml:space="preserve">'Затраты НП_ФБ_проходка'!$N$3</c:f>
              <c:strCache>
                <c:ptCount val="1"/>
                <c:pt idx="0">
                  <c:v xml:space="preserve">Сейсморазведка  2D</c:v>
                </c:pt>
              </c:strCache>
            </c:strRef>
          </c:tx>
          <c:spPr bwMode="auto">
            <a:ln w="76200"/>
          </c:spPr>
          <c:marker>
            <c:symbol val="circle"/>
            <c:size val="5"/>
            <c:spPr bwMode="auto">
              <a:ln w="76200"/>
            </c:spPr>
          </c:marker>
          <c:dLbls>
            <c:dLblPos val="t"/>
            <c:numFmt formatCode="0" sourceLinked="0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miter/>
              </a:ln>
              <a:effectLst/>
            </c:spPr>
            <c:txPr>
              <a:bodyPr wrap="square" lIns="38099" tIns="19049" rIns="38099" bIns="19049" anchor="ctr">
                <a:spAutoFit/>
              </a:bodyPr>
              <a:lstStyle/>
              <a:p>
                <a:pPr>
                  <a:defRPr sz="2400" b="1">
                    <a:solidFill>
                      <a:srgbClr val="A1B28E"/>
                    </a:solidFill>
                  </a:defRPr>
                </a:pPr>
                <a:endParaRPr lang="ru-RU"/>
              </a:p>
            </c:txPr>
          </c:dLbls>
          <c:cat>
            <c:strRef>
              <c:f xml:space="preserve">'Затраты НП_ФБ_проходка'!$AE$2:$AJ$2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 xml:space="preserve">2025 ожид.</c:v>
                </c:pt>
              </c:strCache>
            </c:strRef>
          </c:cat>
          <c:val>
            <c:numRef>
              <c:f xml:space="preserve">'Затраты НП_ФБ_проходка'!$AE$3:$AJ$3</c:f>
              <c:numCache>
                <c:formatCode>0.0</c:formatCode>
                <c:ptCount val="6"/>
                <c:pt idx="0">
                  <c:v>12.591</c:v>
                </c:pt>
                <c:pt idx="1">
                  <c:v>8.71</c:v>
                </c:pt>
                <c:pt idx="2">
                  <c:v>14.21</c:v>
                </c:pt>
                <c:pt idx="3">
                  <c:v>12.1</c:v>
                </c:pt>
                <c:pt idx="4">
                  <c:v>5.4</c:v>
                </c:pt>
                <c:pt idx="5" formatCode="General">
                  <c:v>7.5</c:v>
                </c:pt>
              </c:numCache>
            </c:numRef>
          </c:val>
          <c:smooth val="0"/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marker val="1"/>
        <c:smooth val="0"/>
        <c:axId val="45210624"/>
        <c:axId val="98064640"/>
      </c:lineChart>
      <c:lineChart>
        <c:grouping val="standard"/>
        <c:varyColors val="0"/>
        <c:ser>
          <c:idx val="1"/>
          <c:order val="1"/>
          <c:tx>
            <c:strRef>
              <c:f xml:space="preserve">'Затраты НП_ФБ_проходка'!$N$5</c:f>
              <c:strCache>
                <c:ptCount val="1"/>
                <c:pt idx="0">
                  <c:v xml:space="preserve">Сейсморазведка 3D</c:v>
                </c:pt>
              </c:strCache>
            </c:strRef>
          </c:tx>
          <c:spPr bwMode="auto">
            <a:ln w="57150"/>
          </c:spPr>
          <c:marker>
            <c:symbol val="square"/>
            <c:size val="5"/>
            <c:spPr bwMode="auto">
              <a:ln w="57150"/>
            </c:spPr>
          </c:marker>
          <c:dLbls>
            <c:dLblPos val="t"/>
            <c:numFmt formatCode="0" sourceLinked="0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bevel/>
              </a:ln>
              <a:effectLst/>
            </c:spPr>
            <c:txPr>
              <a:bodyPr wrap="square" lIns="38099" tIns="19049" rIns="38099" bIns="19049" anchor="ctr">
                <a:spAutoFit/>
              </a:bodyPr>
              <a:lstStyle/>
              <a:p>
                <a:pPr>
                  <a:defRPr sz="2400" b="1">
                    <a:solidFill>
                      <a:srgbClr val="F3A447"/>
                    </a:solidFill>
                  </a:defRPr>
                </a:pPr>
                <a:endParaRPr lang="ru-RU"/>
              </a:p>
            </c:txPr>
          </c:dLbls>
          <c:cat>
            <c:strRef>
              <c:f xml:space="preserve">'Затраты НП_ФБ_проходка'!$O$2:$AB$2</c:f>
              <c:strCache>
                <c:ptCount val="14"/>
                <c:pt idx="0">
                  <c:v xml:space="preserve">2004 г.</c:v>
                </c:pt>
                <c:pt idx="1">
                  <c:v xml:space="preserve">2005 г.</c:v>
                </c:pt>
                <c:pt idx="2">
                  <c:v xml:space="preserve">2006 г.</c:v>
                </c:pt>
                <c:pt idx="3">
                  <c:v xml:space="preserve">2007 г.</c:v>
                </c:pt>
                <c:pt idx="4">
                  <c:v xml:space="preserve">2008 г.</c:v>
                </c:pt>
                <c:pt idx="5">
                  <c:v xml:space="preserve">2009 г.</c:v>
                </c:pt>
                <c:pt idx="6">
                  <c:v xml:space="preserve">2010 г.</c:v>
                </c:pt>
                <c:pt idx="7">
                  <c:v xml:space="preserve">2011 г.</c:v>
                </c:pt>
                <c:pt idx="8">
                  <c:v xml:space="preserve">2012 г.</c:v>
                </c:pt>
                <c:pt idx="9">
                  <c:v xml:space="preserve">2013 г.</c:v>
                </c:pt>
                <c:pt idx="10">
                  <c:v xml:space="preserve">2014 г.</c:v>
                </c:pt>
                <c:pt idx="11">
                  <c:v xml:space="preserve">2015 г.</c:v>
                </c:pt>
                <c:pt idx="12">
                  <c:v xml:space="preserve">2016 г.</c:v>
                </c:pt>
                <c:pt idx="13">
                  <c:v xml:space="preserve">2017 г.</c:v>
                </c:pt>
              </c:strCache>
            </c:strRef>
          </c:cat>
          <c:val>
            <c:numRef>
              <c:f xml:space="preserve">'Затраты НП_ФБ_проходка'!$AE$5:$AJ$5</c:f>
              <c:numCache>
                <c:formatCode>0.0</c:formatCode>
                <c:ptCount val="6"/>
                <c:pt idx="0">
                  <c:v>37.051</c:v>
                </c:pt>
                <c:pt idx="1">
                  <c:v>29.161</c:v>
                </c:pt>
                <c:pt idx="2">
                  <c:v>35.1</c:v>
                </c:pt>
                <c:pt idx="3">
                  <c:v>23.9</c:v>
                </c:pt>
                <c:pt idx="4">
                  <c:v>23.1</c:v>
                </c:pt>
                <c:pt idx="5" formatCode="General">
                  <c:v>16.2</c:v>
                </c:pt>
              </c:numCache>
            </c:numRef>
          </c:val>
          <c:smooth val="0"/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marker val="1"/>
        <c:smooth val="0"/>
        <c:axId val="177048576"/>
        <c:axId val="177047040"/>
      </c:lineChart>
      <c:catAx>
        <c:axId val="4521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064640"/>
        <c:crosses val="autoZero"/>
        <c:auto val="1"/>
        <c:lblAlgn val="ctr"/>
        <c:lblOffset val="100"/>
        <c:noMultiLvlLbl val="0"/>
      </c:catAx>
      <c:valAx>
        <c:axId val="98064640"/>
        <c:scaling>
          <c:orientation val="minMax"/>
          <c:min val="0.000000"/>
        </c:scaling>
        <c:delete val="0"/>
        <c:axPos val="l"/>
        <c:majorGridlines>
          <c:spPr bwMode="auto">
            <a:prstGeom prst="rect">
              <a:avLst/>
            </a:prstGeom>
            <a:ln>
              <a:solidFill>
                <a:schemeClr val="accent1">
                  <a:alpha val="0"/>
                </a:schemeClr>
              </a:solidFill>
              <a:beve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5210624"/>
        <c:crosses val="autoZero"/>
        <c:crossBetween val="between"/>
      </c:valAx>
      <c:valAx>
        <c:axId val="177047040"/>
        <c:scaling>
          <c:orientation val="minMax"/>
          <c:max val="300.000000"/>
          <c:min val="0.00000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7048576"/>
        <c:crosses val="max"/>
        <c:crossBetween val="between"/>
      </c:valAx>
      <c:catAx>
        <c:axId val="17704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704704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 marL="108000">
              <a:defRPr b="1">
                <a:solidFill>
                  <a:srgbClr val="A1B28E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marL="108000">
              <a:defRPr b="1">
                <a:solidFill>
                  <a:srgbClr val="F3A447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77480"/>
          <c:y val="0.000680"/>
          <c:w val="0.622420"/>
          <c:h val="0.195620"/>
        </c:manualLayout>
      </c:layout>
      <c:overlay val="0"/>
      <c:txPr>
        <a:bodyPr/>
        <a:lstStyle/>
        <a:p>
          <a:pPr marL="108000">
            <a:defRPr b="1"/>
          </a:pPr>
          <a:endParaRPr lang="ru-RU"/>
        </a:p>
      </c:txPr>
    </c:legend>
    <c:plotVisOnly val="1"/>
    <c:dispBlanksAs val="gap"/>
    <c:showDLblsOverMax val="0"/>
  </c:chart>
  <c:spPr bwMode="auto">
    <a:xfrm>
      <a:off x="11903967" y="8245091"/>
      <a:ext cx="10888959" cy="4661578"/>
    </a:xfrm>
  </c:spPr>
  <c:txPr>
    <a:bodyPr/>
    <a:lstStyle/>
    <a:p>
      <a:pPr>
        <a:defRPr sz="1800">
          <a:latin typeface="Arial"/>
          <a:cs typeface="Arial"/>
        </a:defRPr>
      </a:pPr>
      <a:endParaRPr lang="ru-RU"/>
    </a:p>
  </c:txPr>
  <c:externalData r:id="rId2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3928"/>
          <c:y val="0.281937"/>
          <c:w val="0.893421"/>
          <c:h val="0.555280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'грф.-доб.,разв.,переоц.'!$B$13</c:f>
              <c:strCache>
                <c:ptCount val="1"/>
                <c:pt idx="0">
                  <c:v xml:space="preserve">Прирост запасов за счет разведки</c:v>
                </c:pt>
              </c:strCache>
            </c:strRef>
          </c:tx>
          <c:spPr bwMode="auto">
            <a:prstGeom prst="rect">
              <a:avLst/>
            </a:prstGeom>
            <a:solidFill>
              <a:srgbClr val="E38100"/>
            </a:solidFill>
            <a:ln>
              <a:noFill/>
              <a:miter/>
            </a:ln>
            <a:effectLst/>
          </c:spPr>
          <c:invertIfNegative val="0"/>
          <c:dLbls>
            <c:dLbl>
              <c:idx val="0"/>
              <c:layout>
                <c:manualLayout>
                  <c:x val="-0.001679"/>
                  <c:y val="-0.235145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-0.002594"/>
                  <c:y val="-0.295967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0.000382"/>
                  <c:y val="-0.205682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0.003358"/>
                  <c:y val="-0.230532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-0.004273"/>
                  <c:y val="-0.17194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5"/>
              <c:layout>
                <c:manualLayout>
                  <c:x val="-0.003126"/>
                  <c:y val="-0.180832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>
                    <a:solidFill>
                      <a:srgbClr val="E38100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</c:dLbls>
          <c:cat>
            <c:strRef>
              <c:f>'грф.-доб.,разв.,переоц.'!$M$18:$R$18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 xml:space="preserve">2024
оперативные данные</c:v>
                </c:pt>
              </c:strCache>
            </c:strRef>
          </c:cat>
          <c:val>
            <c:numRef>
              <c:f>'грф.-доб.,разв.,переоц.'!$M$13:$R$13</c:f>
              <c:numCache>
                <c:formatCode>0</c:formatCode>
                <c:ptCount val="6"/>
                <c:pt idx="0">
                  <c:v>851</c:v>
                </c:pt>
                <c:pt idx="1">
                  <c:v>1039</c:v>
                </c:pt>
                <c:pt idx="2">
                  <c:v>686</c:v>
                </c:pt>
                <c:pt idx="3">
                  <c:v>818</c:v>
                </c:pt>
                <c:pt idx="4">
                  <c:v>566</c:v>
                </c:pt>
                <c:pt idx="5" formatCode="General">
                  <c:v>516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40"/>
        <c:overlap val="100"/>
        <c:axId val="158057136"/>
        <c:axId val="247438760"/>
      </c:barChart>
      <c:lineChart>
        <c:grouping val="standard"/>
        <c:varyColors val="0"/>
        <c:ser>
          <c:idx val="2"/>
          <c:order val="1"/>
          <c:tx>
            <c:strRef>
              <c:f>'грф.-доб.,разв.,переоц.'!$B$14</c:f>
              <c:strCache>
                <c:ptCount val="1"/>
                <c:pt idx="0">
                  <c:v xml:space="preserve">Годовая добыча+потери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10"/>
            <c:spPr bwMode="auto">
              <a:prstGeom prst="rect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Pos val="b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>
                    <a:solidFill>
                      <a:srgbClr val="C00000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</c:dLbls>
          <c:cat>
            <c:numRef>
              <c:f>'грф.-доб.,разв.,переоц.'!$M$18:$Q$18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'грф.-доб.,разв.,переоц.'!$M$14:$R$14</c:f>
              <c:numCache>
                <c:formatCode>0</c:formatCode>
                <c:ptCount val="6"/>
                <c:pt idx="0">
                  <c:v>555</c:v>
                </c:pt>
                <c:pt idx="1">
                  <c:v>506</c:v>
                </c:pt>
                <c:pt idx="2">
                  <c:v>517</c:v>
                </c:pt>
                <c:pt idx="3">
                  <c:v>527</c:v>
                </c:pt>
                <c:pt idx="4">
                  <c:v>522</c:v>
                </c:pt>
                <c:pt idx="5" formatCode="General">
                  <c:v>516</c:v>
                </c:pt>
              </c:numCache>
            </c:numRef>
          </c:val>
          <c:smooth val="0"/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marker val="1"/>
        <c:smooth val="0"/>
        <c:axId val="158057136"/>
        <c:axId val="247438760"/>
      </c:lineChart>
      <c:catAx>
        <c:axId val="15805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defRPr>
            </a:pPr>
            <a:endParaRPr lang="ru-RU"/>
          </a:p>
        </c:txPr>
        <c:crossAx val="247438760"/>
        <c:crosses val="autoZero"/>
        <c:auto val="1"/>
        <c:lblAlgn val="ctr"/>
        <c:lblOffset val="100"/>
        <c:noMultiLvlLbl val="0"/>
      </c:catAx>
      <c:valAx>
        <c:axId val="24743876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rgbClr val="A5B592">
                  <a:lumMod val="75000"/>
                  <a:alpha val="3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ru-RU" sz="1200" b="1">
                    <a:latin typeface="Arial"/>
                    <a:cs typeface="Arial"/>
                  </a:rPr>
                  <a:t>млн</a:t>
                </a:r>
                <a:r>
                  <a:rPr lang="ru-RU" sz="1200" b="1">
                    <a:latin typeface="Arial"/>
                    <a:cs typeface="Arial"/>
                  </a:rPr>
                  <a:t> т</a:t>
                </a:r>
                <a:endParaRPr lang="ru-RU" sz="1200" b="1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012658"/>
              <c:y val="0.191919"/>
            </c:manualLayout>
          </c:layout>
          <c:overlay val="0"/>
          <c:spPr bwMode="auto">
            <a:prstGeom prst="rect">
              <a:avLst/>
            </a:prstGeom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+mn-ea"/>
                  <a:cs typeface="Arial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beve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defRPr>
            </a:pPr>
            <a:endParaRPr lang="ru-RU"/>
          </a:p>
        </c:txPr>
        <c:crossAx val="158057136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3628"/>
          <c:y val="0.199621"/>
          <c:w val="0.851375"/>
          <c:h val="0.058048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ea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262640" y="9322246"/>
      <a:ext cx="7564060" cy="3837901"/>
    </a:xfrm>
    <a:prstGeom prst="rect">
      <a:avLst/>
    </a:prstGeom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3928"/>
          <c:y val="0.235164"/>
          <c:w val="0.893421"/>
          <c:h val="0.6014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'грф.-доб.,разв.,переоц.'!$B$19</c:f>
              <c:strCache>
                <c:ptCount val="1"/>
                <c:pt idx="0">
                  <c:v xml:space="preserve">Прирост запасов за счет разведки</c:v>
                </c:pt>
              </c:strCache>
            </c:strRef>
          </c:tx>
          <c:spPr bwMode="auto">
            <a:prstGeom prst="rect">
              <a:avLst/>
            </a:prstGeom>
            <a:solidFill>
              <a:srgbClr val="A5B691"/>
            </a:solidFill>
            <a:ln>
              <a:noFill/>
              <a:miter/>
            </a:ln>
            <a:effectLst/>
          </c:spPr>
          <c:invertIfNegative val="0"/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rgbClr val="A5B691"/>
              </a:solidFill>
              <a:ln>
                <a:noFill/>
                <a:round/>
              </a:ln>
              <a:effectLst/>
            </c:spPr>
          </c:dPt>
          <c:dLbls>
            <c:dLbl>
              <c:idx val="0"/>
              <c:dLblPos val="ctr"/>
              <c:layout>
                <c:manualLayout>
                  <c:x val="-0.001297"/>
                  <c:y val="-0.312677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dLblPos val="ctr"/>
              <c:layout>
                <c:manualLayout>
                  <c:x val="0.002278"/>
                  <c:y val="-0.233948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dLblPos val="ctr"/>
              <c:layout>
                <c:manualLayout>
                  <c:x val="-0.000000"/>
                  <c:y val="-0.308504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dLblPos val="ctr"/>
              <c:layout>
                <c:manualLayout>
                  <c:x val="-0.002921"/>
                  <c:y val="-0.27225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dLblPos val="ctr"/>
              <c:layout>
                <c:manualLayout>
                  <c:x val="-0.000970"/>
                  <c:y val="-0.23291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5"/>
              <c:dLblPos val="ctr"/>
              <c:layout>
                <c:manualLayout>
                  <c:x val="-0.000643"/>
                  <c:y val="-0.23099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Pos val="inEnd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>
                    <a:solidFill>
                      <a:srgbClr val="A5B69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</c:dLbls>
          <c:cat>
            <c:strRef>
              <c:f>'грф.-доб.,разв.,переоц.'!$M$18:$R$18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 xml:space="preserve">2024
оперативные данные</c:v>
                </c:pt>
              </c:strCache>
            </c:strRef>
          </c:cat>
          <c:val>
            <c:numRef>
              <c:f>'грф.-доб.,разв.,переоц.'!$M$19:$R$19</c:f>
              <c:numCache>
                <c:formatCode>0</c:formatCode>
                <c:ptCount val="6"/>
                <c:pt idx="0">
                  <c:v>1072.9270000000001</c:v>
                </c:pt>
                <c:pt idx="1">
                  <c:v>765.044</c:v>
                </c:pt>
                <c:pt idx="2">
                  <c:v>1062.351</c:v>
                </c:pt>
                <c:pt idx="3">
                  <c:v>828.088</c:v>
                </c:pt>
                <c:pt idx="4">
                  <c:v>768</c:v>
                </c:pt>
                <c:pt idx="5" formatCode="General">
                  <c:v>723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40"/>
        <c:overlap val="100"/>
        <c:axId val="158057136"/>
        <c:axId val="247438760"/>
      </c:barChart>
      <c:lineChart>
        <c:grouping val="standard"/>
        <c:varyColors val="0"/>
        <c:ser>
          <c:idx val="2"/>
          <c:order val="1"/>
          <c:tx>
            <c:strRef>
              <c:f>'грф.-доб.,разв.,переоц.'!$B$20</c:f>
              <c:strCache>
                <c:ptCount val="1"/>
                <c:pt idx="0">
                  <c:v xml:space="preserve">Годовая добыча+потери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0"/>
            <c:spPr bwMode="auto">
              <a:prstGeom prst="rect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Pos val="b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beve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>
                    <a:solidFill>
                      <a:srgbClr val="C00000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</c:dLbls>
          <c:cat>
            <c:strRef>
              <c:f>'грф.-доб.,разв.,переоц.'!$M$18:$R$18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 xml:space="preserve">2024
оперативные данные</c:v>
                </c:pt>
              </c:strCache>
            </c:strRef>
          </c:cat>
          <c:val>
            <c:numRef>
              <c:f>'грф.-доб.,разв.,переоц.'!$M$20:$R$20</c:f>
              <c:numCache>
                <c:formatCode>0</c:formatCode>
                <c:ptCount val="6"/>
                <c:pt idx="0">
                  <c:v>706</c:v>
                </c:pt>
                <c:pt idx="1">
                  <c:v>662</c:v>
                </c:pt>
                <c:pt idx="2">
                  <c:v>733</c:v>
                </c:pt>
                <c:pt idx="3">
                  <c:v>648</c:v>
                </c:pt>
                <c:pt idx="4" formatCode="General">
                  <c:v>614</c:v>
                </c:pt>
                <c:pt idx="5">
                  <c:v>684</c:v>
                </c:pt>
              </c:numCache>
            </c:numRef>
          </c:val>
          <c:smooth val="0"/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marker val="1"/>
        <c:smooth val="0"/>
        <c:axId val="158057136"/>
        <c:axId val="247438760"/>
      </c:lineChart>
      <c:catAx>
        <c:axId val="15805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defRPr>
            </a:pPr>
            <a:endParaRPr lang="ru-RU"/>
          </a:p>
        </c:txPr>
        <c:crossAx val="247438760"/>
        <c:crosses val="autoZero"/>
        <c:auto val="1"/>
        <c:lblAlgn val="ctr"/>
        <c:lblOffset val="100"/>
        <c:noMultiLvlLbl val="0"/>
      </c:catAx>
      <c:valAx>
        <c:axId val="24743876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rgbClr val="A5B592">
                  <a:lumMod val="75000"/>
                  <a:alpha val="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ru-RU" sz="1200" b="1">
                    <a:latin typeface="Arial"/>
                    <a:cs typeface="Arial"/>
                  </a:rPr>
                  <a:t>млрд м3</a:t>
                </a:r>
                <a:endParaRPr/>
              </a:p>
            </c:rich>
          </c:tx>
          <c:layout>
            <c:manualLayout>
              <c:xMode val="edge"/>
              <c:yMode val="edge"/>
              <c:x val="0.001301"/>
              <c:y val="0.124072"/>
            </c:manualLayout>
          </c:layout>
          <c:overlay val="0"/>
          <c:spPr bwMode="auto">
            <a:prstGeom prst="rect">
              <a:avLst/>
            </a:prstGeom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+mn-ea"/>
                  <a:cs typeface="Arial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defRPr>
            </a:pPr>
            <a:endParaRPr lang="ru-RU"/>
          </a:p>
        </c:txPr>
        <c:crossAx val="158057136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9246"/>
          <c:y val="0.142834"/>
          <c:w val="0.851375"/>
          <c:h val="0.058048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ea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8159552" y="9684111"/>
      <a:ext cx="7820942" cy="3582601"/>
    </a:xfrm>
    <a:prstGeom prst="rect">
      <a:avLst/>
    </a:prstGeom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7360"/>
          <c:y val="0.026124"/>
          <c:w val="0.908721"/>
          <c:h val="0.8583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открытия!$B$18</c:f>
              <c:strCache>
                <c:ptCount val="1"/>
                <c:pt idx="0">
                  <c:v>Н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beve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>
                    <a:solidFill>
                      <a:schemeClr val="bg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</c:dLbls>
          <c:cat>
            <c:numRef>
              <c:f>открытия!$C$17:$H$17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открытия!$C$18:$H$18</c:f>
              <c:numCache>
                <c:formatCode>General</c:formatCode>
                <c:ptCount val="6"/>
                <c:pt idx="0">
                  <c:v>54</c:v>
                </c:pt>
                <c:pt idx="1">
                  <c:v>41</c:v>
                </c:pt>
                <c:pt idx="2">
                  <c:v>31</c:v>
                </c:pt>
                <c:pt idx="3">
                  <c:v>24</c:v>
                </c:pt>
                <c:pt idx="4">
                  <c:v>39</c:v>
                </c:pt>
                <c:pt idx="5">
                  <c:v>31</c:v>
                </c:pt>
              </c:numCache>
            </c:numRef>
          </c:val>
        </c:ser>
        <c:ser>
          <c:idx val="1"/>
          <c:order val="1"/>
          <c:tx>
            <c:strRef>
              <c:f>открытия!$B$19</c:f>
              <c:strCache>
                <c:ptCount val="1"/>
                <c:pt idx="0">
                  <c:v>Г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067246"/>
                  <c:y val="0.007618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0.064674"/>
                  <c:y val="0.00141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0.064405"/>
                  <c:y val="-0.002375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0.064199"/>
                  <c:y val="0.021532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5"/>
              <c:layout>
                <c:manualLayout>
                  <c:x val="0.069751"/>
                  <c:y val="0.026124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>
                    <a:solidFill>
                      <a:srgbClr val="F3A447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</c:dLbls>
          <c:cat>
            <c:numRef>
              <c:f>открытия!$C$17:$H$17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открытия!$C$19:$H$19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открытия!$B$20</c:f>
              <c:strCache>
                <c:ptCount val="1"/>
                <c:pt idx="0">
                  <c:v>НГ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открытия!$C$17:$H$17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открытия!$C$20:$H$20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открытия!$B$21</c:f>
              <c:strCache>
                <c:ptCount val="1"/>
                <c:pt idx="0">
                  <c:v>ГН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63811"/>
                  <c:y val="-0.00168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>
                    <a:solidFill>
                      <a:srgbClr val="D092A7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</c:dLbls>
          <c:cat>
            <c:numRef>
              <c:f>открытия!$C$17:$H$17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открытия!$C$21:$H$21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открытия!$B$22</c:f>
              <c:strCache>
                <c:ptCount val="1"/>
                <c:pt idx="0">
                  <c:v>ГК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66230"/>
                  <c:y val="-0.000278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1"/>
              <c:layout>
                <c:manualLayout>
                  <c:x val="0.064876"/>
                  <c:y val="0.00153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0.061629"/>
                  <c:y val="0.00253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0.063252"/>
                  <c:y val="0.00321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0.062573"/>
                  <c:y val="0.00000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5"/>
              <c:layout>
                <c:manualLayout>
                  <c:x val="0.068124"/>
                  <c:y val="0.007125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>
                    <a:solidFill>
                      <a:srgbClr val="9C85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numRef>
              <c:f>открытия!$C$17:$H$17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открытия!$C$22:$H$22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ser>
          <c:idx val="5"/>
          <c:order val="5"/>
          <c:tx>
            <c:strRef>
              <c:f>открытия!$B$23</c:f>
              <c:strCache>
                <c:ptCount val="1"/>
                <c:pt idx="0">
                  <c:v>НГК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68124"/>
                  <c:y val="-0.00950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layout>
                <c:manualLayout>
                  <c:x val="0.062573"/>
                  <c:y val="0.000844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0.056757"/>
                  <c:y val="-0.01103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layout>
                <c:manualLayout>
                  <c:x val="0.060949"/>
                  <c:y val="-0.02306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5"/>
              <c:layout>
                <c:manualLayout>
                  <c:x val="0.068124"/>
                  <c:y val="0.002375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>
                    <a:solidFill>
                      <a:srgbClr val="809EC2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</c:dLbls>
          <c:cat>
            <c:numRef>
              <c:f>открытия!$C$17:$H$17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открытия!$C$23:$H$23</c:f>
              <c:numCache>
                <c:formatCode>General</c:formatCode>
                <c:ptCount val="6"/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55"/>
        <c:overlap val="100"/>
        <c:axId val="2002062751"/>
        <c:axId val="242769727"/>
      </c:barChart>
      <c:lineChart>
        <c:grouping val="standard"/>
        <c:varyColors val="0"/>
        <c:ser>
          <c:idx val="6"/>
          <c:order val="6"/>
          <c:tx>
            <c:strRef>
              <c:f>открытия!$B$24</c:f>
              <c:strCache>
                <c:ptCount val="1"/>
                <c:pt idx="0">
                  <c:v>Всего</c:v>
                </c:pt>
              </c:strCache>
            </c:strRef>
          </c:tx>
          <c:spPr bwMode="auto">
            <a:prstGeom prst="rect">
              <a:avLst/>
            </a:prstGeom>
            <a:ln w="28575" cap="rnd">
              <a:noFill/>
              <a:round/>
            </a:ln>
            <a:effectLst/>
          </c:spPr>
          <c:marker>
            <c:symbol val="circle"/>
            <c:size val="5"/>
            <c:spPr bwMode="auto">
              <a:prstGeom prst="rect">
                <a:avLst/>
              </a:prstGeom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dLblPos val="t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numRef>
              <c:f>открытия!$C$17:$H$17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открытия!$C$24:$H$24</c:f>
              <c:numCache>
                <c:formatCode>General</c:formatCode>
                <c:ptCount val="6"/>
                <c:pt idx="0">
                  <c:v>59</c:v>
                </c:pt>
                <c:pt idx="1">
                  <c:v>49</c:v>
                </c:pt>
                <c:pt idx="2">
                  <c:v>37</c:v>
                </c:pt>
                <c:pt idx="3">
                  <c:v>34</c:v>
                </c:pt>
                <c:pt idx="4">
                  <c:v>43</c:v>
                </c:pt>
                <c:pt idx="5">
                  <c:v>39</c:v>
                </c:pt>
              </c:numCache>
            </c:numRef>
          </c:val>
          <c:smooth val="0"/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marker val="1"/>
        <c:smooth val="0"/>
        <c:axId val="2002062751"/>
        <c:axId val="242769727"/>
      </c:lineChart>
      <c:catAx>
        <c:axId val="20020627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769727"/>
        <c:crosses val="autoZero"/>
        <c:auto val="1"/>
        <c:lblAlgn val="ctr"/>
        <c:lblOffset val="100"/>
        <c:noMultiLvlLbl val="0"/>
      </c:catAx>
      <c:valAx>
        <c:axId val="242769727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ysClr val="window" lastClr="ffffff">
                  <a:lumMod val="65000"/>
                  <a:alpha val="10000"/>
                </a:sys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 bwMode="auto">
          <a:prstGeom prst="rect">
            <a:avLst/>
          </a:prstGeom>
          <a:noFill/>
          <a:ln>
            <a:solidFill>
              <a:srgbClr val="A5B592">
                <a:lumMod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062751"/>
        <c:crosses val="autoZero"/>
        <c:crossBetween val="between"/>
      </c:valAx>
      <c:spPr bwMode="auto">
        <a:prstGeom prst="rect">
          <a:avLst/>
        </a:prstGeom>
        <a:noFill/>
        <a:ln w="25400">
          <a:noFill/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204443"/>
          <c:y val="0.098489"/>
          <c:w val="0.750089"/>
          <c:h val="0.104795"/>
        </c:manualLayout>
      </c:layout>
      <c:overlay val="0"/>
      <c:spPr bwMode="auto">
        <a:prstGeom prst="rect">
          <a:avLst/>
        </a:prstGeom>
        <a:noFill/>
        <a:ln>
          <a:noFill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15980495" y="7904251"/>
      <a:ext cx="8038510" cy="5255898"/>
    </a:xfrm>
    <a:prstGeom prst="rect">
      <a:avLst/>
    </a:prstGeom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  <a:bevel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drawings/_rels/.rels><?xml version="1.0" encoding="UTF-8" standalone="yes"?><Relationships xmlns="http://schemas.openxmlformats.org/package/2006/relationships"></Relationships>
</file>

<file path=ppt/drawings/drawing1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</cdr:x>
      <cdr:y>0</cdr:y>
    </cdr:from>
    <cdr:to>
      <cdr:x>0.07603</cdr:x>
      <cdr:y>0.081409999999999996</cdr:y>
    </cdr:to>
    <cdr:sp>
      <cdr:nvSpPr>
        <cdr:cNvPr id="16" name="TextBox 8"/>
        <cdr:cNvSpPr txBox="1"/>
      </cdr:nvSpPr>
      <cdr:spPr bwMode="auto">
        <a:xfrm>
          <a:off x="0" y="0"/>
          <a:ext cx="859530" cy="369331"/>
        </a:xfrm>
        <a:prstGeom prst="rect">
          <a:avLst/>
        </a:prstGeom>
        <a:noFill/>
      </cdr:spPr>
      <cdr:txBody>
        <a:bodyPr wrap="none" rtlCol="0">
          <a:spAutoFit/>
        </a:bodyPr>
        <a:lstStyle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>
          <a:pPr>
            <a:defRPr/>
          </a:pPr>
          <a:r>
            <a:rPr lang="ru-RU" sz="1800">
              <a:solidFill>
                <a:sysClr val="windowText" lastClr="000000"/>
              </a:solidFill>
              <a:latin typeface="Arial"/>
              <a:cs typeface="Arial"/>
            </a:rPr>
            <a:t>тыс. м</a:t>
          </a:r>
          <a:endParaRPr lang="ru-RU" sz="1800" baseline="30000">
            <a:solidFill>
              <a:sysClr val="windowText" lastClr="000000"/>
            </a:solidFill>
            <a:latin typeface="Arial"/>
            <a:cs typeface="Arial"/>
          </a:endParaRPr>
        </a:p>
      </cdr:txBody>
    </cdr:sp>
  </cdr:relSizeAnchor>
  <cdr:relSizeAnchor>
    <cdr:from>
      <cdr:x>0.10839</cdr:x>
      <cdr:y>0.1172</cdr:y>
    </cdr:from>
    <cdr:to>
      <cdr:x>0.16925999999999999</cdr:x>
      <cdr:y>0.24210999999999999</cdr:y>
    </cdr:to>
    <cdr:sp>
      <cdr:nvSpPr>
        <cdr:cNvPr id="20" name="TextBox 19"/>
        <cdr:cNvSpPr txBox="1"/>
      </cdr:nvSpPr>
      <cdr:spPr bwMode="auto">
        <a:xfrm>
          <a:off x="941087" y="397239"/>
          <a:ext cx="528509" cy="423380"/>
        </a:xfrm>
        <a:prstGeom prst="rect">
          <a:avLst/>
        </a:prstGeom>
      </cdr:spPr>
      <cdr:txBody>
        <a:bodyPr wrap="none" rtlCol="0"/>
        <a:lstStyle/>
        <a:p>
          <a:pPr>
            <a:defRPr/>
          </a:pPr>
          <a:r>
            <a:rPr lang="ru-RU" sz="2200" b="1" i="1">
              <a:latin typeface="Arial"/>
              <a:cs typeface="Arial"/>
            </a:rPr>
            <a:t>1189</a:t>
          </a:r>
          <a:endParaRPr/>
        </a:p>
      </cdr:txBody>
    </cdr:sp>
  </cdr:relSizeAnchor>
  <cdr:relSizeAnchor>
    <cdr:from>
      <cdr:x>0.25478000000000001</cdr:x>
      <cdr:y>0.19048000000000001</cdr:y>
    </cdr:from>
    <cdr:to>
      <cdr:x>0.31564999999999999</cdr:x>
      <cdr:y>0.31539</cdr:y>
    </cdr:to>
    <cdr:sp>
      <cdr:nvSpPr>
        <cdr:cNvPr id="21" name="TextBox 20"/>
        <cdr:cNvSpPr txBox="1"/>
      </cdr:nvSpPr>
      <cdr:spPr bwMode="auto">
        <a:xfrm>
          <a:off x="2880319" y="864095"/>
          <a:ext cx="688150" cy="566654"/>
        </a:xfrm>
        <a:prstGeom prst="rect">
          <a:avLst/>
        </a:prstGeom>
      </cdr:spPr>
      <cdr:txBody>
        <a:bodyPr wrap="none" rtlCol="0"/>
        <a:lstStyle/>
        <a:p>
          <a:pPr>
            <a:defRPr/>
          </a:pPr>
          <a:r>
            <a:rPr lang="ru-RU" sz="2200" b="1" i="1">
              <a:latin typeface="Arial"/>
              <a:cs typeface="Arial"/>
            </a:rPr>
            <a:t>1070</a:t>
          </a:r>
          <a:endParaRPr/>
        </a:p>
      </cdr:txBody>
    </cdr:sp>
  </cdr:relSizeAnchor>
  <cdr:relSizeAnchor>
    <cdr:from>
      <cdr:x>0.41370000000000001</cdr:x>
      <cdr:y>0.18975</cdr:y>
    </cdr:from>
    <cdr:to>
      <cdr:x>0.47456999999999999</cdr:x>
      <cdr:y>0.31466</cdr:y>
    </cdr:to>
    <cdr:sp>
      <cdr:nvSpPr>
        <cdr:cNvPr id="22" name="TextBox 1"/>
        <cdr:cNvSpPr txBox="1"/>
      </cdr:nvSpPr>
      <cdr:spPr bwMode="auto">
        <a:xfrm>
          <a:off x="3592006" y="643159"/>
          <a:ext cx="528509" cy="423380"/>
        </a:xfrm>
        <a:prstGeom prst="rect">
          <a:avLst/>
        </a:prstGeom>
      </cdr:spPr>
      <cdr:txBody>
        <a:bodyPr wrap="none" rtlCol="0"/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>
            <a:defRPr/>
          </a:pPr>
          <a:r>
            <a:rPr lang="ru-RU" sz="2200" b="1" i="1">
              <a:latin typeface="Arial"/>
              <a:cs typeface="Arial"/>
            </a:rPr>
            <a:t>1074</a:t>
          </a:r>
          <a:endParaRPr/>
        </a:p>
      </cdr:txBody>
    </cdr:sp>
  </cdr:relSizeAnchor>
  <cdr:relSizeAnchor>
    <cdr:from>
      <cdr:x>0.87897999999999998</cdr:x>
      <cdr:y>0.25925999999999999</cdr:y>
    </cdr:from>
    <cdr:to>
      <cdr:x>0.93118999999999996</cdr:x>
      <cdr:y>0.32145000000000001</cdr:y>
    </cdr:to>
    <cdr:sp>
      <cdr:nvSpPr>
        <cdr:cNvPr id="23" name="TextBox 1"/>
        <cdr:cNvSpPr txBox="1"/>
      </cdr:nvSpPr>
      <cdr:spPr bwMode="auto">
        <a:xfrm>
          <a:off x="9937103" y="1512167"/>
          <a:ext cx="590247" cy="362732"/>
        </a:xfrm>
        <a:prstGeom prst="rect">
          <a:avLst/>
        </a:prstGeom>
      </cdr:spPr>
      <cdr:txBody>
        <a:bodyPr wrap="none" rtlCol="0"/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>
            <a:defRPr/>
          </a:pPr>
          <a:r>
            <a:rPr lang="ru-RU" sz="2200" b="1" i="1">
              <a:latin typeface="Arial"/>
              <a:cs typeface="Arial"/>
            </a:rPr>
            <a:t>958</a:t>
          </a:r>
          <a:endParaRPr/>
        </a:p>
      </cdr:txBody>
    </cdr:sp>
  </cdr:relSizeAnchor>
  <cdr:relSizeAnchor>
    <cdr:from>
      <cdr:x>0.57533000000000001</cdr:x>
      <cdr:y>0.20166000000000001</cdr:y>
    </cdr:from>
    <cdr:to>
      <cdr:x>0.62753999999999999</cdr:x>
      <cdr:y>0.26384000000000002</cdr:y>
    </cdr:to>
    <cdr:sp>
      <cdr:nvSpPr>
        <cdr:cNvPr id="10" name="TextBox 1"/>
        <cdr:cNvSpPr txBox="1"/>
      </cdr:nvSpPr>
      <cdr:spPr bwMode="auto">
        <a:xfrm>
          <a:off x="4995337" y="683521"/>
          <a:ext cx="453317" cy="210791"/>
        </a:xfrm>
        <a:prstGeom prst="rect">
          <a:avLst/>
        </a:prstGeom>
      </cdr:spPr>
      <cdr:txBody>
        <a:bodyPr wrap="none" rtlCol="0"/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>
            <a:defRPr/>
          </a:pPr>
          <a:r>
            <a:rPr lang="ru-RU" sz="2200" b="1" i="1">
              <a:latin typeface="Arial"/>
              <a:cs typeface="Arial"/>
            </a:rPr>
            <a:t>1091</a:t>
          </a:r>
          <a:endParaRPr/>
        </a:p>
      </cdr:txBody>
    </cdr:sp>
  </cdr:relSizeAnchor>
  <cdr:relSizeAnchor>
    <cdr:from>
      <cdr:x>0.72611000000000003</cdr:x>
      <cdr:y>0.17460000000000001</cdr:y>
    </cdr:from>
    <cdr:to>
      <cdr:x>0.77832000000000001</cdr:x>
      <cdr:y>0.23679</cdr:y>
    </cdr:to>
    <cdr:sp>
      <cdr:nvSpPr>
        <cdr:cNvPr id="8" name="TextBox 1"/>
        <cdr:cNvSpPr txBox="1"/>
      </cdr:nvSpPr>
      <cdr:spPr bwMode="auto">
        <a:xfrm>
          <a:off x="8208911" y="792086"/>
          <a:ext cx="590247" cy="282124"/>
        </a:xfrm>
        <a:prstGeom prst="rect">
          <a:avLst/>
        </a:prstGeom>
      </cdr:spPr>
      <cdr:txBody>
        <a:bodyPr wrap="none" rtlCol="0"/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>
            <a:defRPr/>
          </a:pPr>
          <a:r>
            <a:rPr lang="ru-RU" sz="2200" b="1" i="1">
              <a:latin typeface="Arial"/>
              <a:cs typeface="Arial"/>
            </a:rPr>
            <a:t>1112</a:t>
          </a:r>
          <a:endParaRPr/>
        </a:p>
      </cdr:txBody>
    </cdr:sp>
  </cdr:relSizeAnchor>
</c:userShapes>
</file>

<file path=ppt/drawings/drawing2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0.86543999999999999</cdr:x>
      <cdr:y>0.94116</cdr:y>
    </cdr:from>
    <cdr:to>
      <cdr:x>1</cdr:x>
      <cdr:y>1</cdr:y>
    </cdr:to>
    <cdr:sp>
      <cdr:nvSpPr>
        <cdr:cNvPr id="3" name="TextBox 6"/>
        <cdr:cNvSpPr txBox="1"/>
      </cdr:nvSpPr>
      <cdr:spPr bwMode="auto">
        <a:xfrm>
          <a:off x="9784018" y="4909662"/>
          <a:ext cx="1521234" cy="306969"/>
        </a:xfrm>
        <a:prstGeom prst="rect">
          <a:avLst/>
        </a:prstGeom>
        <a:noFill/>
      </cdr:spPr>
      <cdr:txBody>
        <a:bodyPr wrap="none" rtlCol="0">
          <a:noAutofit/>
        </a:bodyPr>
        <a:lstStyle>
          <a:defPPr>
            <a:defRPr lang="ru-RU"/>
          </a:defPPr>
          <a:lvl1pPr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1pPr>
          <a:lvl2pPr marL="4572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2pPr>
          <a:lvl3pPr marL="9144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3pPr>
          <a:lvl4pPr marL="13716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4pPr>
          <a:lvl5pPr marL="18288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5pPr>
          <a:lvl6pPr marL="22860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6pPr>
          <a:lvl7pPr marL="27432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7pPr>
          <a:lvl8pPr marL="32004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8pPr>
          <a:lvl9pPr marL="36576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9pPr>
        </a:lstStyle>
        <a:p>
          <a:pPr algn="r">
            <a:defRPr/>
          </a:pPr>
          <a:r>
            <a:rPr lang="ru-RU" sz="1100" b="0">
              <a:solidFill>
                <a:sysClr val="windowText" lastClr="000000"/>
              </a:solidFill>
              <a:latin typeface="Arial"/>
              <a:cs typeface="Arial"/>
            </a:rPr>
            <a:t>млрд. руб.</a:t>
          </a:r>
          <a:endParaRPr lang="ru-RU" sz="1100" b="0" baseline="30000">
            <a:solidFill>
              <a:sysClr val="windowText" lastClr="000000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0.0016000000000000001</cdr:x>
      <cdr:y>0.051720000000000002</cdr:y>
    </cdr:from>
    <cdr:to>
      <cdr:x>0.10763</cdr:x>
      <cdr:y>0.11805</cdr:y>
    </cdr:to>
    <cdr:sp>
      <cdr:nvSpPr>
        <cdr:cNvPr id="2" name="TextBox 6"/>
        <cdr:cNvSpPr txBox="1"/>
      </cdr:nvSpPr>
      <cdr:spPr bwMode="auto">
        <a:xfrm>
          <a:off x="16237" y="216023"/>
          <a:ext cx="1076576" cy="276998"/>
        </a:xfrm>
        <a:prstGeom prst="rect">
          <a:avLst/>
        </a:prstGeom>
        <a:noFill/>
      </cdr:spPr>
      <cdr:txBody>
        <a:bodyPr wrap="none" rtlCol="0">
          <a:spAutoFit/>
        </a:bodyPr>
        <a:lstStyle>
          <a:defPPr>
            <a:defRPr lang="ru-RU"/>
          </a:defPPr>
          <a:lvl1pPr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1pPr>
          <a:lvl2pPr marL="4572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2pPr>
          <a:lvl3pPr marL="9144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3pPr>
          <a:lvl4pPr marL="13716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4pPr>
          <a:lvl5pPr marL="18288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5pPr>
          <a:lvl6pPr marL="22860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6pPr>
          <a:lvl7pPr marL="27432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7pPr>
          <a:lvl8pPr marL="32004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8pPr>
          <a:lvl9pPr marL="36576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9pPr>
        </a:lstStyle>
        <a:p>
          <a:pPr>
            <a:defRPr/>
          </a:pPr>
          <a:r>
            <a:rPr lang="ru-RU" sz="1200" b="1">
              <a:solidFill>
                <a:schemeClr val="tx1"/>
              </a:solidFill>
              <a:latin typeface="Arial"/>
              <a:cs typeface="Arial"/>
            </a:rPr>
            <a:t>тыс. пог</a:t>
          </a:r>
          <a:r>
            <a:rPr lang="ru-RU" sz="1200" b="1">
              <a:solidFill>
                <a:schemeClr val="tx1"/>
              </a:solidFill>
              <a:latin typeface="Arial"/>
              <a:cs typeface="Arial"/>
            </a:rPr>
            <a:t>. км</a:t>
          </a:r>
          <a:endParaRPr lang="ru-RU" sz="1200" b="1" baseline="3000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>
    <cdr:from>
      <cdr:x>0.90934999999999999</cdr:x>
      <cdr:y>0.068970000000000004</cdr:y>
    </cdr:from>
    <cdr:to>
      <cdr:x>0.99953000000000003</cdr:x>
      <cdr:y>0.14266000000000001</cdr:y>
    </cdr:to>
    <cdr:sp>
      <cdr:nvSpPr>
        <cdr:cNvPr id="4" name="TextBox 7"/>
        <cdr:cNvSpPr txBox="1"/>
      </cdr:nvSpPr>
      <cdr:spPr bwMode="auto">
        <a:xfrm>
          <a:off x="9232731" y="288031"/>
          <a:ext cx="915634" cy="307776"/>
        </a:xfrm>
        <a:prstGeom prst="rect">
          <a:avLst/>
        </a:prstGeom>
        <a:noFill/>
      </cdr:spPr>
      <cdr:txBody>
        <a:bodyPr wrap="none" rtlCol="0">
          <a:spAutoFit/>
        </a:bodyPr>
        <a:lstStyle>
          <a:defPPr>
            <a:defRPr lang="ru-RU"/>
          </a:defPPr>
          <a:lvl1pPr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1pPr>
          <a:lvl2pPr marL="4572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2pPr>
          <a:lvl3pPr marL="9144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3pPr>
          <a:lvl4pPr marL="13716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4pPr>
          <a:lvl5pPr marL="1828800" algn="l">
            <a:spcBef>
              <a:spcPts val="0"/>
            </a:spcBef>
            <a:spcAft>
              <a:spcPts val="0"/>
            </a:spcAft>
            <a:defRPr>
              <a:solidFill>
                <a:sysClr val="window" lastClr="FFFFFF"/>
              </a:solidFill>
              <a:latin typeface="Trebuchet MS"/>
              <a:cs typeface="Arial"/>
            </a:defRPr>
          </a:lvl5pPr>
          <a:lvl6pPr marL="22860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6pPr>
          <a:lvl7pPr marL="27432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7pPr>
          <a:lvl8pPr marL="32004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8pPr>
          <a:lvl9pPr marL="3657600" algn="l" defTabSz="914400">
            <a:defRPr>
              <a:solidFill>
                <a:sysClr val="window" lastClr="FFFFFF"/>
              </a:solidFill>
              <a:latin typeface="Trebuchet MS"/>
              <a:cs typeface="Arial"/>
            </a:defRPr>
          </a:lvl9pPr>
        </a:lstStyle>
        <a:p>
          <a:pPr>
            <a:defRPr/>
          </a:pPr>
          <a:r>
            <a:rPr lang="ru-RU" sz="1400" b="1">
              <a:solidFill>
                <a:schemeClr val="tx1"/>
              </a:solidFill>
              <a:latin typeface="Arial"/>
              <a:cs typeface="Arial"/>
            </a:rPr>
            <a:t>тыс. км</a:t>
          </a:r>
          <a:r>
            <a:rPr lang="en-US" sz="1400" b="1" baseline="30000">
              <a:solidFill>
                <a:schemeClr val="tx1"/>
              </a:solidFill>
              <a:latin typeface="Arial"/>
              <a:cs typeface="Arial"/>
            </a:rPr>
            <a:t>2</a:t>
          </a:r>
          <a:endParaRPr lang="ru-RU" sz="1400" b="1" baseline="30000">
            <a:solidFill>
              <a:schemeClr val="tx1"/>
            </a:solidFill>
            <a:latin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0.10792</cdr:x>
      <cdr:y>0.89727999999999997</cdr:y>
    </cdr:from>
    <cdr:to>
      <cdr:x>0.74460999999999999</cdr:x>
      <cdr:y>0.98521000000000003</cdr:y>
    </cdr:to>
    <cdr:sp>
      <cdr:nvSpPr>
        <cdr:cNvPr id="2031764088" name="TextBox 1"/>
        <cdr:cNvSpPr txBox="1"/>
      </cdr:nvSpPr>
      <cdr:spPr bwMode="auto">
        <a:xfrm>
          <a:off x="894303" y="5259280"/>
          <a:ext cx="5275957" cy="515389"/>
        </a:xfrm>
        <a:prstGeom prst="rect">
          <a:avLst/>
        </a:prstGeom>
      </cdr:spPr>
      <cdr:txBody>
        <a:bodyPr wrap="none" rtlCol="0"/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r">
            <a:defRPr/>
          </a:pPr>
          <a:r>
            <a:rPr lang="ru-RU" sz="1800">
              <a:latin typeface="Arial"/>
              <a:cs typeface="Arial"/>
            </a:rPr>
            <a:t> </a:t>
          </a:r>
          <a:r>
            <a:rPr lang="ru-RU" sz="1800" b="1">
              <a:solidFill>
                <a:srgbClr val="FF0000"/>
              </a:solidFill>
              <a:latin typeface="Arial"/>
              <a:cs typeface="Arial"/>
            </a:rPr>
            <a:t>- - - </a:t>
          </a:r>
          <a:r>
            <a:rPr lang="ru-RU" sz="1600" b="1">
              <a:latin typeface="Arial"/>
              <a:cs typeface="Arial"/>
            </a:rPr>
            <a:t>предварительные данные за 2024 год</a:t>
          </a:r>
          <a:endParaRPr lang="ru-RU" sz="1100" b="1">
            <a:latin typeface="Arial"/>
            <a:cs typeface="Arial"/>
          </a:endParaRPr>
        </a:p>
      </cdr:txBody>
    </cdr:sp>
  </cdr:relSizeAnchor>
</c:userShap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&amp; Bulle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Title &amp;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 bwMode="auto">
          <a:xfrm>
            <a:off x="13089" y="594668"/>
            <a:ext cx="22193545" cy="0"/>
          </a:xfrm>
          <a:prstGeom prst="line">
            <a:avLst/>
          </a:prstGeom>
          <a:ln w="127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/>
            </a:pPr>
            <a:endParaRPr/>
          </a:p>
        </p:txBody>
      </p:sp>
      <p:sp>
        <p:nvSpPr>
          <p:cNvPr id="23" name="Line"/>
          <p:cNvSpPr/>
          <p:nvPr/>
        </p:nvSpPr>
        <p:spPr bwMode="auto">
          <a:xfrm>
            <a:off x="-13398" y="13255572"/>
            <a:ext cx="24410796" cy="0"/>
          </a:xfrm>
          <a:prstGeom prst="line">
            <a:avLst/>
          </a:prstGeom>
          <a:ln w="127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/>
            </a:pPr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2437715" y="244692"/>
            <a:ext cx="1783195" cy="4815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Line"/>
          <p:cNvSpPr/>
          <p:nvPr/>
        </p:nvSpPr>
        <p:spPr bwMode="auto">
          <a:xfrm>
            <a:off x="-37936" y="2936449"/>
            <a:ext cx="24459873" cy="0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/>
            </a:pPr>
            <a:endParaRPr/>
          </a:p>
        </p:txBody>
      </p:sp>
      <p:sp>
        <p:nvSpPr>
          <p:cNvPr id="4" name="Line"/>
          <p:cNvSpPr/>
          <p:nvPr/>
        </p:nvSpPr>
        <p:spPr bwMode="auto">
          <a:xfrm>
            <a:off x="-13398" y="13255572"/>
            <a:ext cx="24410796" cy="0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/>
            </a:pPr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 bwMode="auto">
          <a:xfrm>
            <a:off x="1689098" y="355599"/>
            <a:ext cx="21005799" cy="228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>
              <a:defRPr/>
            </a:pPr>
            <a:r>
              <a:rPr/>
              <a:t>Title Text</a:t>
            </a:r>
            <a:endParaRPr/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1689098" y="3149599"/>
            <a:ext cx="21005799" cy="929639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>
              <a:defRPr/>
            </a:pPr>
            <a:r>
              <a:rPr/>
              <a:t>Body Level One</a:t>
            </a:r>
            <a:endParaRPr/>
          </a:p>
          <a:p>
            <a:pPr lvl="1">
              <a:defRPr/>
            </a:pPr>
            <a:r>
              <a:rPr/>
              <a:t>Body Level Two</a:t>
            </a:r>
            <a:endParaRPr/>
          </a:p>
          <a:p>
            <a:pPr lvl="2">
              <a:defRPr/>
            </a:pPr>
            <a:r>
              <a:rPr/>
              <a:t>Body Level Three</a:t>
            </a:r>
            <a:endParaRPr/>
          </a:p>
          <a:p>
            <a:pPr lvl="3">
              <a:defRPr/>
            </a:pPr>
            <a:r>
              <a:rPr/>
              <a:t>Body Level Four</a:t>
            </a:r>
            <a:endParaRPr/>
          </a:p>
          <a:p>
            <a:pPr lvl="4">
              <a:defRPr/>
            </a:pPr>
            <a:r>
              <a:rPr/>
              <a:t>Body Level Five</a:t>
            </a:r>
            <a:endParaRPr/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959030" y="13080999"/>
            <a:ext cx="453237" cy="4610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92855" y="614198"/>
            <a:ext cx="4422567" cy="1906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dt="0" ftr="0" hdr="0" sldNum="1"/>
  <p:txStyles>
    <p:titleStyle>
      <a:lvl1pPr marL="0" marR="0" indent="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4572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9144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13716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18288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22860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27432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32004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36576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635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1pPr>
      <a:lvl2pPr marL="1270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2pPr>
      <a:lvl3pPr marL="1905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3pPr>
      <a:lvl4pPr marL="2540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4pPr>
      <a:lvl5pPr marL="3175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5pPr>
      <a:lvl6pPr marL="3810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6pPr>
      <a:lvl7pPr marL="4445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7pPr>
      <a:lvl8pPr marL="5080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8pPr>
      <a:lvl9pPr marL="5715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9pPr>
    </p:bodyStyle>
    <p:otherStyle>
      <a:lvl1pPr marL="0" marR="0" indent="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1.xml" /><Relationship Id="rId4" Type="http://schemas.openxmlformats.org/officeDocument/2006/relationships/chart" Target="../charts/chart2.xml" /><Relationship Id="rId5" Type="http://schemas.openxmlformats.org/officeDocument/2006/relationships/chart" Target="../charts/chart3.xml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 /><Relationship Id="rId3" Type="http://schemas.openxmlformats.org/officeDocument/2006/relationships/chart" Target="../charts/chart5.xml" /><Relationship Id="rId4" Type="http://schemas.openxmlformats.org/officeDocument/2006/relationships/chart" Target="../charts/chart6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chart" Target="../charts/chart7.xml" /><Relationship Id="rId4" Type="http://schemas.openxmlformats.org/officeDocument/2006/relationships/chart" Target="../charts/chart8.xml" /><Relationship Id="rId5" Type="http://schemas.openxmlformats.org/officeDocument/2006/relationships/chart" Target="../charts/chart9.xml" /><Relationship Id="rId6" Type="http://schemas.openxmlformats.org/officeDocument/2006/relationships/image" Target="../media/image13.png"/><Relationship Id="rId7" Type="http://schemas.openxmlformats.org/officeDocument/2006/relationships/image" Target="../media/image14.emf"/><Relationship Id="rId8" Type="http://schemas.openxmlformats.org/officeDocument/2006/relationships/chart" Target="../charts/chart10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chart" Target="../charts/chart11.xml" 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9665949" name="Автор презентации, например, Рабочая группа…"/>
          <p:cNvSpPr txBox="1"/>
          <p:nvPr/>
        </p:nvSpPr>
        <p:spPr bwMode="auto">
          <a:xfrm>
            <a:off x="0" y="12546632"/>
            <a:ext cx="24384000" cy="656588"/>
          </a:xfrm>
          <a:prstGeom prst="rect">
            <a:avLst/>
          </a:prstGeom>
          <a:ln w="12700">
            <a:miter lim="400000"/>
          </a:ln>
        </p:spPr>
        <p:txBody>
          <a:bodyPr wrap="square" lIns="50799" tIns="50799" rIns="50799" bIns="50799">
            <a:spAutoFit/>
          </a:bodyPr>
          <a:lstStyle/>
          <a:p>
            <a:pPr>
              <a:defRPr sz="3600" b="0">
                <a:solidFill>
                  <a:srgbClr val="454B51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22</a:t>
            </a:r>
            <a:r>
              <a:rPr/>
              <a:t>.04.202</a:t>
            </a:r>
            <a:r>
              <a:rPr lang="en-US"/>
              <a:t>5</a:t>
            </a:r>
            <a:endParaRPr/>
          </a:p>
        </p:txBody>
      </p:sp>
      <p:sp>
        <p:nvSpPr>
          <p:cNvPr id="2" name="Заголовок презентации:…"/>
          <p:cNvSpPr txBox="1"/>
          <p:nvPr/>
        </p:nvSpPr>
        <p:spPr bwMode="auto">
          <a:xfrm>
            <a:off x="1009334" y="5146644"/>
            <a:ext cx="22250472" cy="2595580"/>
          </a:xfrm>
          <a:prstGeom prst="rect">
            <a:avLst/>
          </a:prstGeom>
          <a:ln w="12700">
            <a:miter lim="400000"/>
          </a:ln>
        </p:spPr>
        <p:txBody>
          <a:bodyPr wrap="square" lIns="50799" tIns="50799" rIns="50799" bIns="50799">
            <a:spAutoFit/>
          </a:bodyPr>
          <a:lstStyle/>
          <a:p>
            <a:pPr algn="l">
              <a:defRPr/>
            </a:pPr>
            <a:r>
              <a:rPr lang="en-US" sz="5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Helvetica Neue"/>
                <a:cs typeface="Arial"/>
              </a:rPr>
              <a:t>Итоги</a:t>
            </a:r>
            <a:r>
              <a:rPr lang="ru-RU" sz="5400">
                <a:solidFill>
                  <a:srgbClr val="A8503F"/>
                </a:solidFill>
                <a:latin typeface="Arial"/>
                <a:cs typeface="Arial"/>
              </a:rPr>
              <a:t> работы Федерального агентства по недропользованию </a:t>
            </a:r>
            <a:endParaRPr/>
          </a:p>
          <a:p>
            <a:pPr algn="l">
              <a:defRPr/>
            </a:pPr>
            <a:r>
              <a:rPr lang="ru-RU" sz="5400">
                <a:solidFill>
                  <a:srgbClr val="A8503F"/>
                </a:solidFill>
                <a:latin typeface="Arial"/>
                <a:cs typeface="Arial"/>
              </a:rPr>
              <a:t>в части углеводородного сырья и подземных вод </a:t>
            </a:r>
            <a:endParaRPr/>
          </a:p>
          <a:p>
            <a:pPr algn="l">
              <a:defRPr/>
            </a:pPr>
            <a:r>
              <a:rPr lang="en-US" sz="5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Helvetica Neue"/>
                <a:cs typeface="Arial"/>
              </a:rPr>
              <a:t>в 2024</a:t>
            </a:r>
            <a:r>
              <a:rPr lang="ru-RU" sz="5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Helvetica Neue"/>
                <a:cs typeface="Arial"/>
              </a:rPr>
              <a:t> и </a:t>
            </a:r>
            <a:r>
              <a:rPr lang="en-US" sz="5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Helvetica Neue"/>
                <a:cs typeface="Arial"/>
              </a:rPr>
              <a:t>задачи на 2025</a:t>
            </a:r>
            <a:r>
              <a:rPr lang="ru-RU" sz="5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Helvetica Neue"/>
                <a:cs typeface="Arial"/>
              </a:rPr>
              <a:t> год </a:t>
            </a:r>
            <a:endParaRPr sz="5400" b="1" cap="all">
              <a:solidFill>
                <a:srgbClr val="8A3F0C"/>
              </a:solidFill>
            </a:endParaRPr>
          </a:p>
        </p:txBody>
      </p:sp>
      <p:sp>
        <p:nvSpPr>
          <p:cNvPr id="3" name="TextBox 5"/>
          <p:cNvSpPr txBox="1"/>
          <p:nvPr/>
        </p:nvSpPr>
        <p:spPr bwMode="auto">
          <a:xfrm>
            <a:off x="1023199" y="9221098"/>
            <a:ext cx="12241783" cy="1846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sz="3800">
                <a:solidFill>
                  <a:srgbClr val="A8503F"/>
                </a:solidFill>
                <a:latin typeface="Golos Text"/>
                <a:cs typeface="Golos Text"/>
              </a:rPr>
              <a:t>Каспаров Орест </a:t>
            </a:r>
            <a:r>
              <a:rPr lang="ru-RU" sz="3800">
                <a:solidFill>
                  <a:srgbClr val="A8503F"/>
                </a:solidFill>
                <a:latin typeface="Golos Text"/>
                <a:cs typeface="Golos Text"/>
              </a:rPr>
              <a:t>Сетракович</a:t>
            </a:r>
            <a:endParaRPr lang="ru-RU" sz="3800">
              <a:solidFill>
                <a:srgbClr val="A8503F"/>
              </a:solidFill>
              <a:latin typeface="Golos Text"/>
              <a:cs typeface="Golos Text"/>
            </a:endParaRPr>
          </a:p>
          <a:p>
            <a:pPr algn="l">
              <a:defRPr/>
            </a:pPr>
            <a:r>
              <a:rPr lang="ru-RU" sz="3800" b="0">
                <a:solidFill>
                  <a:srgbClr val="333940"/>
                </a:solidFill>
                <a:latin typeface="Golos Text"/>
                <a:cs typeface="Golos Text"/>
              </a:rPr>
              <a:t>Заместитель руководителя </a:t>
            </a:r>
            <a:endParaRPr/>
          </a:p>
          <a:p>
            <a:pPr algn="l">
              <a:defRPr b="0">
                <a:solidFill>
                  <a:srgbClr val="454B51"/>
                </a:solidFill>
                <a:latin typeface="Arial"/>
                <a:ea typeface="Arial"/>
                <a:cs typeface="Arial"/>
              </a:defRPr>
            </a:pPr>
            <a:r>
              <a:rPr lang="ru-RU" sz="3800" b="0">
                <a:solidFill>
                  <a:srgbClr val="333940"/>
                </a:solidFill>
                <a:latin typeface="Golos Text"/>
                <a:cs typeface="Golos Text"/>
              </a:rPr>
              <a:t>Федерального агентства по недропользованию</a:t>
            </a:r>
            <a:endParaRPr lang="en-US" sz="3800" b="1" i="0" u="none" strike="noStrike" cap="none" spc="0">
              <a:ln>
                <a:noFill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655091" y="404889"/>
            <a:ext cx="19061112" cy="11350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b="1">
                <a:solidFill>
                  <a:srgbClr val="994129"/>
                </a:solidFill>
                <a:latin typeface="Arial"/>
                <a:ea typeface="+mn-ea"/>
                <a:cs typeface="Arial"/>
              </a:rPr>
              <a:t>Работы на территориях новых субъектов Российской Федерации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 flipH="0" flipV="0">
            <a:off x="1335449" y="1287087"/>
            <a:ext cx="20918339" cy="204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Проведение работ по оценке современного состояния месторождений питьевых и технических, минеральных подземных вод и лечебных грязей нераспределенного фонда недр с целью приведения их запасов в соответствие с действующими нормативными правовыми документами Российской Федерации на 3 объектах</a:t>
            </a:r>
            <a:endParaRPr lang="ru-RU" sz="3200" b="1" i="0" u="none" strike="noStrike" cap="none" spc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7" name="Picture 2" descr="IMG_6230"/>
          <p:cNvPicPr>
            <a:picLocks noChangeAspect="1" noChangeArrowheads="1"/>
          </p:cNvPicPr>
          <p:nvPr/>
        </p:nvPicPr>
        <p:blipFill>
          <a:blip r:embed="rId2"/>
          <a:srcRect l="0" t="18852" r="0" b="13521"/>
          <a:stretch/>
        </p:blipFill>
        <p:spPr bwMode="auto">
          <a:xfrm>
            <a:off x="4286628" y="10600659"/>
            <a:ext cx="3178479" cy="250380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Рисунок 27" descr="D:\Dezhnikova\диск д\!ЗАПРОСЫ\ДНР_объект\В Югнедра\отчет по приказу 359\Эл_приложения\Эл_прил_3_фотоматериалы\Новотроицкий_участок\IMG_1877.JPG"/>
          <p:cNvPicPr/>
          <p:nvPr/>
        </p:nvPicPr>
        <p:blipFill>
          <a:blip r:embed="rId3"/>
          <a:srcRect l="13930" t="12133" r="21533" b="4504"/>
          <a:stretch/>
        </p:blipFill>
        <p:spPr bwMode="auto">
          <a:xfrm>
            <a:off x="16705099" y="10746431"/>
            <a:ext cx="4096793" cy="234611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 bwMode="auto">
          <a:xfrm>
            <a:off x="1390800" y="3315151"/>
            <a:ext cx="6007528" cy="3440619"/>
          </a:xfrm>
          <a:prstGeom prst="rect">
            <a:avLst/>
          </a:prstGeom>
          <a:solidFill>
            <a:srgbClr val="A5B691"/>
          </a:solidFill>
          <a:ln>
            <a:noFill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just" defTabSz="1828800">
              <a:defRPr/>
            </a:pPr>
            <a:r>
              <a:rPr lang="ru-RU" sz="2400">
                <a:solidFill>
                  <a:prstClr val="black"/>
                </a:solidFill>
                <a:latin typeface="Calibri"/>
                <a:cs typeface="Calibri"/>
              </a:rPr>
              <a:t>Оценка современного состояния месторождений питьевых и технических подземных вод нераспределенного фонда недр на территории Донецкой Народной Республики с целью приведения их запасов в соответствие с действующими нормативными правовыми документами Российской Федерации (1-я очередь)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8735616" y="3329608"/>
            <a:ext cx="7158891" cy="3440619"/>
          </a:xfrm>
          <a:prstGeom prst="rect">
            <a:avLst/>
          </a:prstGeom>
          <a:solidFill>
            <a:srgbClr val="A5B691"/>
          </a:solidFill>
          <a:ln>
            <a:noFill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just" defTabSz="1828800">
              <a:tabLst>
                <a:tab pos="358776" algn="l"/>
              </a:tabLst>
              <a:defRPr/>
            </a:pPr>
            <a:r>
              <a:rPr lang="ru-RU" sz="2400">
                <a:solidFill>
                  <a:prstClr val="black"/>
                </a:solidFill>
                <a:latin typeface="Calibri"/>
                <a:cs typeface="Calibri"/>
              </a:rPr>
              <a:t>Оценка современного состояния месторождений минеральных подземных вод и лечебных грязей нераспределенного фонда недр на территории Донецкой Народной Республики, Луганской Народной Республики, Херсонской и Запорожской областей с целью приведения их запасов в соответствие с законодательством Российской Федерации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3" name="Рисунок 32" descr="C:\Users\Kryukov\Documents\НОВЫЕ территории\Полевые материалы\Геническ\скважины Северо-Сивашского месторождения\скв42_1.jpg"/>
          <p:cNvPicPr/>
          <p:nvPr/>
        </p:nvPicPr>
        <p:blipFill>
          <a:blip r:embed="rId4"/>
          <a:srcRect l="13796" t="0" r="-433" b="15730"/>
          <a:stretch/>
        </p:blipFill>
        <p:spPr bwMode="auto">
          <a:xfrm>
            <a:off x="12671300" y="9468271"/>
            <a:ext cx="3841180" cy="362427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0" name="TextBox 29"/>
          <p:cNvSpPr txBox="1"/>
          <p:nvPr/>
        </p:nvSpPr>
        <p:spPr bwMode="auto">
          <a:xfrm>
            <a:off x="17592599" y="3329608"/>
            <a:ext cx="6145585" cy="3440619"/>
          </a:xfrm>
          <a:prstGeom prst="rect">
            <a:avLst/>
          </a:prstGeom>
          <a:solidFill>
            <a:srgbClr val="A5B691"/>
          </a:solidFill>
          <a:ln>
            <a:noFill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just" defTabSz="1828800">
              <a:defRPr/>
            </a:pPr>
            <a:r>
              <a:rPr lang="ru-RU" sz="2400">
                <a:solidFill>
                  <a:prstClr val="black"/>
                </a:solidFill>
                <a:latin typeface="Calibri"/>
                <a:cs typeface="Calibri"/>
              </a:rPr>
              <a:t>Оценка современного состояния месторождений питьевых и технических подземных вод нераспределенного фонда недр на территории Луганской Народной Республики с целью приведения их запасов в соответствие с действующими нормативными правовыми документами Российской Федерации 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668757" y="7253439"/>
            <a:ext cx="22431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defRPr/>
            </a:pPr>
            <a:r>
              <a:rPr lang="ru-RU" sz="3200">
                <a:solidFill>
                  <a:prstClr val="black"/>
                </a:solidFill>
                <a:latin typeface="Calibri"/>
                <a:cs typeface="Arial"/>
              </a:rPr>
              <a:t>ВЫПОЛНЕННЫЕ ВИДЫ РАБОТ</a:t>
            </a:r>
            <a:endParaRPr/>
          </a:p>
        </p:txBody>
      </p:sp>
      <p:sp>
        <p:nvSpPr>
          <p:cNvPr id="31" name="TextBox 30"/>
          <p:cNvSpPr txBox="1"/>
          <p:nvPr/>
        </p:nvSpPr>
        <p:spPr bwMode="auto">
          <a:xfrm>
            <a:off x="668757" y="7310916"/>
            <a:ext cx="672957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 defTabSz="1828800">
              <a:spcAft>
                <a:spcPts val="600"/>
              </a:spcAft>
              <a:buClr>
                <a:srgbClr val="A5B691"/>
              </a:buClr>
              <a:buFont typeface="Wingdings"/>
              <a:buChar char="§"/>
              <a:defRPr/>
            </a:pPr>
            <a:r>
              <a:rPr lang="ru-RU" sz="2400" b="0">
                <a:solidFill>
                  <a:prstClr val="black"/>
                </a:solidFill>
                <a:latin typeface="Arial"/>
                <a:cs typeface="Arial"/>
              </a:rPr>
              <a:t>Рекогносцировочное гидрогеологическое обследование площадей месторождений нераспределенного фонда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  <a:p>
            <a:pPr marL="571500" indent="-571500" algn="l" defTabSz="1828800">
              <a:spcAft>
                <a:spcPts val="600"/>
              </a:spcAft>
              <a:buClr>
                <a:srgbClr val="A5B691"/>
              </a:buClr>
              <a:buFont typeface="Wingdings"/>
              <a:buChar char="§"/>
              <a:defRPr/>
            </a:pPr>
            <a:r>
              <a:rPr lang="ru-RU" sz="2400" b="0">
                <a:solidFill>
                  <a:prstClr val="black"/>
                </a:solidFill>
                <a:latin typeface="Arial"/>
                <a:cs typeface="Arial"/>
              </a:rPr>
              <a:t>Гидрогеологическое обследование действующих водозаборов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  <a:p>
            <a:pPr marL="571500" indent="-571500" algn="l" defTabSz="1828800">
              <a:spcAft>
                <a:spcPts val="600"/>
              </a:spcAft>
              <a:buClr>
                <a:srgbClr val="A5B691"/>
              </a:buClr>
              <a:buFont typeface="Wingdings"/>
              <a:buChar char="§"/>
              <a:defRPr/>
            </a:pPr>
            <a:r>
              <a:rPr lang="ru-RU" sz="2400" b="0">
                <a:solidFill>
                  <a:prstClr val="black"/>
                </a:solidFill>
                <a:latin typeface="Arial"/>
                <a:cs typeface="Arial"/>
              </a:rPr>
              <a:t>Гидрохимическое опробование подземных и поверхностных вод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  <a:p>
            <a:pPr marL="571500" indent="-571500" algn="l" defTabSz="1828800">
              <a:spcAft>
                <a:spcPts val="600"/>
              </a:spcAft>
              <a:buClr>
                <a:srgbClr val="A5B691"/>
              </a:buClr>
              <a:buFont typeface="Wingdings"/>
              <a:buChar char="§"/>
              <a:defRPr/>
            </a:pPr>
            <a:r>
              <a:rPr lang="ru-RU" sz="2400" b="0">
                <a:solidFill>
                  <a:prstClr val="black"/>
                </a:solidFill>
                <a:latin typeface="Arial"/>
                <a:cs typeface="Arial"/>
              </a:rPr>
              <a:t>Лабораторные исследования проб воды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8048964" y="8010128"/>
            <a:ext cx="7557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</a:defRPr>
            </a:defPPr>
            <a:lvl1pPr marL="571500" indent="-571500" algn="just" defTabSz="1828800">
              <a:buClr>
                <a:srgbClr val="A5B691"/>
              </a:buClr>
              <a:buFont typeface="Wingdings"/>
              <a:buChar char="§"/>
              <a:defRPr sz="24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ru-RU"/>
              <a:t>Рекогносцировочное гидрогеологическое обследование площадей месторождений нераспределенного фонда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16815381" y="7350966"/>
            <a:ext cx="719308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</a:defRPr>
            </a:defPPr>
            <a:lvl1pPr marL="571500" indent="-571500" algn="just" defTabSz="1828800">
              <a:buClr>
                <a:srgbClr val="A5B691"/>
              </a:buClr>
              <a:buFont typeface="Wingdings"/>
              <a:buChar char="§"/>
              <a:defRPr sz="24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l">
              <a:spcAft>
                <a:spcPts val="600"/>
              </a:spcAft>
              <a:defRPr/>
            </a:pPr>
            <a:r>
              <a:rPr lang="ru-RU"/>
              <a:t>Рекогносцировочное гидрогеологическое обследование площадей месторождений нераспределенного фонда</a:t>
            </a:r>
            <a:endParaRPr/>
          </a:p>
          <a:p>
            <a:pPr algn="l">
              <a:spcAft>
                <a:spcPts val="600"/>
              </a:spcAft>
              <a:defRPr/>
            </a:pPr>
            <a:r>
              <a:rPr lang="ru-RU"/>
              <a:t>Гидрогеологическое обследование действующих водозаборов</a:t>
            </a:r>
            <a:endParaRPr/>
          </a:p>
          <a:p>
            <a:pPr algn="l">
              <a:spcAft>
                <a:spcPts val="600"/>
              </a:spcAft>
              <a:defRPr/>
            </a:pPr>
            <a:r>
              <a:rPr lang="ru-RU"/>
              <a:t>Гидрохимическое опробование подземных и поверхностных вод</a:t>
            </a:r>
            <a:endParaRPr/>
          </a:p>
          <a:p>
            <a:pPr algn="l">
              <a:spcAft>
                <a:spcPts val="600"/>
              </a:spcAft>
              <a:defRPr/>
            </a:pPr>
            <a:r>
              <a:rPr lang="ru-RU"/>
              <a:t>Лабораторные исследования проб воды</a:t>
            </a:r>
            <a:endParaRPr/>
          </a:p>
          <a:p>
            <a:pPr algn="l">
              <a:spcAft>
                <a:spcPts val="600"/>
              </a:spcAft>
              <a:defRPr/>
            </a:pPr>
            <a:endParaRPr lang="ru-RU"/>
          </a:p>
        </p:txBody>
      </p:sp>
      <p:pic>
        <p:nvPicPr>
          <p:cNvPr id="37" name="Рисунок 36" descr="IMG_20241023_142817_543"/>
          <p:cNvPicPr/>
          <p:nvPr/>
        </p:nvPicPr>
        <p:blipFill>
          <a:blip r:embed="rId5"/>
          <a:stretch/>
        </p:blipFill>
        <p:spPr bwMode="auto">
          <a:xfrm>
            <a:off x="7655496" y="9468272"/>
            <a:ext cx="4823185" cy="362427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TextBox 15"/>
          <p:cNvSpPr txBox="1"/>
          <p:nvPr/>
        </p:nvSpPr>
        <p:spPr bwMode="auto">
          <a:xfrm>
            <a:off x="670720" y="3289558"/>
            <a:ext cx="600968" cy="3440619"/>
          </a:xfrm>
          <a:prstGeom prst="rect">
            <a:avLst/>
          </a:prstGeom>
          <a:solidFill>
            <a:srgbClr val="A5B691"/>
          </a:solidFill>
          <a:ln>
            <a:noFill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1828800">
              <a:defRPr/>
            </a:pPr>
            <a:r>
              <a:rPr lang="ru-RU" sz="400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8047519" y="3329608"/>
            <a:ext cx="600968" cy="3440619"/>
          </a:xfrm>
          <a:prstGeom prst="rect">
            <a:avLst/>
          </a:prstGeom>
          <a:solidFill>
            <a:srgbClr val="A5B691"/>
          </a:solidFill>
          <a:ln>
            <a:noFill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1828800">
              <a:defRPr/>
            </a:pPr>
            <a:r>
              <a:rPr lang="ru-RU" sz="400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16872520" y="3329608"/>
            <a:ext cx="600968" cy="3440619"/>
          </a:xfrm>
          <a:prstGeom prst="rect">
            <a:avLst/>
          </a:prstGeom>
          <a:solidFill>
            <a:srgbClr val="A5B691"/>
          </a:solidFill>
          <a:ln>
            <a:noFill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1828800">
              <a:defRPr/>
            </a:pPr>
            <a:r>
              <a:rPr lang="ru-RU" sz="400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3685637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97627" y="2283923"/>
            <a:ext cx="17083258" cy="9407545"/>
          </a:xfrm>
          <a:prstGeom prst="rect">
            <a:avLst/>
          </a:prstGeom>
        </p:spPr>
      </p:pic>
      <p:sp>
        <p:nvSpPr>
          <p:cNvPr id="443693467" name="Прямоугольник 5"/>
          <p:cNvSpPr/>
          <p:nvPr/>
        </p:nvSpPr>
        <p:spPr bwMode="auto">
          <a:xfrm>
            <a:off x="614855" y="632505"/>
            <a:ext cx="23142663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rgbClr val="994129"/>
                </a:solidFill>
                <a:latin typeface="Arial"/>
                <a:ea typeface="Arial"/>
                <a:cs typeface="Arial"/>
              </a:rPr>
              <a:t>Государственные услуги в сфере недропользования</a:t>
            </a:r>
            <a:endParaRPr lang="ru-RU" sz="3600">
              <a:solidFill>
                <a:srgbClr val="994129"/>
              </a:solidFill>
              <a:latin typeface="Arial"/>
              <a:cs typeface="Arial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ru-RU" sz="3600" b="1" i="0" u="none" strike="noStrike" cap="none" spc="0">
                <a:ln>
                  <a:noFill/>
                </a:ln>
                <a:solidFill>
                  <a:srgbClr val="333940"/>
                </a:solidFill>
                <a:latin typeface="Arial"/>
                <a:ea typeface="Golos Text"/>
                <a:cs typeface="Arial"/>
              </a:rPr>
              <a:t>Управление государственным фондом недр</a:t>
            </a:r>
            <a:endParaRPr sz="2800" b="1" i="0" u="none" strike="noStrike" cap="none" spc="0">
              <a:ln>
                <a:noFill/>
              </a:ln>
              <a:solidFill>
                <a:srgbClr val="A8503F"/>
              </a:solidFill>
              <a:latin typeface="Arial"/>
              <a:cs typeface="Arial"/>
            </a:endParaRPr>
          </a:p>
        </p:txBody>
      </p:sp>
      <p:graphicFrame>
        <p:nvGraphicFramePr>
          <p:cNvPr id="489958005" name="Таблица 31"/>
          <p:cNvGraphicFramePr>
            <a:graphicFrameLocks xmlns:a="http://schemas.openxmlformats.org/drawingml/2006/main"/>
          </p:cNvGraphicFramePr>
          <p:nvPr/>
        </p:nvGraphicFramePr>
        <p:xfrm>
          <a:off x="16273744" y="8436604"/>
          <a:ext cx="4271183" cy="4073700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423722"/>
                <a:gridCol w="2847461"/>
              </a:tblGrid>
              <a:tr h="1219441">
                <a:tc gridSpan="2">
                  <a:txBody>
                    <a:bodyPr/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1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2024</a:t>
                      </a:r>
                      <a:endParaRPr sz="3200" b="1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E943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06121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УВС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241</a:t>
                      </a:r>
                      <a:endParaRPr/>
                    </a:p>
                    <a:p>
                      <a:pPr marL="0" marR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(в том числе 126 переоформлено)</a:t>
                      </a:r>
                      <a:endParaRPr sz="2000" b="0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6121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ПВ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550 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(</a:t>
                      </a: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в том числе</a:t>
                      </a: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 118 переоформлено)</a:t>
                      </a:r>
                      <a:endParaRPr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6121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ПС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33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(</a:t>
                      </a: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в том числе</a:t>
                      </a: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 6 переоформлено)</a:t>
                      </a:r>
                      <a:endParaRPr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75366610" name="TextBox 33"/>
          <p:cNvSpPr txBox="1"/>
          <p:nvPr/>
        </p:nvSpPr>
        <p:spPr bwMode="auto">
          <a:xfrm>
            <a:off x="16572324" y="7661339"/>
            <a:ext cx="3639025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КОЛИЧЕСТВО ВЫДАННЫХ ЛИЦЕНЗИЙ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1953092" name="TextBox 35"/>
          <p:cNvSpPr txBox="1"/>
          <p:nvPr/>
        </p:nvSpPr>
        <p:spPr bwMode="auto">
          <a:xfrm>
            <a:off x="21475282" y="7644680"/>
            <a:ext cx="201622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ЭЛЕКТРОННЫЕ</a:t>
            </a:r>
            <a:endParaRPr lang="ru-RU" sz="1800" b="1" i="0" u="none" strike="noStrike" cap="none" spc="0">
              <a:ln>
                <a:noFill/>
              </a:ln>
              <a:solidFill>
                <a:srgbClr val="454B5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 АУКЦИОНЫ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724727590" name="Таблица 32"/>
          <p:cNvGraphicFramePr>
            <a:graphicFrameLocks xmlns:a="http://schemas.openxmlformats.org/drawingml/2006/main"/>
          </p:cNvGraphicFramePr>
          <p:nvPr/>
        </p:nvGraphicFramePr>
        <p:xfrm>
          <a:off x="20737010" y="8436604"/>
          <a:ext cx="2917935" cy="3101700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583899"/>
                <a:gridCol w="1733262"/>
              </a:tblGrid>
              <a:tr h="1614465">
                <a:tc gridSpan="2">
                  <a:txBody>
                    <a:bodyPr/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1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2024</a:t>
                      </a:r>
                      <a:endParaRPr/>
                    </a:p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объявлено / состоялось</a:t>
                      </a:r>
                      <a:endParaRPr sz="1800" b="0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E943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365740">
                <a:tc>
                  <a:txBody>
                    <a:bodyPr/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УВС</a:t>
                      </a:r>
                      <a:endParaRPr sz="2000" b="0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66 / 37</a:t>
                      </a:r>
                      <a:endParaRPr sz="2000" b="0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657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ПВ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16/10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29082129" name="Таблица 1"/>
          <p:cNvGraphicFramePr>
            <a:graphicFrameLocks xmlns:a="http://schemas.openxmlformats.org/drawingml/2006/main"/>
          </p:cNvGraphicFramePr>
          <p:nvPr/>
        </p:nvGraphicFramePr>
        <p:xfrm>
          <a:off x="17060048" y="3290006"/>
          <a:ext cx="3077529" cy="3807716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540664"/>
                <a:gridCol w="1536865"/>
              </a:tblGrid>
              <a:tr h="962412">
                <a:tc gridSpan="2">
                  <a:txBody>
                    <a:bodyPr/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1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2024</a:t>
                      </a:r>
                      <a:endParaRPr sz="3200" b="1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A5B691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07036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УВС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3197</a:t>
                      </a:r>
                      <a:endParaRPr sz="2000" b="0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746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ПВ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52</a:t>
                      </a: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3</a:t>
                      </a:r>
                      <a:endParaRPr sz="2000" b="0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746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ПС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151</a:t>
                      </a:r>
                      <a:endParaRPr sz="2000" b="0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511387" name="Таблица 28"/>
          <p:cNvGraphicFramePr>
            <a:graphicFrameLocks xmlns:a="http://schemas.openxmlformats.org/drawingml/2006/main"/>
          </p:cNvGraphicFramePr>
          <p:nvPr/>
        </p:nvGraphicFramePr>
        <p:xfrm>
          <a:off x="20544927" y="3290006"/>
          <a:ext cx="3521947" cy="3807716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1780787"/>
                <a:gridCol w="1741159"/>
              </a:tblGrid>
              <a:tr h="917453">
                <a:tc gridSpan="2">
                  <a:txBody>
                    <a:bodyPr/>
                    <a:p>
                      <a:pPr marL="0" marR="0" lvl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1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2024</a:t>
                      </a:r>
                      <a:endParaRPr sz="3200" b="1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A5B691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08680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УВС</a:t>
                      </a:r>
                      <a:endParaRPr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ТРИЗ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702</a:t>
                      </a:r>
                      <a:endParaRPr sz="2000" b="0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  <a:p>
                      <a:pPr marL="0" marR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2000" b="0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  <a:p>
                      <a:pPr marL="0" marR="0" indent="0" algn="ctr" defTabSz="82549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Helvetica Neue Medium"/>
                          <a:cs typeface="Arial"/>
                        </a:rPr>
                        <a:t>3</a:t>
                      </a:r>
                      <a:endParaRPr sz="2000" b="0" i="0" u="none" strike="noStrike" cap="none" spc="0">
                        <a:solidFill>
                          <a:schemeClr val="tx1"/>
                        </a:solidFill>
                        <a:latin typeface="Arial"/>
                        <a:ea typeface="Helvetica Neue Medium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114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ПВ</a:t>
                      </a:r>
                      <a:endParaRPr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(ЦКР/</a:t>
                      </a:r>
                      <a:endParaRPr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ТКР)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107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endParaRPr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834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231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ПС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147</a:t>
                      </a:r>
                      <a:endParaRPr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1683295" name="TextBox 3"/>
          <p:cNvSpPr txBox="1"/>
          <p:nvPr/>
        </p:nvSpPr>
        <p:spPr bwMode="auto">
          <a:xfrm>
            <a:off x="16572324" y="2471267"/>
            <a:ext cx="4164687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ОБЪЕКТЫ ГОСУДАРСТВЕННОЙ</a:t>
            </a:r>
            <a:endParaRPr sz="1800" b="1" i="0" u="none" strike="noStrike" cap="none" spc="0">
              <a:ln>
                <a:noFill/>
              </a:ln>
              <a:solidFill>
                <a:srgbClr val="454B5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ЭКСПЕРТИЗЫ</a:t>
            </a:r>
            <a:endParaRPr sz="1800" b="1" i="0" u="none" strike="noStrike" cap="none" spc="0">
              <a:ln>
                <a:noFill/>
              </a:ln>
              <a:solidFill>
                <a:srgbClr val="454B51"/>
              </a:solidFill>
              <a:latin typeface="Arial"/>
              <a:cs typeface="Arial"/>
            </a:endParaRPr>
          </a:p>
        </p:txBody>
      </p:sp>
      <p:sp>
        <p:nvSpPr>
          <p:cNvPr id="1559882215" name="TextBox 30"/>
          <p:cNvSpPr txBox="1"/>
          <p:nvPr/>
        </p:nvSpPr>
        <p:spPr bwMode="auto">
          <a:xfrm>
            <a:off x="20256896" y="2465848"/>
            <a:ext cx="394317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ТЕХНИЧЕСКИЕ</a:t>
            </a:r>
            <a:endParaRPr lang="ru-RU" sz="1800" b="1" i="0" u="none" strike="noStrike" cap="none" spc="0">
              <a:ln>
                <a:noFill/>
              </a:ln>
              <a:solidFill>
                <a:srgbClr val="454B5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 ПРОЕКТЫ 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84017289" name="TextBox 33"/>
          <p:cNvSpPr txBox="1"/>
          <p:nvPr/>
        </p:nvSpPr>
        <p:spPr bwMode="auto">
          <a:xfrm flipH="0" flipV="0">
            <a:off x="1049699" y="9808203"/>
            <a:ext cx="6155669" cy="1097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Участки недр, предоставленные в пользование по результатам аукционов в 2024 г.</a:t>
            </a:r>
            <a:endParaRPr sz="2200" b="1" i="0" u="none" strike="noStrike" cap="none" spc="0">
              <a:ln>
                <a:noFill/>
              </a:ln>
              <a:solidFill>
                <a:srgbClr val="454B51"/>
              </a:solidFill>
              <a:latin typeface="Arial"/>
              <a:cs typeface="Arial"/>
            </a:endParaRPr>
          </a:p>
        </p:txBody>
      </p:sp>
      <p:pic>
        <p:nvPicPr>
          <p:cNvPr id="456660993" name=""/>
          <p:cNvPicPr>
            <a:picLocks noChangeAspect="1"/>
          </p:cNvPicPr>
          <p:nvPr/>
        </p:nvPicPr>
        <p:blipFill>
          <a:blip r:embed="rId3"/>
          <a:srcRect l="12089" t="82032" r="64012" b="5116"/>
          <a:stretch/>
        </p:blipFill>
        <p:spPr bwMode="auto">
          <a:xfrm flipH="0" flipV="0">
            <a:off x="614855" y="10858500"/>
            <a:ext cx="8105774" cy="2209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2798803" name="TextBox 9"/>
          <p:cNvSpPr txBox="1"/>
          <p:nvPr/>
        </p:nvSpPr>
        <p:spPr bwMode="auto">
          <a:xfrm rot="10799952" flipH="1" flipV="1">
            <a:off x="4089688" y="6858112"/>
            <a:ext cx="16204625" cy="118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b="1" i="0" u="none" strike="noStrike" spc="0">
                <a:ln w="0"/>
                <a:solidFill>
                  <a:srgbClr val="B53819"/>
                </a:solidFill>
                <a:latin typeface="Arial"/>
                <a:ea typeface="Tahoma"/>
                <a:cs typeface="Arial"/>
              </a:rPr>
              <a:t>СПАСИБО ЗА ВНИМАНИЕ!</a:t>
            </a:r>
            <a:endParaRPr lang="en-US" sz="7200" b="1" i="0" u="none" strike="noStrike" spc="0">
              <a:ln>
                <a:noFill/>
              </a:ln>
              <a:solidFill>
                <a:srgbClr val="B5381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3222001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43777" y="2039671"/>
            <a:ext cx="14299594" cy="7858857"/>
          </a:xfrm>
          <a:prstGeom prst="rect">
            <a:avLst/>
          </a:prstGeom>
        </p:spPr>
      </p:pic>
      <p:sp>
        <p:nvSpPr>
          <p:cNvPr id="844281458" name="TextBox 1"/>
          <p:cNvSpPr txBox="1"/>
          <p:nvPr/>
        </p:nvSpPr>
        <p:spPr bwMode="auto">
          <a:xfrm>
            <a:off x="1865743" y="89247"/>
            <a:ext cx="21040436" cy="1628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ru-RU"/>
            </a:defPPr>
            <a:lvl1pPr algn="ctr" defTabSz="385760">
              <a:defRPr b="1">
                <a:solidFill>
                  <a:srgbClr val="065093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</a:t>
            </a:r>
            <a:endParaRPr/>
          </a:p>
        </p:txBody>
      </p:sp>
      <p:sp>
        <p:nvSpPr>
          <p:cNvPr id="1526080272" name="Прямоугольник 5"/>
          <p:cNvSpPr/>
          <p:nvPr/>
        </p:nvSpPr>
        <p:spPr bwMode="auto">
          <a:xfrm>
            <a:off x="263377" y="518799"/>
            <a:ext cx="24019492" cy="1250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Развитие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минерально-сырьевой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базы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УВС</a:t>
            </a:r>
            <a:endParaRPr sz="2400">
              <a:latin typeface="Arial"/>
              <a:cs typeface="Arial"/>
            </a:endParaRPr>
          </a:p>
          <a:p>
            <a:pPr algn="ctr">
              <a:defRPr/>
            </a:pP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Объекты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геологоразведочных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работ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202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4-202</a:t>
            </a:r>
            <a:r>
              <a:rPr lang="ru-RU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5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годов</a:t>
            </a:r>
            <a:r>
              <a:rPr lang="ru-RU" sz="3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за счет средств ФБ</a:t>
            </a:r>
            <a:endParaRPr sz="4000" b="1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444472014"/>
          <p:cNvSpPr txBox="1"/>
          <p:nvPr/>
        </p:nvSpPr>
        <p:spPr bwMode="auto">
          <a:xfrm flipH="0" flipV="0">
            <a:off x="14755433" y="7161660"/>
            <a:ext cx="4241168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МСБ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нефти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и 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конденсата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млрд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т</a:t>
            </a:r>
            <a:r>
              <a:rPr lang="ru-RU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  <a:endParaRPr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56634190"/>
          <p:cNvSpPr txBox="1"/>
          <p:nvPr/>
        </p:nvSpPr>
        <p:spPr bwMode="auto">
          <a:xfrm>
            <a:off x="19803871" y="7161660"/>
            <a:ext cx="3772872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МСБ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0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свободного</a:t>
            </a:r>
            <a:r>
              <a:rPr lang="ru-RU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газа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трлн</a:t>
            </a:r>
            <a:r>
              <a:rPr lang="en-US" sz="2000" b="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м</a:t>
            </a:r>
            <a:r>
              <a:rPr lang="ru-RU" sz="2000" i="0" u="none" strike="noStrike" cap="none" spc="0" baseline="300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</a:t>
            </a:r>
            <a:endParaRPr sz="1050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69008460" name=""/>
          <p:cNvGraphicFramePr>
            <a:graphicFrameLocks xmlns:a="http://schemas.openxmlformats.org/drawingml/2006/main"/>
          </p:cNvGraphicFramePr>
          <p:nvPr/>
        </p:nvGraphicFramePr>
        <p:xfrm>
          <a:off x="12652916" y="2765781"/>
          <a:ext cx="7505806" cy="426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82855120" name=""/>
          <p:cNvGraphicFramePr>
            <a:graphicFrameLocks xmlns:a="http://schemas.openxmlformats.org/drawingml/2006/main"/>
          </p:cNvGraphicFramePr>
          <p:nvPr/>
        </p:nvGraphicFramePr>
        <p:xfrm>
          <a:off x="17792775" y="2765781"/>
          <a:ext cx="7505806" cy="426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 bwMode="auto">
          <a:xfrm flipH="0" flipV="0">
            <a:off x="14021883" y="8283931"/>
            <a:ext cx="5574165" cy="4802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indent="449579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В 202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4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 году: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Calibri"/>
              <a:cs typeface="Arial"/>
            </a:endParaRPr>
          </a:p>
          <a:p>
            <a:pPr indent="449578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200">
                <a:solidFill>
                  <a:srgbClr val="A8503F"/>
                </a:solidFill>
                <a:latin typeface="Arial"/>
                <a:ea typeface="Calibri"/>
                <a:cs typeface="Arial"/>
              </a:rPr>
              <a:t>Выполнялись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: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Calibri"/>
              <a:cs typeface="Arial"/>
            </a:endParaRPr>
          </a:p>
          <a:p>
            <a:pPr marL="0" marR="0" indent="449578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КПМ ВИПР</a:t>
            </a: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 - </a:t>
            </a:r>
            <a:r>
              <a:rPr lang="ru-RU" sz="22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Calibri"/>
                <a:cs typeface="Arial"/>
              </a:rPr>
              <a:t>27</a:t>
            </a: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 объектов </a:t>
            </a: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(</a:t>
            </a:r>
            <a:r>
              <a:rPr lang="ru-RU" sz="22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3</a:t>
            </a: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новых)</a:t>
            </a:r>
            <a:endParaRPr lang="ru-RU" sz="2200" b="1" i="0" u="none" strike="noStrike" cap="none" spc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  <a:p>
            <a:pPr indent="449578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ФП «ГВЛ-1» - </a:t>
            </a:r>
            <a:r>
              <a:rPr lang="ru-RU" sz="22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8</a:t>
            </a: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объектов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indent="449578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200">
                <a:solidFill>
                  <a:srgbClr val="A8503F"/>
                </a:solidFill>
                <a:latin typeface="Arial"/>
                <a:ea typeface="Calibri"/>
                <a:cs typeface="Arial"/>
              </a:rPr>
              <a:t> Завершены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: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Calibri"/>
              <a:cs typeface="Arial"/>
            </a:endParaRPr>
          </a:p>
          <a:p>
            <a:pPr indent="449578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КПМ ВИПР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 - </a:t>
            </a:r>
            <a:r>
              <a:rPr lang="ru-RU" sz="2200">
                <a:solidFill>
                  <a:srgbClr val="A8503F"/>
                </a:solidFill>
                <a:latin typeface="Arial"/>
                <a:ea typeface="Calibri"/>
                <a:cs typeface="Arial"/>
              </a:rPr>
              <a:t>9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 объектов</a:t>
            </a:r>
            <a:endParaRPr sz="2200"/>
          </a:p>
          <a:p>
            <a:pPr indent="449579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ФП «ГВЛ-1» - </a:t>
            </a:r>
            <a:r>
              <a:rPr lang="ru-RU" sz="2200">
                <a:solidFill>
                  <a:srgbClr val="A8503F"/>
                </a:solidFill>
                <a:latin typeface="Arial"/>
                <a:cs typeface="Arial"/>
              </a:rPr>
              <a:t>8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объектов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32000" indent="-394022" algn="l"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32000" indent="-394023" algn="l"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220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Arial"/>
              </a:rPr>
              <a:t> Объем бурения: </a:t>
            </a:r>
            <a:endParaRPr lang="ru-RU" sz="2200" i="0" u="none" strike="noStrike" cap="none" spc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imes New Roman"/>
              <a:cs typeface="Arial"/>
            </a:endParaRPr>
          </a:p>
          <a:p>
            <a:pPr marL="432000" indent="-533400" algn="l">
              <a:spcAft>
                <a:spcPts val="0"/>
              </a:spcAft>
              <a:defRPr/>
            </a:pP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Arial"/>
              </a:rPr>
              <a:t>Параметрическое: </a:t>
            </a:r>
            <a:r>
              <a:rPr lang="en-US" sz="2200">
                <a:solidFill>
                  <a:srgbClr val="A8503F"/>
                </a:solidFill>
                <a:latin typeface="Arial"/>
                <a:ea typeface="Times New Roman"/>
                <a:cs typeface="Arial"/>
              </a:rPr>
              <a:t>4</a:t>
            </a:r>
            <a:r>
              <a:rPr lang="ru-RU" sz="2200">
                <a:solidFill>
                  <a:srgbClr val="A8503F"/>
                </a:solidFill>
                <a:latin typeface="Arial"/>
                <a:ea typeface="Times New Roman"/>
                <a:cs typeface="Arial"/>
              </a:rPr>
              <a:t>,6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Arial"/>
              </a:rPr>
              <a:t> тыс. м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imes New Roman"/>
              <a:cs typeface="Arial"/>
            </a:endParaRPr>
          </a:p>
          <a:p>
            <a:pPr marL="432000" indent="-533400" algn="l">
              <a:spcAft>
                <a:spcPts val="0"/>
              </a:spcAft>
              <a:defRPr/>
            </a:pP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Arial"/>
              </a:rPr>
              <a:t>Стратиграфическое: </a:t>
            </a:r>
            <a:r>
              <a:rPr lang="ru-RU" sz="2200">
                <a:solidFill>
                  <a:srgbClr val="A8503F"/>
                </a:solidFill>
                <a:latin typeface="Arial"/>
                <a:ea typeface="Times New Roman"/>
                <a:cs typeface="Arial"/>
              </a:rPr>
              <a:t>0,4 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Arial"/>
              </a:rPr>
              <a:t>тыс. м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32000" indent="-394023" algn="l"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220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Arial"/>
              </a:rPr>
              <a:t>Сейсморазведка 2D - </a:t>
            </a:r>
            <a:r>
              <a:rPr lang="ru-RU" sz="2200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Times New Roman"/>
                <a:cs typeface="Arial"/>
              </a:rPr>
              <a:t>10</a:t>
            </a:r>
            <a:r>
              <a:rPr lang="ru-RU" sz="220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Arial"/>
              </a:rPr>
              <a:t> тыс. </a:t>
            </a:r>
            <a:r>
              <a:rPr lang="ru-RU" sz="220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Arial"/>
              </a:rPr>
              <a:t>пог</a:t>
            </a:r>
            <a:r>
              <a:rPr lang="ru-RU" sz="2200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Arial"/>
              </a:rPr>
              <a:t>. км.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04725360" name="TextBox 8"/>
          <p:cNvSpPr txBox="1"/>
          <p:nvPr/>
        </p:nvSpPr>
        <p:spPr bwMode="auto">
          <a:xfrm flipH="0" flipV="0">
            <a:off x="19165936" y="8365423"/>
            <a:ext cx="5053412" cy="2344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indent="449578" algn="just">
              <a:lnSpc>
                <a:spcPct val="112000"/>
              </a:lnSpc>
              <a:spcAft>
                <a:spcPts val="0"/>
              </a:spcAft>
              <a:defRPr/>
            </a:pP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В 202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5 году: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Calibri"/>
              <a:cs typeface="Arial"/>
            </a:endParaRPr>
          </a:p>
          <a:p>
            <a:pPr indent="449578" algn="just">
              <a:lnSpc>
                <a:spcPct val="112000"/>
              </a:lnSpc>
              <a:spcAft>
                <a:spcPts val="0"/>
              </a:spcAft>
              <a:defRPr/>
            </a:pPr>
            <a:r>
              <a:rPr lang="ru-RU" sz="2200">
                <a:solidFill>
                  <a:srgbClr val="A8503F"/>
                </a:solidFill>
                <a:latin typeface="Arial"/>
                <a:ea typeface="Calibri"/>
                <a:cs typeface="Arial"/>
              </a:rPr>
              <a:t>Выполняются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: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Calibri"/>
              <a:cs typeface="Arial"/>
            </a:endParaRPr>
          </a:p>
          <a:p>
            <a:pPr marL="0" marR="0" indent="449578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КПМ ВИПР</a:t>
            </a: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 - </a:t>
            </a:r>
            <a:r>
              <a:rPr lang="ru-RU" sz="22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Calibri"/>
                <a:cs typeface="Arial"/>
              </a:rPr>
              <a:t>23</a:t>
            </a: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 объекта</a:t>
            </a:r>
            <a:endParaRPr sz="2200"/>
          </a:p>
          <a:p>
            <a:pPr indent="449578" algn="just">
              <a:lnSpc>
                <a:spcPct val="112000"/>
              </a:lnSpc>
              <a:spcAft>
                <a:spcPts val="0"/>
              </a:spcAft>
              <a:defRPr/>
            </a:pP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ФП «ГВЛ-2» - </a:t>
            </a:r>
            <a:r>
              <a:rPr lang="ru-RU" sz="22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10</a:t>
            </a:r>
            <a:r>
              <a:rPr lang="ru-RU" sz="2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объектов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indent="449578" algn="just">
              <a:lnSpc>
                <a:spcPct val="112000"/>
              </a:lnSpc>
              <a:spcAft>
                <a:spcPts val="0"/>
              </a:spcAft>
              <a:defRPr/>
            </a:pP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ru-RU" sz="2200">
                <a:solidFill>
                  <a:srgbClr val="A8503F"/>
                </a:solidFill>
                <a:latin typeface="Arial"/>
                <a:ea typeface="Calibri"/>
                <a:cs typeface="Arial"/>
              </a:rPr>
              <a:t>Планируются к завершению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: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Calibri"/>
              <a:cs typeface="Arial"/>
            </a:endParaRPr>
          </a:p>
          <a:p>
            <a:pPr indent="449578" algn="just">
              <a:lnSpc>
                <a:spcPct val="112000"/>
              </a:lnSpc>
              <a:spcAft>
                <a:spcPts val="0"/>
              </a:spcAft>
              <a:defRPr/>
            </a:pP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КПМ ВИПР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 - </a:t>
            </a:r>
            <a:r>
              <a:rPr lang="ru-RU" sz="2200">
                <a:solidFill>
                  <a:srgbClr val="A8503F"/>
                </a:solidFill>
                <a:latin typeface="Arial"/>
                <a:ea typeface="Calibri"/>
                <a:cs typeface="Arial"/>
              </a:rPr>
              <a:t>12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 объектов</a:t>
            </a:r>
            <a:endParaRPr sz="2200"/>
          </a:p>
        </p:txBody>
      </p:sp>
      <p:grpSp>
        <p:nvGrpSpPr>
          <p:cNvPr id="14445993" name=""/>
          <p:cNvGrpSpPr/>
          <p:nvPr/>
        </p:nvGrpSpPr>
        <p:grpSpPr bwMode="auto">
          <a:xfrm flipH="0" flipV="0">
            <a:off x="2567232" y="8684557"/>
            <a:ext cx="8987052" cy="4388296"/>
            <a:chOff x="0" y="0"/>
            <a:chExt cx="8987052" cy="4388296"/>
          </a:xfrm>
        </p:grpSpPr>
        <p:graphicFrame>
          <p:nvGraphicFramePr>
            <p:cNvPr id="1982855121" name=""/>
            <p:cNvGraphicFramePr>
              <a:graphicFrameLocks xmlns:a="http://schemas.openxmlformats.org/drawingml/2006/main"/>
            </p:cNvGraphicFramePr>
            <p:nvPr/>
          </p:nvGraphicFramePr>
          <p:xfrm>
            <a:off x="0" y="0"/>
            <a:ext cx="8987052" cy="4388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TextBox 4"/>
            <p:cNvSpPr txBox="1"/>
            <p:nvPr/>
          </p:nvSpPr>
          <p:spPr bwMode="auto">
            <a:xfrm flipH="0" flipV="0">
              <a:off x="1272821" y="1232726"/>
              <a:ext cx="5485277" cy="45755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/>
                <a:t>Локализация ресурсов </a:t>
              </a:r>
              <a:r>
                <a:rPr lang="ru-RU" sz="2400"/>
                <a:t>Дл</a:t>
              </a:r>
              <a:endParaRPr lang="ru-RU" sz="2400"/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6755580" y="1616967"/>
              <a:ext cx="697824" cy="39659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000">
                  <a:solidFill>
                    <a:srgbClr val="C00000"/>
                  </a:solidFill>
                </a:rPr>
                <a:t>ГВЛ</a:t>
              </a:r>
              <a:endParaRPr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6755580" y="3169750"/>
              <a:ext cx="699426" cy="36611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800">
                  <a:solidFill>
                    <a:schemeClr val="bg1"/>
                  </a:solidFill>
                  <a:latin typeface="Arial"/>
                  <a:cs typeface="Arial"/>
                </a:rPr>
                <a:t>3244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8166634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19342" y="1875294"/>
            <a:ext cx="15451123" cy="8842536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 bwMode="auto">
          <a:xfrm>
            <a:off x="0" y="13124248"/>
            <a:ext cx="24384000" cy="5917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блачко с текстом: прямоугольное 15"/>
          <p:cNvSpPr/>
          <p:nvPr/>
        </p:nvSpPr>
        <p:spPr bwMode="auto">
          <a:xfrm rot="10800000">
            <a:off x="17268979" y="1712448"/>
            <a:ext cx="6017490" cy="5362742"/>
          </a:xfrm>
          <a:prstGeom prst="wedgeRectCallout">
            <a:avLst>
              <a:gd name="adj1" fmla="val 143897"/>
              <a:gd name="adj2" fmla="val -35780"/>
            </a:avLst>
          </a:prstGeom>
          <a:solidFill>
            <a:srgbClr val="DDC7A8">
              <a:alpha val="20000"/>
            </a:srgb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блачко с текстом: прямоугольное 1"/>
          <p:cNvSpPr/>
          <p:nvPr/>
        </p:nvSpPr>
        <p:spPr bwMode="auto">
          <a:xfrm rot="10800000">
            <a:off x="17284566" y="7255897"/>
            <a:ext cx="6017490" cy="5362742"/>
          </a:xfrm>
          <a:prstGeom prst="wedgeRectCallout">
            <a:avLst>
              <a:gd name="adj1" fmla="val 232612"/>
              <a:gd name="adj2" fmla="val 48086"/>
            </a:avLst>
          </a:prstGeom>
          <a:solidFill>
            <a:srgbClr val="DDC7A8">
              <a:alpha val="19000"/>
            </a:srgb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88331877" name="TextBox 1"/>
          <p:cNvSpPr txBox="1"/>
          <p:nvPr/>
        </p:nvSpPr>
        <p:spPr bwMode="auto">
          <a:xfrm>
            <a:off x="1865743" y="89247"/>
            <a:ext cx="21040434" cy="1628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ru-RU"/>
            </a:defPPr>
            <a:lvl1pPr algn="ctr" defTabSz="385760">
              <a:defRPr b="1">
                <a:solidFill>
                  <a:srgbClr val="065093"/>
                </a:solidFill>
                <a:latin typeface="Century Gothic"/>
              </a:defRPr>
            </a:lvl1pPr>
          </a:lstStyle>
          <a:p>
            <a:pPr marL="0" marR="0" lvl="0" indent="0" algn="ctr" defTabSz="38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</a:rPr>
              <a:t> </a:t>
            </a:r>
            <a:endParaRPr sz="3000" b="1" i="0" u="none" strike="noStrike" cap="none" spc="0">
              <a:ln>
                <a:noFill/>
              </a:ln>
              <a:solidFill>
                <a:srgbClr val="065093"/>
              </a:solidFill>
              <a:latin typeface="Century Gothic"/>
            </a:endParaRPr>
          </a:p>
        </p:txBody>
      </p:sp>
      <p:sp>
        <p:nvSpPr>
          <p:cNvPr id="1043631260" name="TextBox 1043631259"/>
          <p:cNvSpPr txBox="1"/>
          <p:nvPr/>
        </p:nvSpPr>
        <p:spPr bwMode="auto">
          <a:xfrm>
            <a:off x="1240195" y="529835"/>
            <a:ext cx="21860429" cy="1250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Федеральный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проект: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«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Геология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возрождение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легенды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» (2022-2024)</a:t>
            </a:r>
            <a:endParaRPr lang="en-US" sz="4400" b="1" i="0" u="none" strike="noStrike" cap="none" spc="0">
              <a:ln>
                <a:noFill/>
              </a:ln>
              <a:solidFill>
                <a:srgbClr val="A8503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Результаты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работ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планы</a:t>
            </a:r>
            <a:endParaRPr lang="en-US" sz="3200" b="1" i="0" u="none" strike="noStrike" cap="none" spc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41255437" name="Прямоугольник 1341255436"/>
          <p:cNvSpPr/>
          <p:nvPr/>
        </p:nvSpPr>
        <p:spPr bwMode="auto">
          <a:xfrm>
            <a:off x="6281295" y="10083187"/>
            <a:ext cx="107154" cy="154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sp>
      <p:sp>
        <p:nvSpPr>
          <p:cNvPr id="586550396" name="TextBox 586550395"/>
          <p:cNvSpPr txBox="1"/>
          <p:nvPr/>
        </p:nvSpPr>
        <p:spPr bwMode="auto">
          <a:xfrm>
            <a:off x="8472523" y="11219846"/>
            <a:ext cx="2351325" cy="5346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0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Helvetica Neue"/>
              </a:rPr>
              <a:t>Якутия</a:t>
            </a:r>
            <a:endParaRPr sz="3000" b="1" i="0" u="none" strike="noStrike" cap="none" spc="0">
              <a:ln>
                <a:noFill/>
              </a:ln>
              <a:solidFill>
                <a:srgbClr val="A8503F"/>
              </a:solidFill>
              <a:latin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489976" y="1806266"/>
            <a:ext cx="5672314" cy="5081240"/>
          </a:xfrm>
          <a:prstGeom prst="rect">
            <a:avLst/>
          </a:prstGeom>
        </p:spPr>
      </p:pic>
      <p:grpSp>
        <p:nvGrpSpPr>
          <p:cNvPr id="24" name="Google Shape;9361;p85"/>
          <p:cNvGrpSpPr/>
          <p:nvPr/>
        </p:nvGrpSpPr>
        <p:grpSpPr bwMode="auto">
          <a:xfrm>
            <a:off x="819498" y="12041173"/>
            <a:ext cx="1178613" cy="1095360"/>
            <a:chOff x="-61783350" y="2297100"/>
            <a:chExt cx="316649" cy="316649"/>
          </a:xfrm>
          <a:solidFill>
            <a:srgbClr val="B53819"/>
          </a:solidFill>
        </p:grpSpPr>
        <p:sp>
          <p:nvSpPr>
            <p:cNvPr id="25" name="Google Shape;9362;p85"/>
            <p:cNvSpPr/>
            <p:nvPr/>
          </p:nvSpPr>
          <p:spPr bwMode="auto">
            <a:xfrm>
              <a:off x="-61783350" y="2297100"/>
              <a:ext cx="316649" cy="316649"/>
            </a:xfrm>
            <a:custGeom>
              <a:avLst/>
              <a:gdLst/>
              <a:ahLst/>
              <a:cxnLst/>
              <a:rect l="l" t="t" r="r" b="b"/>
              <a:pathLst>
                <a:path w="12666" h="12666" fill="norm" stroke="1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" name="Google Shape;9363;p85"/>
            <p:cNvSpPr/>
            <p:nvPr/>
          </p:nvSpPr>
          <p:spPr bwMode="auto"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fill="norm" stroke="1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94656" y="11210418"/>
            <a:ext cx="2500289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chemeClr val="tx1"/>
                </a:solidFill>
                <a:latin typeface="Helvetica Neue"/>
              </a:rPr>
              <a:t>ЗАТРАТЫ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 flipH="0" flipV="0">
            <a:off x="375441" y="13154634"/>
            <a:ext cx="2094703" cy="396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chemeClr val="tx1"/>
                </a:solidFill>
                <a:latin typeface="Helvetica Neue"/>
              </a:rPr>
              <a:t>ПРИРОСТЫ Дл</a:t>
            </a:r>
            <a:endParaRPr lang="ru-RU" sz="200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804680" y="10314384"/>
            <a:ext cx="1178613" cy="978250"/>
            <a:chOff x="2326904" y="10406476"/>
            <a:chExt cx="1178613" cy="978250"/>
          </a:xfrm>
        </p:grpSpPr>
        <p:sp>
          <p:nvSpPr>
            <p:cNvPr id="19" name="Google Shape;9230;p85"/>
            <p:cNvSpPr/>
            <p:nvPr/>
          </p:nvSpPr>
          <p:spPr bwMode="auto">
            <a:xfrm>
              <a:off x="2326904" y="10406476"/>
              <a:ext cx="1178613" cy="938790"/>
            </a:xfrm>
            <a:custGeom>
              <a:avLst/>
              <a:gdLst/>
              <a:ahLst/>
              <a:cxnLst/>
              <a:rect l="l" t="t" r="r" b="b"/>
              <a:pathLst>
                <a:path w="12666" h="12666" fill="norm" stroke="1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solidFill>
              <a:srgbClr val="B53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" name="Google Shape;9232;p85"/>
            <p:cNvSpPr/>
            <p:nvPr/>
          </p:nvSpPr>
          <p:spPr bwMode="auto">
            <a:xfrm>
              <a:off x="2479325" y="10777738"/>
              <a:ext cx="152514" cy="60777"/>
            </a:xfrm>
            <a:custGeom>
              <a:avLst/>
              <a:gdLst/>
              <a:ahLst/>
              <a:cxnLst/>
              <a:rect l="l" t="t" r="r" b="b"/>
              <a:pathLst>
                <a:path w="1639" h="820" fill="norm" stroke="1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B53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" name="Google Shape;9233;p85"/>
            <p:cNvSpPr/>
            <p:nvPr/>
          </p:nvSpPr>
          <p:spPr bwMode="auto">
            <a:xfrm>
              <a:off x="2479325" y="10899144"/>
              <a:ext cx="152514" cy="60777"/>
            </a:xfrm>
            <a:custGeom>
              <a:avLst/>
              <a:gdLst/>
              <a:ahLst/>
              <a:cxnLst/>
              <a:rect l="l" t="t" r="r" b="b"/>
              <a:pathLst>
                <a:path w="1639" h="820" fill="norm" stroke="1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solidFill>
              <a:srgbClr val="B53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" name="Google Shape;9234;p85"/>
            <p:cNvSpPr/>
            <p:nvPr/>
          </p:nvSpPr>
          <p:spPr bwMode="auto">
            <a:xfrm>
              <a:off x="2479325" y="11018253"/>
              <a:ext cx="152514" cy="65447"/>
            </a:xfrm>
            <a:custGeom>
              <a:avLst/>
              <a:gdLst/>
              <a:ahLst/>
              <a:cxnLst/>
              <a:rect l="l" t="t" r="r" b="b"/>
              <a:pathLst>
                <a:path w="1639" h="883" fill="norm" stroke="1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B53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2867025" y="10676840"/>
              <a:ext cx="556073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000" i="0">
                  <a:solidFill>
                    <a:srgbClr val="B53819"/>
                  </a:solidFill>
                  <a:latin typeface="YS Text"/>
                </a:rPr>
                <a:t>₽</a:t>
              </a:r>
              <a:endParaRPr lang="ru-RU" sz="4000">
                <a:solidFill>
                  <a:srgbClr val="B53819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 bwMode="auto">
          <a:xfrm>
            <a:off x="2468705" y="12299966"/>
            <a:ext cx="1525099" cy="5346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000" b="1" i="0" u="none" strike="noStrike" cap="none" spc="0">
                <a:ln>
                  <a:noFill/>
                </a:ln>
                <a:solidFill>
                  <a:srgbClr val="B53819"/>
                </a:solidFill>
                <a:latin typeface="Helvetica Neue"/>
              </a:rPr>
              <a:t>ГВЛ-1</a:t>
            </a:r>
            <a:endParaRPr lang="ru-RU" sz="3000" b="1" i="0" u="none" strike="noStrike" cap="none" spc="0">
              <a:ln>
                <a:noFill/>
              </a:ln>
              <a:solidFill>
                <a:srgbClr val="B53819"/>
              </a:solidFill>
              <a:latin typeface="Helvetica Neue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12170230" y="12198813"/>
            <a:ext cx="1493121" cy="97706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000" b="1" i="0" u="none" strike="noStrike" cap="none" spc="0">
                <a:ln>
                  <a:noFill/>
                </a:ln>
                <a:solidFill>
                  <a:srgbClr val="B53819"/>
                </a:solidFill>
                <a:latin typeface="Helvetica Neue"/>
              </a:rPr>
              <a:t>ГВЛ-2</a:t>
            </a:r>
            <a:r>
              <a:rPr lang="ru-RU" sz="3000" b="1" i="0" u="none" strike="noStrike" cap="none" spc="0">
                <a:ln>
                  <a:noFill/>
                </a:ln>
                <a:solidFill>
                  <a:srgbClr val="B53819"/>
                </a:solidFill>
                <a:latin typeface="Helvetica Neue"/>
              </a:rPr>
              <a:t> </a:t>
            </a:r>
            <a:endParaRPr/>
          </a:p>
          <a:p>
            <a:pPr marL="0" marR="0" lvl="0" indent="0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000" b="1" i="0" u="none" strike="noStrike" cap="none" spc="0">
                <a:ln>
                  <a:noFill/>
                </a:ln>
                <a:solidFill>
                  <a:srgbClr val="B53819"/>
                </a:solidFill>
                <a:latin typeface="Helvetica Neue"/>
              </a:rPr>
              <a:t>план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477029" y="7418227"/>
            <a:ext cx="5656762" cy="49712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 bwMode="auto">
          <a:xfrm>
            <a:off x="14628168" y="12023748"/>
            <a:ext cx="2693846" cy="141942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5,6 млрд т. </a:t>
            </a:r>
            <a:endParaRPr/>
          </a:p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6,6 трлн м</a:t>
            </a:r>
            <a:r>
              <a:rPr lang="ru-RU" baseline="30000"/>
              <a:t>3</a:t>
            </a:r>
            <a:endParaRPr sz="3000" b="1" i="0" u="none" strike="noStrike" cap="none" spc="0" baseline="30000">
              <a:ln>
                <a:noFill/>
              </a:ln>
              <a:solidFill>
                <a:srgbClr val="000000"/>
              </a:solidFill>
              <a:latin typeface="Helvetica Neue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974771" y="12735365"/>
            <a:ext cx="470715" cy="7555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870880" y="11879731"/>
            <a:ext cx="697420" cy="69742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 bwMode="auto">
          <a:xfrm>
            <a:off x="13014963" y="10295555"/>
            <a:ext cx="913922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6000" i="0">
                <a:solidFill>
                  <a:srgbClr val="B53819"/>
                </a:solidFill>
                <a:latin typeface="YS Text"/>
              </a:rPr>
              <a:t>₽</a:t>
            </a:r>
            <a:endParaRPr lang="ru-RU" sz="6000">
              <a:solidFill>
                <a:srgbClr val="B5381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13750034" y="10560496"/>
            <a:ext cx="3059656" cy="5346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0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Helvetica Neue"/>
              </a:rPr>
              <a:t>10,6 млрд руб.</a:t>
            </a:r>
            <a:endParaRPr sz="3000" b="1" i="0" u="none" strike="noStrike" cap="none" spc="0">
              <a:ln>
                <a:noFill/>
              </a:ln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6069855" y="10458400"/>
            <a:ext cx="3097809" cy="5346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0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Helvetica Neue"/>
              </a:rPr>
              <a:t>7,8 млрд руб.</a:t>
            </a:r>
            <a:endParaRPr sz="3000" b="1" i="0" u="none" strike="noStrike" cap="none" spc="0">
              <a:ln>
                <a:noFill/>
              </a:ln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5493012" y="10209999"/>
            <a:ext cx="913922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6000" i="0">
                <a:solidFill>
                  <a:srgbClr val="B53819"/>
                </a:solidFill>
                <a:latin typeface="YS Text"/>
              </a:rPr>
              <a:t>₽</a:t>
            </a:r>
            <a:endParaRPr lang="ru-RU" sz="6000">
              <a:solidFill>
                <a:srgbClr val="B53819"/>
              </a:solidFill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3558477" y="11180285"/>
            <a:ext cx="4817099" cy="5346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0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Helvetica Neue"/>
              </a:rPr>
              <a:t>З</a:t>
            </a:r>
            <a:r>
              <a:rPr lang="ru-RU" sz="30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Helvetica Neue"/>
              </a:rPr>
              <a:t>ападная</a:t>
            </a:r>
            <a:r>
              <a:rPr lang="ru-RU" sz="30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Helvetica Neue"/>
              </a:rPr>
              <a:t> </a:t>
            </a:r>
            <a:r>
              <a:rPr sz="30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Helvetica Neue"/>
              </a:rPr>
              <a:t>С</a:t>
            </a:r>
            <a:r>
              <a:rPr lang="ru-RU" sz="30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Helvetica Neue"/>
              </a:rPr>
              <a:t>ибирь</a:t>
            </a:r>
            <a:endParaRPr sz="3000" b="1" i="0" u="none" strike="noStrike" cap="none" spc="0">
              <a:ln>
                <a:noFill/>
              </a:ln>
              <a:solidFill>
                <a:srgbClr val="A8503F"/>
              </a:solidFill>
              <a:latin typeface="Helvetica Neue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85123" y="12663057"/>
            <a:ext cx="470715" cy="75553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181232" y="11807423"/>
            <a:ext cx="697420" cy="6974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31395" y="12757804"/>
            <a:ext cx="470715" cy="75553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727504" y="11902170"/>
            <a:ext cx="697420" cy="69742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 bwMode="auto">
          <a:xfrm>
            <a:off x="4923028" y="12003572"/>
            <a:ext cx="2693846" cy="141942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0,15 млрд т. </a:t>
            </a:r>
            <a:endParaRPr/>
          </a:p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0,05 трлн м</a:t>
            </a:r>
            <a:r>
              <a:rPr lang="ru-RU" baseline="30000"/>
              <a:t>3</a:t>
            </a:r>
            <a:endParaRPr sz="3000" b="1" i="0" u="none" strike="noStrike" cap="none" spc="0" baseline="30000">
              <a:ln>
                <a:noFill/>
              </a:ln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8469300" y="12003572"/>
            <a:ext cx="2693846" cy="141942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1,4 млрд т. </a:t>
            </a:r>
            <a:endParaRPr/>
          </a:p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3,5 трлн м</a:t>
            </a:r>
            <a:r>
              <a:rPr lang="ru-RU" baseline="30000"/>
              <a:t>3</a:t>
            </a:r>
            <a:endParaRPr sz="3000" b="1" i="0" u="none" strike="noStrike" cap="none" spc="0" baseline="30000">
              <a:ln>
                <a:noFill/>
              </a:ln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8331877" name="TextBox 1"/>
          <p:cNvSpPr txBox="1"/>
          <p:nvPr/>
        </p:nvSpPr>
        <p:spPr bwMode="auto">
          <a:xfrm>
            <a:off x="1865743" y="89247"/>
            <a:ext cx="21040434" cy="1628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ru-RU"/>
            </a:defPPr>
            <a:lvl1pPr algn="ctr" defTabSz="385760">
              <a:defRPr b="1">
                <a:solidFill>
                  <a:srgbClr val="065093"/>
                </a:solidFill>
                <a:latin typeface="Century Gothic"/>
              </a:defRPr>
            </a:lvl1pPr>
          </a:lstStyle>
          <a:p>
            <a:pPr marL="0" marR="0" lvl="0" indent="0" algn="ctr" defTabSz="38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</a:rPr>
              <a:t> </a:t>
            </a:r>
            <a:endParaRPr sz="3000" b="1" i="0" u="none" strike="noStrike" cap="none" spc="0">
              <a:ln>
                <a:noFill/>
              </a:ln>
              <a:solidFill>
                <a:srgbClr val="065093"/>
              </a:solidFill>
              <a:latin typeface="Century Gothic"/>
            </a:endParaRPr>
          </a:p>
        </p:txBody>
      </p:sp>
      <p:sp>
        <p:nvSpPr>
          <p:cNvPr id="1043631260" name="TextBox 1043631259"/>
          <p:cNvSpPr txBox="1"/>
          <p:nvPr/>
        </p:nvSpPr>
        <p:spPr bwMode="auto">
          <a:xfrm>
            <a:off x="1240195" y="529835"/>
            <a:ext cx="21860429" cy="762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Федеральный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проект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: «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Геология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возрождение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легенды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» (2022-2024)</a:t>
            </a:r>
            <a:endParaRPr/>
          </a:p>
        </p:txBody>
      </p:sp>
      <p:sp>
        <p:nvSpPr>
          <p:cNvPr id="1341255437" name="Прямоугольник 1341255436"/>
          <p:cNvSpPr/>
          <p:nvPr/>
        </p:nvSpPr>
        <p:spPr bwMode="auto">
          <a:xfrm>
            <a:off x="7151440" y="8226152"/>
            <a:ext cx="107154" cy="154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sp>
      <p:sp>
        <p:nvSpPr>
          <p:cNvPr id="18" name="TextBox 17"/>
          <p:cNvSpPr txBox="1"/>
          <p:nvPr/>
        </p:nvSpPr>
        <p:spPr bwMode="auto">
          <a:xfrm>
            <a:off x="6968255" y="1258636"/>
            <a:ext cx="9001000" cy="5641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Западная Сибирь</a:t>
            </a:r>
            <a:endParaRPr lang="en-US" sz="3200" b="1" i="0" u="none" strike="noStrike" cap="none" spc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 flipH="0" flipV="0">
            <a:off x="1240195" y="2596028"/>
            <a:ext cx="8006566" cy="7713381"/>
            <a:chOff x="0" y="0"/>
            <a:chExt cx="8006566" cy="771338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8006566" cy="7713381"/>
            </a:xfrm>
            <a:prstGeom prst="rect">
              <a:avLst/>
            </a:prstGeom>
          </p:spPr>
        </p:pic>
        <p:sp>
          <p:nvSpPr>
            <p:cNvPr id="27" name="Полилиния: фигура 26"/>
            <p:cNvSpPr/>
            <p:nvPr/>
          </p:nvSpPr>
          <p:spPr bwMode="auto">
            <a:xfrm rot="5791994" flipV="1">
              <a:off x="3551426" y="1908920"/>
              <a:ext cx="448895" cy="1859328"/>
            </a:xfrm>
            <a:custGeom>
              <a:avLst/>
              <a:gdLst>
                <a:gd name="connsiteX0" fmla="*/ 0 w 2495474"/>
                <a:gd name="connsiteY0" fmla="*/ 0 h 1420810"/>
                <a:gd name="connsiteX1" fmla="*/ 87433 w 2495474"/>
                <a:gd name="connsiteY1" fmla="*/ 47360 h 1420810"/>
                <a:gd name="connsiteX2" fmla="*/ 145721 w 2495474"/>
                <a:gd name="connsiteY2" fmla="*/ 76504 h 1420810"/>
                <a:gd name="connsiteX3" fmla="*/ 280513 w 2495474"/>
                <a:gd name="connsiteY3" fmla="*/ 127506 h 1420810"/>
                <a:gd name="connsiteX4" fmla="*/ 346088 w 2495474"/>
                <a:gd name="connsiteY4" fmla="*/ 153007 h 1420810"/>
                <a:gd name="connsiteX5" fmla="*/ 415305 w 2495474"/>
                <a:gd name="connsiteY5" fmla="*/ 178509 h 1420810"/>
                <a:gd name="connsiteX6" fmla="*/ 499095 w 2495474"/>
                <a:gd name="connsiteY6" fmla="*/ 211296 h 1420810"/>
                <a:gd name="connsiteX7" fmla="*/ 739535 w 2495474"/>
                <a:gd name="connsiteY7" fmla="*/ 295085 h 1420810"/>
                <a:gd name="connsiteX8" fmla="*/ 856112 w 2495474"/>
                <a:gd name="connsiteY8" fmla="*/ 338802 h 1420810"/>
                <a:gd name="connsiteX9" fmla="*/ 947187 w 2495474"/>
                <a:gd name="connsiteY9" fmla="*/ 382518 h 1420810"/>
                <a:gd name="connsiteX10" fmla="*/ 987261 w 2495474"/>
                <a:gd name="connsiteY10" fmla="*/ 400733 h 1420810"/>
                <a:gd name="connsiteX11" fmla="*/ 1038263 w 2495474"/>
                <a:gd name="connsiteY11" fmla="*/ 437164 h 1420810"/>
                <a:gd name="connsiteX12" fmla="*/ 1081979 w 2495474"/>
                <a:gd name="connsiteY12" fmla="*/ 459022 h 1420810"/>
                <a:gd name="connsiteX13" fmla="*/ 1122053 w 2495474"/>
                <a:gd name="connsiteY13" fmla="*/ 488166 h 1420810"/>
                <a:gd name="connsiteX14" fmla="*/ 1209485 w 2495474"/>
                <a:gd name="connsiteY14" fmla="*/ 539168 h 1420810"/>
                <a:gd name="connsiteX15" fmla="*/ 1224057 w 2495474"/>
                <a:gd name="connsiteY15" fmla="*/ 550097 h 1420810"/>
                <a:gd name="connsiteX16" fmla="*/ 1285989 w 2495474"/>
                <a:gd name="connsiteY16" fmla="*/ 575599 h 1420810"/>
                <a:gd name="connsiteX17" fmla="*/ 1340634 w 2495474"/>
                <a:gd name="connsiteY17" fmla="*/ 604743 h 1420810"/>
                <a:gd name="connsiteX18" fmla="*/ 1362492 w 2495474"/>
                <a:gd name="connsiteY18" fmla="*/ 612029 h 1420810"/>
                <a:gd name="connsiteX19" fmla="*/ 1468140 w 2495474"/>
                <a:gd name="connsiteY19" fmla="*/ 655745 h 1420810"/>
                <a:gd name="connsiteX20" fmla="*/ 1489998 w 2495474"/>
                <a:gd name="connsiteY20" fmla="*/ 666674 h 1420810"/>
                <a:gd name="connsiteX21" fmla="*/ 1533715 w 2495474"/>
                <a:gd name="connsiteY21" fmla="*/ 684889 h 1420810"/>
                <a:gd name="connsiteX22" fmla="*/ 1555573 w 2495474"/>
                <a:gd name="connsiteY22" fmla="*/ 692175 h 1420810"/>
                <a:gd name="connsiteX23" fmla="*/ 1595646 w 2495474"/>
                <a:gd name="connsiteY23" fmla="*/ 717677 h 1420810"/>
                <a:gd name="connsiteX24" fmla="*/ 1650292 w 2495474"/>
                <a:gd name="connsiteY24" fmla="*/ 746821 h 1420810"/>
                <a:gd name="connsiteX25" fmla="*/ 1697651 w 2495474"/>
                <a:gd name="connsiteY25" fmla="*/ 772322 h 1420810"/>
                <a:gd name="connsiteX26" fmla="*/ 1708580 w 2495474"/>
                <a:gd name="connsiteY26" fmla="*/ 783251 h 1420810"/>
                <a:gd name="connsiteX27" fmla="*/ 1737724 w 2495474"/>
                <a:gd name="connsiteY27" fmla="*/ 801466 h 1420810"/>
                <a:gd name="connsiteX28" fmla="*/ 1788727 w 2495474"/>
                <a:gd name="connsiteY28" fmla="*/ 834254 h 1420810"/>
                <a:gd name="connsiteX29" fmla="*/ 1806942 w 2495474"/>
                <a:gd name="connsiteY29" fmla="*/ 841540 h 1420810"/>
                <a:gd name="connsiteX30" fmla="*/ 1865230 w 2495474"/>
                <a:gd name="connsiteY30" fmla="*/ 877970 h 1420810"/>
                <a:gd name="connsiteX31" fmla="*/ 1887088 w 2495474"/>
                <a:gd name="connsiteY31" fmla="*/ 888899 h 1420810"/>
                <a:gd name="connsiteX32" fmla="*/ 1956306 w 2495474"/>
                <a:gd name="connsiteY32" fmla="*/ 928972 h 1420810"/>
                <a:gd name="connsiteX33" fmla="*/ 1981807 w 2495474"/>
                <a:gd name="connsiteY33" fmla="*/ 939901 h 1420810"/>
                <a:gd name="connsiteX34" fmla="*/ 2029167 w 2495474"/>
                <a:gd name="connsiteY34" fmla="*/ 972689 h 1420810"/>
                <a:gd name="connsiteX35" fmla="*/ 2069240 w 2495474"/>
                <a:gd name="connsiteY35" fmla="*/ 990904 h 1420810"/>
                <a:gd name="connsiteX36" fmla="*/ 2127528 w 2495474"/>
                <a:gd name="connsiteY36" fmla="*/ 1027334 h 1420810"/>
                <a:gd name="connsiteX37" fmla="*/ 2142100 w 2495474"/>
                <a:gd name="connsiteY37" fmla="*/ 1038263 h 1420810"/>
                <a:gd name="connsiteX38" fmla="*/ 2156673 w 2495474"/>
                <a:gd name="connsiteY38" fmla="*/ 1045549 h 1420810"/>
                <a:gd name="connsiteX39" fmla="*/ 2196746 w 2495474"/>
                <a:gd name="connsiteY39" fmla="*/ 1078336 h 1420810"/>
                <a:gd name="connsiteX40" fmla="*/ 2214961 w 2495474"/>
                <a:gd name="connsiteY40" fmla="*/ 1100195 h 1420810"/>
                <a:gd name="connsiteX41" fmla="*/ 2225890 w 2495474"/>
                <a:gd name="connsiteY41" fmla="*/ 1122053 h 1420810"/>
                <a:gd name="connsiteX42" fmla="*/ 2236819 w 2495474"/>
                <a:gd name="connsiteY42" fmla="*/ 1140268 h 1420810"/>
                <a:gd name="connsiteX43" fmla="*/ 2262320 w 2495474"/>
                <a:gd name="connsiteY43" fmla="*/ 1165769 h 1420810"/>
                <a:gd name="connsiteX44" fmla="*/ 2273249 w 2495474"/>
                <a:gd name="connsiteY44" fmla="*/ 1180341 h 1420810"/>
                <a:gd name="connsiteX45" fmla="*/ 2287822 w 2495474"/>
                <a:gd name="connsiteY45" fmla="*/ 1191270 h 1420810"/>
                <a:gd name="connsiteX46" fmla="*/ 2309680 w 2495474"/>
                <a:gd name="connsiteY46" fmla="*/ 1220415 h 1420810"/>
                <a:gd name="connsiteX47" fmla="*/ 2324252 w 2495474"/>
                <a:gd name="connsiteY47" fmla="*/ 1231344 h 1420810"/>
                <a:gd name="connsiteX48" fmla="*/ 2335181 w 2495474"/>
                <a:gd name="connsiteY48" fmla="*/ 1238630 h 1420810"/>
                <a:gd name="connsiteX49" fmla="*/ 2346110 w 2495474"/>
                <a:gd name="connsiteY49" fmla="*/ 1249559 h 1420810"/>
                <a:gd name="connsiteX50" fmla="*/ 2357039 w 2495474"/>
                <a:gd name="connsiteY50" fmla="*/ 1256845 h 1420810"/>
                <a:gd name="connsiteX51" fmla="*/ 2375254 w 2495474"/>
                <a:gd name="connsiteY51" fmla="*/ 1278703 h 1420810"/>
                <a:gd name="connsiteX52" fmla="*/ 2386183 w 2495474"/>
                <a:gd name="connsiteY52" fmla="*/ 1285989 h 1420810"/>
                <a:gd name="connsiteX53" fmla="*/ 2404398 w 2495474"/>
                <a:gd name="connsiteY53" fmla="*/ 1307847 h 1420810"/>
                <a:gd name="connsiteX54" fmla="*/ 2429900 w 2495474"/>
                <a:gd name="connsiteY54" fmla="*/ 1329705 h 1420810"/>
                <a:gd name="connsiteX55" fmla="*/ 2455401 w 2495474"/>
                <a:gd name="connsiteY55" fmla="*/ 1358850 h 1420810"/>
                <a:gd name="connsiteX56" fmla="*/ 2466330 w 2495474"/>
                <a:gd name="connsiteY56" fmla="*/ 1380708 h 1420810"/>
                <a:gd name="connsiteX57" fmla="*/ 2477259 w 2495474"/>
                <a:gd name="connsiteY57" fmla="*/ 1402566 h 1420810"/>
                <a:gd name="connsiteX58" fmla="*/ 2488188 w 2495474"/>
                <a:gd name="connsiteY58" fmla="*/ 1409852 h 1420810"/>
                <a:gd name="connsiteX59" fmla="*/ 2495474 w 2495474"/>
                <a:gd name="connsiteY59" fmla="*/ 1420781 h 1420810"/>
                <a:gd name="connsiteX0" fmla="*/ 0 w 2495474"/>
                <a:gd name="connsiteY0" fmla="*/ 0 h 1420810"/>
                <a:gd name="connsiteX1" fmla="*/ 87433 w 2495474"/>
                <a:gd name="connsiteY1" fmla="*/ 47360 h 1420810"/>
                <a:gd name="connsiteX2" fmla="*/ 145721 w 2495474"/>
                <a:gd name="connsiteY2" fmla="*/ 76504 h 1420810"/>
                <a:gd name="connsiteX3" fmla="*/ 280513 w 2495474"/>
                <a:gd name="connsiteY3" fmla="*/ 127506 h 1420810"/>
                <a:gd name="connsiteX4" fmla="*/ 346088 w 2495474"/>
                <a:gd name="connsiteY4" fmla="*/ 153007 h 1420810"/>
                <a:gd name="connsiteX5" fmla="*/ 415305 w 2495474"/>
                <a:gd name="connsiteY5" fmla="*/ 178509 h 1420810"/>
                <a:gd name="connsiteX6" fmla="*/ 499095 w 2495474"/>
                <a:gd name="connsiteY6" fmla="*/ 211296 h 1420810"/>
                <a:gd name="connsiteX7" fmla="*/ 739535 w 2495474"/>
                <a:gd name="connsiteY7" fmla="*/ 295085 h 1420810"/>
                <a:gd name="connsiteX8" fmla="*/ 856112 w 2495474"/>
                <a:gd name="connsiteY8" fmla="*/ 338802 h 1420810"/>
                <a:gd name="connsiteX9" fmla="*/ 947187 w 2495474"/>
                <a:gd name="connsiteY9" fmla="*/ 382518 h 1420810"/>
                <a:gd name="connsiteX10" fmla="*/ 987261 w 2495474"/>
                <a:gd name="connsiteY10" fmla="*/ 400733 h 1420810"/>
                <a:gd name="connsiteX11" fmla="*/ 1038263 w 2495474"/>
                <a:gd name="connsiteY11" fmla="*/ 437164 h 1420810"/>
                <a:gd name="connsiteX12" fmla="*/ 1081979 w 2495474"/>
                <a:gd name="connsiteY12" fmla="*/ 459022 h 1420810"/>
                <a:gd name="connsiteX13" fmla="*/ 1122053 w 2495474"/>
                <a:gd name="connsiteY13" fmla="*/ 488166 h 1420810"/>
                <a:gd name="connsiteX14" fmla="*/ 1209485 w 2495474"/>
                <a:gd name="connsiteY14" fmla="*/ 539168 h 1420810"/>
                <a:gd name="connsiteX15" fmla="*/ 1285989 w 2495474"/>
                <a:gd name="connsiteY15" fmla="*/ 575599 h 1420810"/>
                <a:gd name="connsiteX16" fmla="*/ 1340634 w 2495474"/>
                <a:gd name="connsiteY16" fmla="*/ 604743 h 1420810"/>
                <a:gd name="connsiteX17" fmla="*/ 1362492 w 2495474"/>
                <a:gd name="connsiteY17" fmla="*/ 612029 h 1420810"/>
                <a:gd name="connsiteX18" fmla="*/ 1468140 w 2495474"/>
                <a:gd name="connsiteY18" fmla="*/ 655745 h 1420810"/>
                <a:gd name="connsiteX19" fmla="*/ 1489998 w 2495474"/>
                <a:gd name="connsiteY19" fmla="*/ 666674 h 1420810"/>
                <a:gd name="connsiteX20" fmla="*/ 1533715 w 2495474"/>
                <a:gd name="connsiteY20" fmla="*/ 684889 h 1420810"/>
                <a:gd name="connsiteX21" fmla="*/ 1555573 w 2495474"/>
                <a:gd name="connsiteY21" fmla="*/ 692175 h 1420810"/>
                <a:gd name="connsiteX22" fmla="*/ 1595646 w 2495474"/>
                <a:gd name="connsiteY22" fmla="*/ 717677 h 1420810"/>
                <a:gd name="connsiteX23" fmla="*/ 1650292 w 2495474"/>
                <a:gd name="connsiteY23" fmla="*/ 746821 h 1420810"/>
                <a:gd name="connsiteX24" fmla="*/ 1697651 w 2495474"/>
                <a:gd name="connsiteY24" fmla="*/ 772322 h 1420810"/>
                <a:gd name="connsiteX25" fmla="*/ 1708580 w 2495474"/>
                <a:gd name="connsiteY25" fmla="*/ 783251 h 1420810"/>
                <a:gd name="connsiteX26" fmla="*/ 1737724 w 2495474"/>
                <a:gd name="connsiteY26" fmla="*/ 801466 h 1420810"/>
                <a:gd name="connsiteX27" fmla="*/ 1788727 w 2495474"/>
                <a:gd name="connsiteY27" fmla="*/ 834254 h 1420810"/>
                <a:gd name="connsiteX28" fmla="*/ 1806942 w 2495474"/>
                <a:gd name="connsiteY28" fmla="*/ 841540 h 1420810"/>
                <a:gd name="connsiteX29" fmla="*/ 1865230 w 2495474"/>
                <a:gd name="connsiteY29" fmla="*/ 877970 h 1420810"/>
                <a:gd name="connsiteX30" fmla="*/ 1887088 w 2495474"/>
                <a:gd name="connsiteY30" fmla="*/ 888899 h 1420810"/>
                <a:gd name="connsiteX31" fmla="*/ 1956306 w 2495474"/>
                <a:gd name="connsiteY31" fmla="*/ 928972 h 1420810"/>
                <a:gd name="connsiteX32" fmla="*/ 1981807 w 2495474"/>
                <a:gd name="connsiteY32" fmla="*/ 939901 h 1420810"/>
                <a:gd name="connsiteX33" fmla="*/ 2029167 w 2495474"/>
                <a:gd name="connsiteY33" fmla="*/ 972689 h 1420810"/>
                <a:gd name="connsiteX34" fmla="*/ 2069240 w 2495474"/>
                <a:gd name="connsiteY34" fmla="*/ 990904 h 1420810"/>
                <a:gd name="connsiteX35" fmla="*/ 2127528 w 2495474"/>
                <a:gd name="connsiteY35" fmla="*/ 1027334 h 1420810"/>
                <a:gd name="connsiteX36" fmla="*/ 2142100 w 2495474"/>
                <a:gd name="connsiteY36" fmla="*/ 1038263 h 1420810"/>
                <a:gd name="connsiteX37" fmla="*/ 2156673 w 2495474"/>
                <a:gd name="connsiteY37" fmla="*/ 1045549 h 1420810"/>
                <a:gd name="connsiteX38" fmla="*/ 2196746 w 2495474"/>
                <a:gd name="connsiteY38" fmla="*/ 1078336 h 1420810"/>
                <a:gd name="connsiteX39" fmla="*/ 2214961 w 2495474"/>
                <a:gd name="connsiteY39" fmla="*/ 1100195 h 1420810"/>
                <a:gd name="connsiteX40" fmla="*/ 2225890 w 2495474"/>
                <a:gd name="connsiteY40" fmla="*/ 1122053 h 1420810"/>
                <a:gd name="connsiteX41" fmla="*/ 2236819 w 2495474"/>
                <a:gd name="connsiteY41" fmla="*/ 1140268 h 1420810"/>
                <a:gd name="connsiteX42" fmla="*/ 2262320 w 2495474"/>
                <a:gd name="connsiteY42" fmla="*/ 1165769 h 1420810"/>
                <a:gd name="connsiteX43" fmla="*/ 2273249 w 2495474"/>
                <a:gd name="connsiteY43" fmla="*/ 1180341 h 1420810"/>
                <a:gd name="connsiteX44" fmla="*/ 2287822 w 2495474"/>
                <a:gd name="connsiteY44" fmla="*/ 1191270 h 1420810"/>
                <a:gd name="connsiteX45" fmla="*/ 2309680 w 2495474"/>
                <a:gd name="connsiteY45" fmla="*/ 1220415 h 1420810"/>
                <a:gd name="connsiteX46" fmla="*/ 2324252 w 2495474"/>
                <a:gd name="connsiteY46" fmla="*/ 1231344 h 1420810"/>
                <a:gd name="connsiteX47" fmla="*/ 2335181 w 2495474"/>
                <a:gd name="connsiteY47" fmla="*/ 1238630 h 1420810"/>
                <a:gd name="connsiteX48" fmla="*/ 2346110 w 2495474"/>
                <a:gd name="connsiteY48" fmla="*/ 1249559 h 1420810"/>
                <a:gd name="connsiteX49" fmla="*/ 2357039 w 2495474"/>
                <a:gd name="connsiteY49" fmla="*/ 1256845 h 1420810"/>
                <a:gd name="connsiteX50" fmla="*/ 2375254 w 2495474"/>
                <a:gd name="connsiteY50" fmla="*/ 1278703 h 1420810"/>
                <a:gd name="connsiteX51" fmla="*/ 2386183 w 2495474"/>
                <a:gd name="connsiteY51" fmla="*/ 1285989 h 1420810"/>
                <a:gd name="connsiteX52" fmla="*/ 2404398 w 2495474"/>
                <a:gd name="connsiteY52" fmla="*/ 1307847 h 1420810"/>
                <a:gd name="connsiteX53" fmla="*/ 2429900 w 2495474"/>
                <a:gd name="connsiteY53" fmla="*/ 1329705 h 1420810"/>
                <a:gd name="connsiteX54" fmla="*/ 2455401 w 2495474"/>
                <a:gd name="connsiteY54" fmla="*/ 1358850 h 1420810"/>
                <a:gd name="connsiteX55" fmla="*/ 2466330 w 2495474"/>
                <a:gd name="connsiteY55" fmla="*/ 1380708 h 1420810"/>
                <a:gd name="connsiteX56" fmla="*/ 2477259 w 2495474"/>
                <a:gd name="connsiteY56" fmla="*/ 1402566 h 1420810"/>
                <a:gd name="connsiteX57" fmla="*/ 2488188 w 2495474"/>
                <a:gd name="connsiteY57" fmla="*/ 1409852 h 1420810"/>
                <a:gd name="connsiteX58" fmla="*/ 2495474 w 2495474"/>
                <a:gd name="connsiteY58" fmla="*/ 1420781 h 1420810"/>
                <a:gd name="connsiteX0" fmla="*/ 0 w 2495474"/>
                <a:gd name="connsiteY0" fmla="*/ 0 h 1420810"/>
                <a:gd name="connsiteX1" fmla="*/ 87433 w 2495474"/>
                <a:gd name="connsiteY1" fmla="*/ 47360 h 1420810"/>
                <a:gd name="connsiteX2" fmla="*/ 145721 w 2495474"/>
                <a:gd name="connsiteY2" fmla="*/ 76504 h 1420810"/>
                <a:gd name="connsiteX3" fmla="*/ 280513 w 2495474"/>
                <a:gd name="connsiteY3" fmla="*/ 127506 h 1420810"/>
                <a:gd name="connsiteX4" fmla="*/ 346088 w 2495474"/>
                <a:gd name="connsiteY4" fmla="*/ 153007 h 1420810"/>
                <a:gd name="connsiteX5" fmla="*/ 415305 w 2495474"/>
                <a:gd name="connsiteY5" fmla="*/ 178509 h 1420810"/>
                <a:gd name="connsiteX6" fmla="*/ 499095 w 2495474"/>
                <a:gd name="connsiteY6" fmla="*/ 211296 h 1420810"/>
                <a:gd name="connsiteX7" fmla="*/ 739535 w 2495474"/>
                <a:gd name="connsiteY7" fmla="*/ 295085 h 1420810"/>
                <a:gd name="connsiteX8" fmla="*/ 856112 w 2495474"/>
                <a:gd name="connsiteY8" fmla="*/ 338802 h 1420810"/>
                <a:gd name="connsiteX9" fmla="*/ 987261 w 2495474"/>
                <a:gd name="connsiteY9" fmla="*/ 400733 h 1420810"/>
                <a:gd name="connsiteX10" fmla="*/ 1038263 w 2495474"/>
                <a:gd name="connsiteY10" fmla="*/ 437164 h 1420810"/>
                <a:gd name="connsiteX11" fmla="*/ 1081979 w 2495474"/>
                <a:gd name="connsiteY11" fmla="*/ 459022 h 1420810"/>
                <a:gd name="connsiteX12" fmla="*/ 1122053 w 2495474"/>
                <a:gd name="connsiteY12" fmla="*/ 488166 h 1420810"/>
                <a:gd name="connsiteX13" fmla="*/ 1209485 w 2495474"/>
                <a:gd name="connsiteY13" fmla="*/ 539168 h 1420810"/>
                <a:gd name="connsiteX14" fmla="*/ 1285989 w 2495474"/>
                <a:gd name="connsiteY14" fmla="*/ 575599 h 1420810"/>
                <a:gd name="connsiteX15" fmla="*/ 1340634 w 2495474"/>
                <a:gd name="connsiteY15" fmla="*/ 604743 h 1420810"/>
                <a:gd name="connsiteX16" fmla="*/ 1362492 w 2495474"/>
                <a:gd name="connsiteY16" fmla="*/ 612029 h 1420810"/>
                <a:gd name="connsiteX17" fmla="*/ 1468140 w 2495474"/>
                <a:gd name="connsiteY17" fmla="*/ 655745 h 1420810"/>
                <a:gd name="connsiteX18" fmla="*/ 1489998 w 2495474"/>
                <a:gd name="connsiteY18" fmla="*/ 666674 h 1420810"/>
                <a:gd name="connsiteX19" fmla="*/ 1533715 w 2495474"/>
                <a:gd name="connsiteY19" fmla="*/ 684889 h 1420810"/>
                <a:gd name="connsiteX20" fmla="*/ 1555573 w 2495474"/>
                <a:gd name="connsiteY20" fmla="*/ 692175 h 1420810"/>
                <a:gd name="connsiteX21" fmla="*/ 1595646 w 2495474"/>
                <a:gd name="connsiteY21" fmla="*/ 717677 h 1420810"/>
                <a:gd name="connsiteX22" fmla="*/ 1650292 w 2495474"/>
                <a:gd name="connsiteY22" fmla="*/ 746821 h 1420810"/>
                <a:gd name="connsiteX23" fmla="*/ 1697651 w 2495474"/>
                <a:gd name="connsiteY23" fmla="*/ 772322 h 1420810"/>
                <a:gd name="connsiteX24" fmla="*/ 1708580 w 2495474"/>
                <a:gd name="connsiteY24" fmla="*/ 783251 h 1420810"/>
                <a:gd name="connsiteX25" fmla="*/ 1737724 w 2495474"/>
                <a:gd name="connsiteY25" fmla="*/ 801466 h 1420810"/>
                <a:gd name="connsiteX26" fmla="*/ 1788727 w 2495474"/>
                <a:gd name="connsiteY26" fmla="*/ 834254 h 1420810"/>
                <a:gd name="connsiteX27" fmla="*/ 1806942 w 2495474"/>
                <a:gd name="connsiteY27" fmla="*/ 841540 h 1420810"/>
                <a:gd name="connsiteX28" fmla="*/ 1865230 w 2495474"/>
                <a:gd name="connsiteY28" fmla="*/ 877970 h 1420810"/>
                <a:gd name="connsiteX29" fmla="*/ 1887088 w 2495474"/>
                <a:gd name="connsiteY29" fmla="*/ 888899 h 1420810"/>
                <a:gd name="connsiteX30" fmla="*/ 1956306 w 2495474"/>
                <a:gd name="connsiteY30" fmla="*/ 928972 h 1420810"/>
                <a:gd name="connsiteX31" fmla="*/ 1981807 w 2495474"/>
                <a:gd name="connsiteY31" fmla="*/ 939901 h 1420810"/>
                <a:gd name="connsiteX32" fmla="*/ 2029167 w 2495474"/>
                <a:gd name="connsiteY32" fmla="*/ 972689 h 1420810"/>
                <a:gd name="connsiteX33" fmla="*/ 2069240 w 2495474"/>
                <a:gd name="connsiteY33" fmla="*/ 990904 h 1420810"/>
                <a:gd name="connsiteX34" fmla="*/ 2127528 w 2495474"/>
                <a:gd name="connsiteY34" fmla="*/ 1027334 h 1420810"/>
                <a:gd name="connsiteX35" fmla="*/ 2142100 w 2495474"/>
                <a:gd name="connsiteY35" fmla="*/ 1038263 h 1420810"/>
                <a:gd name="connsiteX36" fmla="*/ 2156673 w 2495474"/>
                <a:gd name="connsiteY36" fmla="*/ 1045549 h 1420810"/>
                <a:gd name="connsiteX37" fmla="*/ 2196746 w 2495474"/>
                <a:gd name="connsiteY37" fmla="*/ 1078336 h 1420810"/>
                <a:gd name="connsiteX38" fmla="*/ 2214961 w 2495474"/>
                <a:gd name="connsiteY38" fmla="*/ 1100195 h 1420810"/>
                <a:gd name="connsiteX39" fmla="*/ 2225890 w 2495474"/>
                <a:gd name="connsiteY39" fmla="*/ 1122053 h 1420810"/>
                <a:gd name="connsiteX40" fmla="*/ 2236819 w 2495474"/>
                <a:gd name="connsiteY40" fmla="*/ 1140268 h 1420810"/>
                <a:gd name="connsiteX41" fmla="*/ 2262320 w 2495474"/>
                <a:gd name="connsiteY41" fmla="*/ 1165769 h 1420810"/>
                <a:gd name="connsiteX42" fmla="*/ 2273249 w 2495474"/>
                <a:gd name="connsiteY42" fmla="*/ 1180341 h 1420810"/>
                <a:gd name="connsiteX43" fmla="*/ 2287822 w 2495474"/>
                <a:gd name="connsiteY43" fmla="*/ 1191270 h 1420810"/>
                <a:gd name="connsiteX44" fmla="*/ 2309680 w 2495474"/>
                <a:gd name="connsiteY44" fmla="*/ 1220415 h 1420810"/>
                <a:gd name="connsiteX45" fmla="*/ 2324252 w 2495474"/>
                <a:gd name="connsiteY45" fmla="*/ 1231344 h 1420810"/>
                <a:gd name="connsiteX46" fmla="*/ 2335181 w 2495474"/>
                <a:gd name="connsiteY46" fmla="*/ 1238630 h 1420810"/>
                <a:gd name="connsiteX47" fmla="*/ 2346110 w 2495474"/>
                <a:gd name="connsiteY47" fmla="*/ 1249559 h 1420810"/>
                <a:gd name="connsiteX48" fmla="*/ 2357039 w 2495474"/>
                <a:gd name="connsiteY48" fmla="*/ 1256845 h 1420810"/>
                <a:gd name="connsiteX49" fmla="*/ 2375254 w 2495474"/>
                <a:gd name="connsiteY49" fmla="*/ 1278703 h 1420810"/>
                <a:gd name="connsiteX50" fmla="*/ 2386183 w 2495474"/>
                <a:gd name="connsiteY50" fmla="*/ 1285989 h 1420810"/>
                <a:gd name="connsiteX51" fmla="*/ 2404398 w 2495474"/>
                <a:gd name="connsiteY51" fmla="*/ 1307847 h 1420810"/>
                <a:gd name="connsiteX52" fmla="*/ 2429900 w 2495474"/>
                <a:gd name="connsiteY52" fmla="*/ 1329705 h 1420810"/>
                <a:gd name="connsiteX53" fmla="*/ 2455401 w 2495474"/>
                <a:gd name="connsiteY53" fmla="*/ 1358850 h 1420810"/>
                <a:gd name="connsiteX54" fmla="*/ 2466330 w 2495474"/>
                <a:gd name="connsiteY54" fmla="*/ 1380708 h 1420810"/>
                <a:gd name="connsiteX55" fmla="*/ 2477259 w 2495474"/>
                <a:gd name="connsiteY55" fmla="*/ 1402566 h 1420810"/>
                <a:gd name="connsiteX56" fmla="*/ 2488188 w 2495474"/>
                <a:gd name="connsiteY56" fmla="*/ 1409852 h 1420810"/>
                <a:gd name="connsiteX57" fmla="*/ 2495474 w 2495474"/>
                <a:gd name="connsiteY57" fmla="*/ 1420781 h 1420810"/>
                <a:gd name="connsiteX0" fmla="*/ 0 w 2495474"/>
                <a:gd name="connsiteY0" fmla="*/ 0 h 1420810"/>
                <a:gd name="connsiteX1" fmla="*/ 87433 w 2495474"/>
                <a:gd name="connsiteY1" fmla="*/ 47360 h 1420810"/>
                <a:gd name="connsiteX2" fmla="*/ 145721 w 2495474"/>
                <a:gd name="connsiteY2" fmla="*/ 76504 h 1420810"/>
                <a:gd name="connsiteX3" fmla="*/ 280513 w 2495474"/>
                <a:gd name="connsiteY3" fmla="*/ 127506 h 1420810"/>
                <a:gd name="connsiteX4" fmla="*/ 346088 w 2495474"/>
                <a:gd name="connsiteY4" fmla="*/ 153007 h 1420810"/>
                <a:gd name="connsiteX5" fmla="*/ 415305 w 2495474"/>
                <a:gd name="connsiteY5" fmla="*/ 178509 h 1420810"/>
                <a:gd name="connsiteX6" fmla="*/ 499095 w 2495474"/>
                <a:gd name="connsiteY6" fmla="*/ 211296 h 1420810"/>
                <a:gd name="connsiteX7" fmla="*/ 739535 w 2495474"/>
                <a:gd name="connsiteY7" fmla="*/ 295085 h 1420810"/>
                <a:gd name="connsiteX8" fmla="*/ 987261 w 2495474"/>
                <a:gd name="connsiteY8" fmla="*/ 400733 h 1420810"/>
                <a:gd name="connsiteX9" fmla="*/ 1038263 w 2495474"/>
                <a:gd name="connsiteY9" fmla="*/ 437164 h 1420810"/>
                <a:gd name="connsiteX10" fmla="*/ 1081979 w 2495474"/>
                <a:gd name="connsiteY10" fmla="*/ 459022 h 1420810"/>
                <a:gd name="connsiteX11" fmla="*/ 1122053 w 2495474"/>
                <a:gd name="connsiteY11" fmla="*/ 488166 h 1420810"/>
                <a:gd name="connsiteX12" fmla="*/ 1209485 w 2495474"/>
                <a:gd name="connsiteY12" fmla="*/ 539168 h 1420810"/>
                <a:gd name="connsiteX13" fmla="*/ 1285989 w 2495474"/>
                <a:gd name="connsiteY13" fmla="*/ 575599 h 1420810"/>
                <a:gd name="connsiteX14" fmla="*/ 1340634 w 2495474"/>
                <a:gd name="connsiteY14" fmla="*/ 604743 h 1420810"/>
                <a:gd name="connsiteX15" fmla="*/ 1362492 w 2495474"/>
                <a:gd name="connsiteY15" fmla="*/ 612029 h 1420810"/>
                <a:gd name="connsiteX16" fmla="*/ 1468140 w 2495474"/>
                <a:gd name="connsiteY16" fmla="*/ 655745 h 1420810"/>
                <a:gd name="connsiteX17" fmla="*/ 1489998 w 2495474"/>
                <a:gd name="connsiteY17" fmla="*/ 666674 h 1420810"/>
                <a:gd name="connsiteX18" fmla="*/ 1533715 w 2495474"/>
                <a:gd name="connsiteY18" fmla="*/ 684889 h 1420810"/>
                <a:gd name="connsiteX19" fmla="*/ 1555573 w 2495474"/>
                <a:gd name="connsiteY19" fmla="*/ 692175 h 1420810"/>
                <a:gd name="connsiteX20" fmla="*/ 1595646 w 2495474"/>
                <a:gd name="connsiteY20" fmla="*/ 717677 h 1420810"/>
                <a:gd name="connsiteX21" fmla="*/ 1650292 w 2495474"/>
                <a:gd name="connsiteY21" fmla="*/ 746821 h 1420810"/>
                <a:gd name="connsiteX22" fmla="*/ 1697651 w 2495474"/>
                <a:gd name="connsiteY22" fmla="*/ 772322 h 1420810"/>
                <a:gd name="connsiteX23" fmla="*/ 1708580 w 2495474"/>
                <a:gd name="connsiteY23" fmla="*/ 783251 h 1420810"/>
                <a:gd name="connsiteX24" fmla="*/ 1737724 w 2495474"/>
                <a:gd name="connsiteY24" fmla="*/ 801466 h 1420810"/>
                <a:gd name="connsiteX25" fmla="*/ 1788727 w 2495474"/>
                <a:gd name="connsiteY25" fmla="*/ 834254 h 1420810"/>
                <a:gd name="connsiteX26" fmla="*/ 1806942 w 2495474"/>
                <a:gd name="connsiteY26" fmla="*/ 841540 h 1420810"/>
                <a:gd name="connsiteX27" fmla="*/ 1865230 w 2495474"/>
                <a:gd name="connsiteY27" fmla="*/ 877970 h 1420810"/>
                <a:gd name="connsiteX28" fmla="*/ 1887088 w 2495474"/>
                <a:gd name="connsiteY28" fmla="*/ 888899 h 1420810"/>
                <a:gd name="connsiteX29" fmla="*/ 1956306 w 2495474"/>
                <a:gd name="connsiteY29" fmla="*/ 928972 h 1420810"/>
                <a:gd name="connsiteX30" fmla="*/ 1981807 w 2495474"/>
                <a:gd name="connsiteY30" fmla="*/ 939901 h 1420810"/>
                <a:gd name="connsiteX31" fmla="*/ 2029167 w 2495474"/>
                <a:gd name="connsiteY31" fmla="*/ 972689 h 1420810"/>
                <a:gd name="connsiteX32" fmla="*/ 2069240 w 2495474"/>
                <a:gd name="connsiteY32" fmla="*/ 990904 h 1420810"/>
                <a:gd name="connsiteX33" fmla="*/ 2127528 w 2495474"/>
                <a:gd name="connsiteY33" fmla="*/ 1027334 h 1420810"/>
                <a:gd name="connsiteX34" fmla="*/ 2142100 w 2495474"/>
                <a:gd name="connsiteY34" fmla="*/ 1038263 h 1420810"/>
                <a:gd name="connsiteX35" fmla="*/ 2156673 w 2495474"/>
                <a:gd name="connsiteY35" fmla="*/ 1045549 h 1420810"/>
                <a:gd name="connsiteX36" fmla="*/ 2196746 w 2495474"/>
                <a:gd name="connsiteY36" fmla="*/ 1078336 h 1420810"/>
                <a:gd name="connsiteX37" fmla="*/ 2214961 w 2495474"/>
                <a:gd name="connsiteY37" fmla="*/ 1100195 h 1420810"/>
                <a:gd name="connsiteX38" fmla="*/ 2225890 w 2495474"/>
                <a:gd name="connsiteY38" fmla="*/ 1122053 h 1420810"/>
                <a:gd name="connsiteX39" fmla="*/ 2236819 w 2495474"/>
                <a:gd name="connsiteY39" fmla="*/ 1140268 h 1420810"/>
                <a:gd name="connsiteX40" fmla="*/ 2262320 w 2495474"/>
                <a:gd name="connsiteY40" fmla="*/ 1165769 h 1420810"/>
                <a:gd name="connsiteX41" fmla="*/ 2273249 w 2495474"/>
                <a:gd name="connsiteY41" fmla="*/ 1180341 h 1420810"/>
                <a:gd name="connsiteX42" fmla="*/ 2287822 w 2495474"/>
                <a:gd name="connsiteY42" fmla="*/ 1191270 h 1420810"/>
                <a:gd name="connsiteX43" fmla="*/ 2309680 w 2495474"/>
                <a:gd name="connsiteY43" fmla="*/ 1220415 h 1420810"/>
                <a:gd name="connsiteX44" fmla="*/ 2324252 w 2495474"/>
                <a:gd name="connsiteY44" fmla="*/ 1231344 h 1420810"/>
                <a:gd name="connsiteX45" fmla="*/ 2335181 w 2495474"/>
                <a:gd name="connsiteY45" fmla="*/ 1238630 h 1420810"/>
                <a:gd name="connsiteX46" fmla="*/ 2346110 w 2495474"/>
                <a:gd name="connsiteY46" fmla="*/ 1249559 h 1420810"/>
                <a:gd name="connsiteX47" fmla="*/ 2357039 w 2495474"/>
                <a:gd name="connsiteY47" fmla="*/ 1256845 h 1420810"/>
                <a:gd name="connsiteX48" fmla="*/ 2375254 w 2495474"/>
                <a:gd name="connsiteY48" fmla="*/ 1278703 h 1420810"/>
                <a:gd name="connsiteX49" fmla="*/ 2386183 w 2495474"/>
                <a:gd name="connsiteY49" fmla="*/ 1285989 h 1420810"/>
                <a:gd name="connsiteX50" fmla="*/ 2404398 w 2495474"/>
                <a:gd name="connsiteY50" fmla="*/ 1307847 h 1420810"/>
                <a:gd name="connsiteX51" fmla="*/ 2429900 w 2495474"/>
                <a:gd name="connsiteY51" fmla="*/ 1329705 h 1420810"/>
                <a:gd name="connsiteX52" fmla="*/ 2455401 w 2495474"/>
                <a:gd name="connsiteY52" fmla="*/ 1358850 h 1420810"/>
                <a:gd name="connsiteX53" fmla="*/ 2466330 w 2495474"/>
                <a:gd name="connsiteY53" fmla="*/ 1380708 h 1420810"/>
                <a:gd name="connsiteX54" fmla="*/ 2477259 w 2495474"/>
                <a:gd name="connsiteY54" fmla="*/ 1402566 h 1420810"/>
                <a:gd name="connsiteX55" fmla="*/ 2488188 w 2495474"/>
                <a:gd name="connsiteY55" fmla="*/ 1409852 h 1420810"/>
                <a:gd name="connsiteX56" fmla="*/ 2495474 w 2495474"/>
                <a:gd name="connsiteY56" fmla="*/ 1420781 h 1420810"/>
                <a:gd name="connsiteX0" fmla="*/ 0 w 2495474"/>
                <a:gd name="connsiteY0" fmla="*/ 0 h 1420810"/>
                <a:gd name="connsiteX1" fmla="*/ 87433 w 2495474"/>
                <a:gd name="connsiteY1" fmla="*/ 47360 h 1420810"/>
                <a:gd name="connsiteX2" fmla="*/ 145721 w 2495474"/>
                <a:gd name="connsiteY2" fmla="*/ 76504 h 1420810"/>
                <a:gd name="connsiteX3" fmla="*/ 280513 w 2495474"/>
                <a:gd name="connsiteY3" fmla="*/ 127506 h 1420810"/>
                <a:gd name="connsiteX4" fmla="*/ 346088 w 2495474"/>
                <a:gd name="connsiteY4" fmla="*/ 153007 h 1420810"/>
                <a:gd name="connsiteX5" fmla="*/ 415305 w 2495474"/>
                <a:gd name="connsiteY5" fmla="*/ 178509 h 1420810"/>
                <a:gd name="connsiteX6" fmla="*/ 499095 w 2495474"/>
                <a:gd name="connsiteY6" fmla="*/ 211296 h 1420810"/>
                <a:gd name="connsiteX7" fmla="*/ 705876 w 2495474"/>
                <a:gd name="connsiteY7" fmla="*/ 555942 h 1420810"/>
                <a:gd name="connsiteX8" fmla="*/ 987261 w 2495474"/>
                <a:gd name="connsiteY8" fmla="*/ 400733 h 1420810"/>
                <a:gd name="connsiteX9" fmla="*/ 1038263 w 2495474"/>
                <a:gd name="connsiteY9" fmla="*/ 437164 h 1420810"/>
                <a:gd name="connsiteX10" fmla="*/ 1081979 w 2495474"/>
                <a:gd name="connsiteY10" fmla="*/ 459022 h 1420810"/>
                <a:gd name="connsiteX11" fmla="*/ 1122053 w 2495474"/>
                <a:gd name="connsiteY11" fmla="*/ 488166 h 1420810"/>
                <a:gd name="connsiteX12" fmla="*/ 1209485 w 2495474"/>
                <a:gd name="connsiteY12" fmla="*/ 539168 h 1420810"/>
                <a:gd name="connsiteX13" fmla="*/ 1285989 w 2495474"/>
                <a:gd name="connsiteY13" fmla="*/ 575599 h 1420810"/>
                <a:gd name="connsiteX14" fmla="*/ 1340634 w 2495474"/>
                <a:gd name="connsiteY14" fmla="*/ 604743 h 1420810"/>
                <a:gd name="connsiteX15" fmla="*/ 1362492 w 2495474"/>
                <a:gd name="connsiteY15" fmla="*/ 612029 h 1420810"/>
                <a:gd name="connsiteX16" fmla="*/ 1468140 w 2495474"/>
                <a:gd name="connsiteY16" fmla="*/ 655745 h 1420810"/>
                <a:gd name="connsiteX17" fmla="*/ 1489998 w 2495474"/>
                <a:gd name="connsiteY17" fmla="*/ 666674 h 1420810"/>
                <a:gd name="connsiteX18" fmla="*/ 1533715 w 2495474"/>
                <a:gd name="connsiteY18" fmla="*/ 684889 h 1420810"/>
                <a:gd name="connsiteX19" fmla="*/ 1555573 w 2495474"/>
                <a:gd name="connsiteY19" fmla="*/ 692175 h 1420810"/>
                <a:gd name="connsiteX20" fmla="*/ 1595646 w 2495474"/>
                <a:gd name="connsiteY20" fmla="*/ 717677 h 1420810"/>
                <a:gd name="connsiteX21" fmla="*/ 1650292 w 2495474"/>
                <a:gd name="connsiteY21" fmla="*/ 746821 h 1420810"/>
                <a:gd name="connsiteX22" fmla="*/ 1697651 w 2495474"/>
                <a:gd name="connsiteY22" fmla="*/ 772322 h 1420810"/>
                <a:gd name="connsiteX23" fmla="*/ 1708580 w 2495474"/>
                <a:gd name="connsiteY23" fmla="*/ 783251 h 1420810"/>
                <a:gd name="connsiteX24" fmla="*/ 1737724 w 2495474"/>
                <a:gd name="connsiteY24" fmla="*/ 801466 h 1420810"/>
                <a:gd name="connsiteX25" fmla="*/ 1788727 w 2495474"/>
                <a:gd name="connsiteY25" fmla="*/ 834254 h 1420810"/>
                <a:gd name="connsiteX26" fmla="*/ 1806942 w 2495474"/>
                <a:gd name="connsiteY26" fmla="*/ 841540 h 1420810"/>
                <a:gd name="connsiteX27" fmla="*/ 1865230 w 2495474"/>
                <a:gd name="connsiteY27" fmla="*/ 877970 h 1420810"/>
                <a:gd name="connsiteX28" fmla="*/ 1887088 w 2495474"/>
                <a:gd name="connsiteY28" fmla="*/ 888899 h 1420810"/>
                <a:gd name="connsiteX29" fmla="*/ 1956306 w 2495474"/>
                <a:gd name="connsiteY29" fmla="*/ 928972 h 1420810"/>
                <a:gd name="connsiteX30" fmla="*/ 1981807 w 2495474"/>
                <a:gd name="connsiteY30" fmla="*/ 939901 h 1420810"/>
                <a:gd name="connsiteX31" fmla="*/ 2029167 w 2495474"/>
                <a:gd name="connsiteY31" fmla="*/ 972689 h 1420810"/>
                <a:gd name="connsiteX32" fmla="*/ 2069240 w 2495474"/>
                <a:gd name="connsiteY32" fmla="*/ 990904 h 1420810"/>
                <a:gd name="connsiteX33" fmla="*/ 2127528 w 2495474"/>
                <a:gd name="connsiteY33" fmla="*/ 1027334 h 1420810"/>
                <a:gd name="connsiteX34" fmla="*/ 2142100 w 2495474"/>
                <a:gd name="connsiteY34" fmla="*/ 1038263 h 1420810"/>
                <a:gd name="connsiteX35" fmla="*/ 2156673 w 2495474"/>
                <a:gd name="connsiteY35" fmla="*/ 1045549 h 1420810"/>
                <a:gd name="connsiteX36" fmla="*/ 2196746 w 2495474"/>
                <a:gd name="connsiteY36" fmla="*/ 1078336 h 1420810"/>
                <a:gd name="connsiteX37" fmla="*/ 2214961 w 2495474"/>
                <a:gd name="connsiteY37" fmla="*/ 1100195 h 1420810"/>
                <a:gd name="connsiteX38" fmla="*/ 2225890 w 2495474"/>
                <a:gd name="connsiteY38" fmla="*/ 1122053 h 1420810"/>
                <a:gd name="connsiteX39" fmla="*/ 2236819 w 2495474"/>
                <a:gd name="connsiteY39" fmla="*/ 1140268 h 1420810"/>
                <a:gd name="connsiteX40" fmla="*/ 2262320 w 2495474"/>
                <a:gd name="connsiteY40" fmla="*/ 1165769 h 1420810"/>
                <a:gd name="connsiteX41" fmla="*/ 2273249 w 2495474"/>
                <a:gd name="connsiteY41" fmla="*/ 1180341 h 1420810"/>
                <a:gd name="connsiteX42" fmla="*/ 2287822 w 2495474"/>
                <a:gd name="connsiteY42" fmla="*/ 1191270 h 1420810"/>
                <a:gd name="connsiteX43" fmla="*/ 2309680 w 2495474"/>
                <a:gd name="connsiteY43" fmla="*/ 1220415 h 1420810"/>
                <a:gd name="connsiteX44" fmla="*/ 2324252 w 2495474"/>
                <a:gd name="connsiteY44" fmla="*/ 1231344 h 1420810"/>
                <a:gd name="connsiteX45" fmla="*/ 2335181 w 2495474"/>
                <a:gd name="connsiteY45" fmla="*/ 1238630 h 1420810"/>
                <a:gd name="connsiteX46" fmla="*/ 2346110 w 2495474"/>
                <a:gd name="connsiteY46" fmla="*/ 1249559 h 1420810"/>
                <a:gd name="connsiteX47" fmla="*/ 2357039 w 2495474"/>
                <a:gd name="connsiteY47" fmla="*/ 1256845 h 1420810"/>
                <a:gd name="connsiteX48" fmla="*/ 2375254 w 2495474"/>
                <a:gd name="connsiteY48" fmla="*/ 1278703 h 1420810"/>
                <a:gd name="connsiteX49" fmla="*/ 2386183 w 2495474"/>
                <a:gd name="connsiteY49" fmla="*/ 1285989 h 1420810"/>
                <a:gd name="connsiteX50" fmla="*/ 2404398 w 2495474"/>
                <a:gd name="connsiteY50" fmla="*/ 1307847 h 1420810"/>
                <a:gd name="connsiteX51" fmla="*/ 2429900 w 2495474"/>
                <a:gd name="connsiteY51" fmla="*/ 1329705 h 1420810"/>
                <a:gd name="connsiteX52" fmla="*/ 2455401 w 2495474"/>
                <a:gd name="connsiteY52" fmla="*/ 1358850 h 1420810"/>
                <a:gd name="connsiteX53" fmla="*/ 2466330 w 2495474"/>
                <a:gd name="connsiteY53" fmla="*/ 1380708 h 1420810"/>
                <a:gd name="connsiteX54" fmla="*/ 2477259 w 2495474"/>
                <a:gd name="connsiteY54" fmla="*/ 1402566 h 1420810"/>
                <a:gd name="connsiteX55" fmla="*/ 2488188 w 2495474"/>
                <a:gd name="connsiteY55" fmla="*/ 1409852 h 1420810"/>
                <a:gd name="connsiteX56" fmla="*/ 2495474 w 2495474"/>
                <a:gd name="connsiteY56" fmla="*/ 1420781 h 1420810"/>
                <a:gd name="connsiteX0" fmla="*/ 0 w 2495474"/>
                <a:gd name="connsiteY0" fmla="*/ 0 h 1420810"/>
                <a:gd name="connsiteX1" fmla="*/ 87433 w 2495474"/>
                <a:gd name="connsiteY1" fmla="*/ 47360 h 1420810"/>
                <a:gd name="connsiteX2" fmla="*/ 145721 w 2495474"/>
                <a:gd name="connsiteY2" fmla="*/ 76504 h 1420810"/>
                <a:gd name="connsiteX3" fmla="*/ 280513 w 2495474"/>
                <a:gd name="connsiteY3" fmla="*/ 127506 h 1420810"/>
                <a:gd name="connsiteX4" fmla="*/ 346088 w 2495474"/>
                <a:gd name="connsiteY4" fmla="*/ 153007 h 1420810"/>
                <a:gd name="connsiteX5" fmla="*/ 415305 w 2495474"/>
                <a:gd name="connsiteY5" fmla="*/ 178509 h 1420810"/>
                <a:gd name="connsiteX6" fmla="*/ 705876 w 2495474"/>
                <a:gd name="connsiteY6" fmla="*/ 555942 h 1420810"/>
                <a:gd name="connsiteX7" fmla="*/ 987261 w 2495474"/>
                <a:gd name="connsiteY7" fmla="*/ 400733 h 1420810"/>
                <a:gd name="connsiteX8" fmla="*/ 1038263 w 2495474"/>
                <a:gd name="connsiteY8" fmla="*/ 437164 h 1420810"/>
                <a:gd name="connsiteX9" fmla="*/ 1081979 w 2495474"/>
                <a:gd name="connsiteY9" fmla="*/ 459022 h 1420810"/>
                <a:gd name="connsiteX10" fmla="*/ 1122053 w 2495474"/>
                <a:gd name="connsiteY10" fmla="*/ 488166 h 1420810"/>
                <a:gd name="connsiteX11" fmla="*/ 1209485 w 2495474"/>
                <a:gd name="connsiteY11" fmla="*/ 539168 h 1420810"/>
                <a:gd name="connsiteX12" fmla="*/ 1285989 w 2495474"/>
                <a:gd name="connsiteY12" fmla="*/ 575599 h 1420810"/>
                <a:gd name="connsiteX13" fmla="*/ 1340634 w 2495474"/>
                <a:gd name="connsiteY13" fmla="*/ 604743 h 1420810"/>
                <a:gd name="connsiteX14" fmla="*/ 1362492 w 2495474"/>
                <a:gd name="connsiteY14" fmla="*/ 612029 h 1420810"/>
                <a:gd name="connsiteX15" fmla="*/ 1468140 w 2495474"/>
                <a:gd name="connsiteY15" fmla="*/ 655745 h 1420810"/>
                <a:gd name="connsiteX16" fmla="*/ 1489998 w 2495474"/>
                <a:gd name="connsiteY16" fmla="*/ 666674 h 1420810"/>
                <a:gd name="connsiteX17" fmla="*/ 1533715 w 2495474"/>
                <a:gd name="connsiteY17" fmla="*/ 684889 h 1420810"/>
                <a:gd name="connsiteX18" fmla="*/ 1555573 w 2495474"/>
                <a:gd name="connsiteY18" fmla="*/ 692175 h 1420810"/>
                <a:gd name="connsiteX19" fmla="*/ 1595646 w 2495474"/>
                <a:gd name="connsiteY19" fmla="*/ 717677 h 1420810"/>
                <a:gd name="connsiteX20" fmla="*/ 1650292 w 2495474"/>
                <a:gd name="connsiteY20" fmla="*/ 746821 h 1420810"/>
                <a:gd name="connsiteX21" fmla="*/ 1697651 w 2495474"/>
                <a:gd name="connsiteY21" fmla="*/ 772322 h 1420810"/>
                <a:gd name="connsiteX22" fmla="*/ 1708580 w 2495474"/>
                <a:gd name="connsiteY22" fmla="*/ 783251 h 1420810"/>
                <a:gd name="connsiteX23" fmla="*/ 1737724 w 2495474"/>
                <a:gd name="connsiteY23" fmla="*/ 801466 h 1420810"/>
                <a:gd name="connsiteX24" fmla="*/ 1788727 w 2495474"/>
                <a:gd name="connsiteY24" fmla="*/ 834254 h 1420810"/>
                <a:gd name="connsiteX25" fmla="*/ 1806942 w 2495474"/>
                <a:gd name="connsiteY25" fmla="*/ 841540 h 1420810"/>
                <a:gd name="connsiteX26" fmla="*/ 1865230 w 2495474"/>
                <a:gd name="connsiteY26" fmla="*/ 877970 h 1420810"/>
                <a:gd name="connsiteX27" fmla="*/ 1887088 w 2495474"/>
                <a:gd name="connsiteY27" fmla="*/ 888899 h 1420810"/>
                <a:gd name="connsiteX28" fmla="*/ 1956306 w 2495474"/>
                <a:gd name="connsiteY28" fmla="*/ 928972 h 1420810"/>
                <a:gd name="connsiteX29" fmla="*/ 1981807 w 2495474"/>
                <a:gd name="connsiteY29" fmla="*/ 939901 h 1420810"/>
                <a:gd name="connsiteX30" fmla="*/ 2029167 w 2495474"/>
                <a:gd name="connsiteY30" fmla="*/ 972689 h 1420810"/>
                <a:gd name="connsiteX31" fmla="*/ 2069240 w 2495474"/>
                <a:gd name="connsiteY31" fmla="*/ 990904 h 1420810"/>
                <a:gd name="connsiteX32" fmla="*/ 2127528 w 2495474"/>
                <a:gd name="connsiteY32" fmla="*/ 1027334 h 1420810"/>
                <a:gd name="connsiteX33" fmla="*/ 2142100 w 2495474"/>
                <a:gd name="connsiteY33" fmla="*/ 1038263 h 1420810"/>
                <a:gd name="connsiteX34" fmla="*/ 2156673 w 2495474"/>
                <a:gd name="connsiteY34" fmla="*/ 1045549 h 1420810"/>
                <a:gd name="connsiteX35" fmla="*/ 2196746 w 2495474"/>
                <a:gd name="connsiteY35" fmla="*/ 1078336 h 1420810"/>
                <a:gd name="connsiteX36" fmla="*/ 2214961 w 2495474"/>
                <a:gd name="connsiteY36" fmla="*/ 1100195 h 1420810"/>
                <a:gd name="connsiteX37" fmla="*/ 2225890 w 2495474"/>
                <a:gd name="connsiteY37" fmla="*/ 1122053 h 1420810"/>
                <a:gd name="connsiteX38" fmla="*/ 2236819 w 2495474"/>
                <a:gd name="connsiteY38" fmla="*/ 1140268 h 1420810"/>
                <a:gd name="connsiteX39" fmla="*/ 2262320 w 2495474"/>
                <a:gd name="connsiteY39" fmla="*/ 1165769 h 1420810"/>
                <a:gd name="connsiteX40" fmla="*/ 2273249 w 2495474"/>
                <a:gd name="connsiteY40" fmla="*/ 1180341 h 1420810"/>
                <a:gd name="connsiteX41" fmla="*/ 2287822 w 2495474"/>
                <a:gd name="connsiteY41" fmla="*/ 1191270 h 1420810"/>
                <a:gd name="connsiteX42" fmla="*/ 2309680 w 2495474"/>
                <a:gd name="connsiteY42" fmla="*/ 1220415 h 1420810"/>
                <a:gd name="connsiteX43" fmla="*/ 2324252 w 2495474"/>
                <a:gd name="connsiteY43" fmla="*/ 1231344 h 1420810"/>
                <a:gd name="connsiteX44" fmla="*/ 2335181 w 2495474"/>
                <a:gd name="connsiteY44" fmla="*/ 1238630 h 1420810"/>
                <a:gd name="connsiteX45" fmla="*/ 2346110 w 2495474"/>
                <a:gd name="connsiteY45" fmla="*/ 1249559 h 1420810"/>
                <a:gd name="connsiteX46" fmla="*/ 2357039 w 2495474"/>
                <a:gd name="connsiteY46" fmla="*/ 1256845 h 1420810"/>
                <a:gd name="connsiteX47" fmla="*/ 2375254 w 2495474"/>
                <a:gd name="connsiteY47" fmla="*/ 1278703 h 1420810"/>
                <a:gd name="connsiteX48" fmla="*/ 2386183 w 2495474"/>
                <a:gd name="connsiteY48" fmla="*/ 1285989 h 1420810"/>
                <a:gd name="connsiteX49" fmla="*/ 2404398 w 2495474"/>
                <a:gd name="connsiteY49" fmla="*/ 1307847 h 1420810"/>
                <a:gd name="connsiteX50" fmla="*/ 2429900 w 2495474"/>
                <a:gd name="connsiteY50" fmla="*/ 1329705 h 1420810"/>
                <a:gd name="connsiteX51" fmla="*/ 2455401 w 2495474"/>
                <a:gd name="connsiteY51" fmla="*/ 1358850 h 1420810"/>
                <a:gd name="connsiteX52" fmla="*/ 2466330 w 2495474"/>
                <a:gd name="connsiteY52" fmla="*/ 1380708 h 1420810"/>
                <a:gd name="connsiteX53" fmla="*/ 2477259 w 2495474"/>
                <a:gd name="connsiteY53" fmla="*/ 1402566 h 1420810"/>
                <a:gd name="connsiteX54" fmla="*/ 2488188 w 2495474"/>
                <a:gd name="connsiteY54" fmla="*/ 1409852 h 1420810"/>
                <a:gd name="connsiteX55" fmla="*/ 2495474 w 2495474"/>
                <a:gd name="connsiteY55" fmla="*/ 1420781 h 1420810"/>
                <a:gd name="connsiteX0" fmla="*/ 0 w 2495474"/>
                <a:gd name="connsiteY0" fmla="*/ 0 h 1420810"/>
                <a:gd name="connsiteX1" fmla="*/ 87433 w 2495474"/>
                <a:gd name="connsiteY1" fmla="*/ 47360 h 1420810"/>
                <a:gd name="connsiteX2" fmla="*/ 145721 w 2495474"/>
                <a:gd name="connsiteY2" fmla="*/ 76504 h 1420810"/>
                <a:gd name="connsiteX3" fmla="*/ 280513 w 2495474"/>
                <a:gd name="connsiteY3" fmla="*/ 127506 h 1420810"/>
                <a:gd name="connsiteX4" fmla="*/ 346088 w 2495474"/>
                <a:gd name="connsiteY4" fmla="*/ 153007 h 1420810"/>
                <a:gd name="connsiteX5" fmla="*/ 705876 w 2495474"/>
                <a:gd name="connsiteY5" fmla="*/ 555942 h 1420810"/>
                <a:gd name="connsiteX6" fmla="*/ 987261 w 2495474"/>
                <a:gd name="connsiteY6" fmla="*/ 400733 h 1420810"/>
                <a:gd name="connsiteX7" fmla="*/ 1038263 w 2495474"/>
                <a:gd name="connsiteY7" fmla="*/ 437164 h 1420810"/>
                <a:gd name="connsiteX8" fmla="*/ 1081979 w 2495474"/>
                <a:gd name="connsiteY8" fmla="*/ 459022 h 1420810"/>
                <a:gd name="connsiteX9" fmla="*/ 1122053 w 2495474"/>
                <a:gd name="connsiteY9" fmla="*/ 488166 h 1420810"/>
                <a:gd name="connsiteX10" fmla="*/ 1209485 w 2495474"/>
                <a:gd name="connsiteY10" fmla="*/ 539168 h 1420810"/>
                <a:gd name="connsiteX11" fmla="*/ 1285989 w 2495474"/>
                <a:gd name="connsiteY11" fmla="*/ 575599 h 1420810"/>
                <a:gd name="connsiteX12" fmla="*/ 1340634 w 2495474"/>
                <a:gd name="connsiteY12" fmla="*/ 604743 h 1420810"/>
                <a:gd name="connsiteX13" fmla="*/ 1362492 w 2495474"/>
                <a:gd name="connsiteY13" fmla="*/ 612029 h 1420810"/>
                <a:gd name="connsiteX14" fmla="*/ 1468140 w 2495474"/>
                <a:gd name="connsiteY14" fmla="*/ 655745 h 1420810"/>
                <a:gd name="connsiteX15" fmla="*/ 1489998 w 2495474"/>
                <a:gd name="connsiteY15" fmla="*/ 666674 h 1420810"/>
                <a:gd name="connsiteX16" fmla="*/ 1533715 w 2495474"/>
                <a:gd name="connsiteY16" fmla="*/ 684889 h 1420810"/>
                <a:gd name="connsiteX17" fmla="*/ 1555573 w 2495474"/>
                <a:gd name="connsiteY17" fmla="*/ 692175 h 1420810"/>
                <a:gd name="connsiteX18" fmla="*/ 1595646 w 2495474"/>
                <a:gd name="connsiteY18" fmla="*/ 717677 h 1420810"/>
                <a:gd name="connsiteX19" fmla="*/ 1650292 w 2495474"/>
                <a:gd name="connsiteY19" fmla="*/ 746821 h 1420810"/>
                <a:gd name="connsiteX20" fmla="*/ 1697651 w 2495474"/>
                <a:gd name="connsiteY20" fmla="*/ 772322 h 1420810"/>
                <a:gd name="connsiteX21" fmla="*/ 1708580 w 2495474"/>
                <a:gd name="connsiteY21" fmla="*/ 783251 h 1420810"/>
                <a:gd name="connsiteX22" fmla="*/ 1737724 w 2495474"/>
                <a:gd name="connsiteY22" fmla="*/ 801466 h 1420810"/>
                <a:gd name="connsiteX23" fmla="*/ 1788727 w 2495474"/>
                <a:gd name="connsiteY23" fmla="*/ 834254 h 1420810"/>
                <a:gd name="connsiteX24" fmla="*/ 1806942 w 2495474"/>
                <a:gd name="connsiteY24" fmla="*/ 841540 h 1420810"/>
                <a:gd name="connsiteX25" fmla="*/ 1865230 w 2495474"/>
                <a:gd name="connsiteY25" fmla="*/ 877970 h 1420810"/>
                <a:gd name="connsiteX26" fmla="*/ 1887088 w 2495474"/>
                <a:gd name="connsiteY26" fmla="*/ 888899 h 1420810"/>
                <a:gd name="connsiteX27" fmla="*/ 1956306 w 2495474"/>
                <a:gd name="connsiteY27" fmla="*/ 928972 h 1420810"/>
                <a:gd name="connsiteX28" fmla="*/ 1981807 w 2495474"/>
                <a:gd name="connsiteY28" fmla="*/ 939901 h 1420810"/>
                <a:gd name="connsiteX29" fmla="*/ 2029167 w 2495474"/>
                <a:gd name="connsiteY29" fmla="*/ 972689 h 1420810"/>
                <a:gd name="connsiteX30" fmla="*/ 2069240 w 2495474"/>
                <a:gd name="connsiteY30" fmla="*/ 990904 h 1420810"/>
                <a:gd name="connsiteX31" fmla="*/ 2127528 w 2495474"/>
                <a:gd name="connsiteY31" fmla="*/ 1027334 h 1420810"/>
                <a:gd name="connsiteX32" fmla="*/ 2142100 w 2495474"/>
                <a:gd name="connsiteY32" fmla="*/ 1038263 h 1420810"/>
                <a:gd name="connsiteX33" fmla="*/ 2156673 w 2495474"/>
                <a:gd name="connsiteY33" fmla="*/ 1045549 h 1420810"/>
                <a:gd name="connsiteX34" fmla="*/ 2196746 w 2495474"/>
                <a:gd name="connsiteY34" fmla="*/ 1078336 h 1420810"/>
                <a:gd name="connsiteX35" fmla="*/ 2214961 w 2495474"/>
                <a:gd name="connsiteY35" fmla="*/ 1100195 h 1420810"/>
                <a:gd name="connsiteX36" fmla="*/ 2225890 w 2495474"/>
                <a:gd name="connsiteY36" fmla="*/ 1122053 h 1420810"/>
                <a:gd name="connsiteX37" fmla="*/ 2236819 w 2495474"/>
                <a:gd name="connsiteY37" fmla="*/ 1140268 h 1420810"/>
                <a:gd name="connsiteX38" fmla="*/ 2262320 w 2495474"/>
                <a:gd name="connsiteY38" fmla="*/ 1165769 h 1420810"/>
                <a:gd name="connsiteX39" fmla="*/ 2273249 w 2495474"/>
                <a:gd name="connsiteY39" fmla="*/ 1180341 h 1420810"/>
                <a:gd name="connsiteX40" fmla="*/ 2287822 w 2495474"/>
                <a:gd name="connsiteY40" fmla="*/ 1191270 h 1420810"/>
                <a:gd name="connsiteX41" fmla="*/ 2309680 w 2495474"/>
                <a:gd name="connsiteY41" fmla="*/ 1220415 h 1420810"/>
                <a:gd name="connsiteX42" fmla="*/ 2324252 w 2495474"/>
                <a:gd name="connsiteY42" fmla="*/ 1231344 h 1420810"/>
                <a:gd name="connsiteX43" fmla="*/ 2335181 w 2495474"/>
                <a:gd name="connsiteY43" fmla="*/ 1238630 h 1420810"/>
                <a:gd name="connsiteX44" fmla="*/ 2346110 w 2495474"/>
                <a:gd name="connsiteY44" fmla="*/ 1249559 h 1420810"/>
                <a:gd name="connsiteX45" fmla="*/ 2357039 w 2495474"/>
                <a:gd name="connsiteY45" fmla="*/ 1256845 h 1420810"/>
                <a:gd name="connsiteX46" fmla="*/ 2375254 w 2495474"/>
                <a:gd name="connsiteY46" fmla="*/ 1278703 h 1420810"/>
                <a:gd name="connsiteX47" fmla="*/ 2386183 w 2495474"/>
                <a:gd name="connsiteY47" fmla="*/ 1285989 h 1420810"/>
                <a:gd name="connsiteX48" fmla="*/ 2404398 w 2495474"/>
                <a:gd name="connsiteY48" fmla="*/ 1307847 h 1420810"/>
                <a:gd name="connsiteX49" fmla="*/ 2429900 w 2495474"/>
                <a:gd name="connsiteY49" fmla="*/ 1329705 h 1420810"/>
                <a:gd name="connsiteX50" fmla="*/ 2455401 w 2495474"/>
                <a:gd name="connsiteY50" fmla="*/ 1358850 h 1420810"/>
                <a:gd name="connsiteX51" fmla="*/ 2466330 w 2495474"/>
                <a:gd name="connsiteY51" fmla="*/ 1380708 h 1420810"/>
                <a:gd name="connsiteX52" fmla="*/ 2477259 w 2495474"/>
                <a:gd name="connsiteY52" fmla="*/ 1402566 h 1420810"/>
                <a:gd name="connsiteX53" fmla="*/ 2488188 w 2495474"/>
                <a:gd name="connsiteY53" fmla="*/ 1409852 h 1420810"/>
                <a:gd name="connsiteX54" fmla="*/ 2495474 w 2495474"/>
                <a:gd name="connsiteY54" fmla="*/ 1420781 h 1420810"/>
                <a:gd name="connsiteX0" fmla="*/ 0 w 2495474"/>
                <a:gd name="connsiteY0" fmla="*/ 0 h 1420810"/>
                <a:gd name="connsiteX1" fmla="*/ 87433 w 2495474"/>
                <a:gd name="connsiteY1" fmla="*/ 47360 h 1420810"/>
                <a:gd name="connsiteX2" fmla="*/ 145721 w 2495474"/>
                <a:gd name="connsiteY2" fmla="*/ 76504 h 1420810"/>
                <a:gd name="connsiteX3" fmla="*/ 280513 w 2495474"/>
                <a:gd name="connsiteY3" fmla="*/ 127506 h 1420810"/>
                <a:gd name="connsiteX4" fmla="*/ 430235 w 2495474"/>
                <a:gd name="connsiteY4" fmla="*/ 326911 h 1420810"/>
                <a:gd name="connsiteX5" fmla="*/ 705876 w 2495474"/>
                <a:gd name="connsiteY5" fmla="*/ 555942 h 1420810"/>
                <a:gd name="connsiteX6" fmla="*/ 987261 w 2495474"/>
                <a:gd name="connsiteY6" fmla="*/ 400733 h 1420810"/>
                <a:gd name="connsiteX7" fmla="*/ 1038263 w 2495474"/>
                <a:gd name="connsiteY7" fmla="*/ 437164 h 1420810"/>
                <a:gd name="connsiteX8" fmla="*/ 1081979 w 2495474"/>
                <a:gd name="connsiteY8" fmla="*/ 459022 h 1420810"/>
                <a:gd name="connsiteX9" fmla="*/ 1122053 w 2495474"/>
                <a:gd name="connsiteY9" fmla="*/ 488166 h 1420810"/>
                <a:gd name="connsiteX10" fmla="*/ 1209485 w 2495474"/>
                <a:gd name="connsiteY10" fmla="*/ 539168 h 1420810"/>
                <a:gd name="connsiteX11" fmla="*/ 1285989 w 2495474"/>
                <a:gd name="connsiteY11" fmla="*/ 575599 h 1420810"/>
                <a:gd name="connsiteX12" fmla="*/ 1340634 w 2495474"/>
                <a:gd name="connsiteY12" fmla="*/ 604743 h 1420810"/>
                <a:gd name="connsiteX13" fmla="*/ 1362492 w 2495474"/>
                <a:gd name="connsiteY13" fmla="*/ 612029 h 1420810"/>
                <a:gd name="connsiteX14" fmla="*/ 1468140 w 2495474"/>
                <a:gd name="connsiteY14" fmla="*/ 655745 h 1420810"/>
                <a:gd name="connsiteX15" fmla="*/ 1489998 w 2495474"/>
                <a:gd name="connsiteY15" fmla="*/ 666674 h 1420810"/>
                <a:gd name="connsiteX16" fmla="*/ 1533715 w 2495474"/>
                <a:gd name="connsiteY16" fmla="*/ 684889 h 1420810"/>
                <a:gd name="connsiteX17" fmla="*/ 1555573 w 2495474"/>
                <a:gd name="connsiteY17" fmla="*/ 692175 h 1420810"/>
                <a:gd name="connsiteX18" fmla="*/ 1595646 w 2495474"/>
                <a:gd name="connsiteY18" fmla="*/ 717677 h 1420810"/>
                <a:gd name="connsiteX19" fmla="*/ 1650292 w 2495474"/>
                <a:gd name="connsiteY19" fmla="*/ 746821 h 1420810"/>
                <a:gd name="connsiteX20" fmla="*/ 1697651 w 2495474"/>
                <a:gd name="connsiteY20" fmla="*/ 772322 h 1420810"/>
                <a:gd name="connsiteX21" fmla="*/ 1708580 w 2495474"/>
                <a:gd name="connsiteY21" fmla="*/ 783251 h 1420810"/>
                <a:gd name="connsiteX22" fmla="*/ 1737724 w 2495474"/>
                <a:gd name="connsiteY22" fmla="*/ 801466 h 1420810"/>
                <a:gd name="connsiteX23" fmla="*/ 1788727 w 2495474"/>
                <a:gd name="connsiteY23" fmla="*/ 834254 h 1420810"/>
                <a:gd name="connsiteX24" fmla="*/ 1806942 w 2495474"/>
                <a:gd name="connsiteY24" fmla="*/ 841540 h 1420810"/>
                <a:gd name="connsiteX25" fmla="*/ 1865230 w 2495474"/>
                <a:gd name="connsiteY25" fmla="*/ 877970 h 1420810"/>
                <a:gd name="connsiteX26" fmla="*/ 1887088 w 2495474"/>
                <a:gd name="connsiteY26" fmla="*/ 888899 h 1420810"/>
                <a:gd name="connsiteX27" fmla="*/ 1956306 w 2495474"/>
                <a:gd name="connsiteY27" fmla="*/ 928972 h 1420810"/>
                <a:gd name="connsiteX28" fmla="*/ 1981807 w 2495474"/>
                <a:gd name="connsiteY28" fmla="*/ 939901 h 1420810"/>
                <a:gd name="connsiteX29" fmla="*/ 2029167 w 2495474"/>
                <a:gd name="connsiteY29" fmla="*/ 972689 h 1420810"/>
                <a:gd name="connsiteX30" fmla="*/ 2069240 w 2495474"/>
                <a:gd name="connsiteY30" fmla="*/ 990904 h 1420810"/>
                <a:gd name="connsiteX31" fmla="*/ 2127528 w 2495474"/>
                <a:gd name="connsiteY31" fmla="*/ 1027334 h 1420810"/>
                <a:gd name="connsiteX32" fmla="*/ 2142100 w 2495474"/>
                <a:gd name="connsiteY32" fmla="*/ 1038263 h 1420810"/>
                <a:gd name="connsiteX33" fmla="*/ 2156673 w 2495474"/>
                <a:gd name="connsiteY33" fmla="*/ 1045549 h 1420810"/>
                <a:gd name="connsiteX34" fmla="*/ 2196746 w 2495474"/>
                <a:gd name="connsiteY34" fmla="*/ 1078336 h 1420810"/>
                <a:gd name="connsiteX35" fmla="*/ 2214961 w 2495474"/>
                <a:gd name="connsiteY35" fmla="*/ 1100195 h 1420810"/>
                <a:gd name="connsiteX36" fmla="*/ 2225890 w 2495474"/>
                <a:gd name="connsiteY36" fmla="*/ 1122053 h 1420810"/>
                <a:gd name="connsiteX37" fmla="*/ 2236819 w 2495474"/>
                <a:gd name="connsiteY37" fmla="*/ 1140268 h 1420810"/>
                <a:gd name="connsiteX38" fmla="*/ 2262320 w 2495474"/>
                <a:gd name="connsiteY38" fmla="*/ 1165769 h 1420810"/>
                <a:gd name="connsiteX39" fmla="*/ 2273249 w 2495474"/>
                <a:gd name="connsiteY39" fmla="*/ 1180341 h 1420810"/>
                <a:gd name="connsiteX40" fmla="*/ 2287822 w 2495474"/>
                <a:gd name="connsiteY40" fmla="*/ 1191270 h 1420810"/>
                <a:gd name="connsiteX41" fmla="*/ 2309680 w 2495474"/>
                <a:gd name="connsiteY41" fmla="*/ 1220415 h 1420810"/>
                <a:gd name="connsiteX42" fmla="*/ 2324252 w 2495474"/>
                <a:gd name="connsiteY42" fmla="*/ 1231344 h 1420810"/>
                <a:gd name="connsiteX43" fmla="*/ 2335181 w 2495474"/>
                <a:gd name="connsiteY43" fmla="*/ 1238630 h 1420810"/>
                <a:gd name="connsiteX44" fmla="*/ 2346110 w 2495474"/>
                <a:gd name="connsiteY44" fmla="*/ 1249559 h 1420810"/>
                <a:gd name="connsiteX45" fmla="*/ 2357039 w 2495474"/>
                <a:gd name="connsiteY45" fmla="*/ 1256845 h 1420810"/>
                <a:gd name="connsiteX46" fmla="*/ 2375254 w 2495474"/>
                <a:gd name="connsiteY46" fmla="*/ 1278703 h 1420810"/>
                <a:gd name="connsiteX47" fmla="*/ 2386183 w 2495474"/>
                <a:gd name="connsiteY47" fmla="*/ 1285989 h 1420810"/>
                <a:gd name="connsiteX48" fmla="*/ 2404398 w 2495474"/>
                <a:gd name="connsiteY48" fmla="*/ 1307847 h 1420810"/>
                <a:gd name="connsiteX49" fmla="*/ 2429900 w 2495474"/>
                <a:gd name="connsiteY49" fmla="*/ 1329705 h 1420810"/>
                <a:gd name="connsiteX50" fmla="*/ 2455401 w 2495474"/>
                <a:gd name="connsiteY50" fmla="*/ 1358850 h 1420810"/>
                <a:gd name="connsiteX51" fmla="*/ 2466330 w 2495474"/>
                <a:gd name="connsiteY51" fmla="*/ 1380708 h 1420810"/>
                <a:gd name="connsiteX52" fmla="*/ 2477259 w 2495474"/>
                <a:gd name="connsiteY52" fmla="*/ 1402566 h 1420810"/>
                <a:gd name="connsiteX53" fmla="*/ 2488188 w 2495474"/>
                <a:gd name="connsiteY53" fmla="*/ 1409852 h 1420810"/>
                <a:gd name="connsiteX54" fmla="*/ 2495474 w 2495474"/>
                <a:gd name="connsiteY54" fmla="*/ 1420781 h 1420810"/>
                <a:gd name="connsiteX0" fmla="*/ 0 w 2495474"/>
                <a:gd name="connsiteY0" fmla="*/ 0 h 1420810"/>
                <a:gd name="connsiteX1" fmla="*/ 87433 w 2495474"/>
                <a:gd name="connsiteY1" fmla="*/ 47360 h 1420810"/>
                <a:gd name="connsiteX2" fmla="*/ 145721 w 2495474"/>
                <a:gd name="connsiteY2" fmla="*/ 76504 h 1420810"/>
                <a:gd name="connsiteX3" fmla="*/ 255269 w 2495474"/>
                <a:gd name="connsiteY3" fmla="*/ 155555 h 1420810"/>
                <a:gd name="connsiteX4" fmla="*/ 430235 w 2495474"/>
                <a:gd name="connsiteY4" fmla="*/ 326911 h 1420810"/>
                <a:gd name="connsiteX5" fmla="*/ 705876 w 2495474"/>
                <a:gd name="connsiteY5" fmla="*/ 555942 h 1420810"/>
                <a:gd name="connsiteX6" fmla="*/ 987261 w 2495474"/>
                <a:gd name="connsiteY6" fmla="*/ 400733 h 1420810"/>
                <a:gd name="connsiteX7" fmla="*/ 1038263 w 2495474"/>
                <a:gd name="connsiteY7" fmla="*/ 437164 h 1420810"/>
                <a:gd name="connsiteX8" fmla="*/ 1081979 w 2495474"/>
                <a:gd name="connsiteY8" fmla="*/ 459022 h 1420810"/>
                <a:gd name="connsiteX9" fmla="*/ 1122053 w 2495474"/>
                <a:gd name="connsiteY9" fmla="*/ 488166 h 1420810"/>
                <a:gd name="connsiteX10" fmla="*/ 1209485 w 2495474"/>
                <a:gd name="connsiteY10" fmla="*/ 539168 h 1420810"/>
                <a:gd name="connsiteX11" fmla="*/ 1285989 w 2495474"/>
                <a:gd name="connsiteY11" fmla="*/ 575599 h 1420810"/>
                <a:gd name="connsiteX12" fmla="*/ 1340634 w 2495474"/>
                <a:gd name="connsiteY12" fmla="*/ 604743 h 1420810"/>
                <a:gd name="connsiteX13" fmla="*/ 1362492 w 2495474"/>
                <a:gd name="connsiteY13" fmla="*/ 612029 h 1420810"/>
                <a:gd name="connsiteX14" fmla="*/ 1468140 w 2495474"/>
                <a:gd name="connsiteY14" fmla="*/ 655745 h 1420810"/>
                <a:gd name="connsiteX15" fmla="*/ 1489998 w 2495474"/>
                <a:gd name="connsiteY15" fmla="*/ 666674 h 1420810"/>
                <a:gd name="connsiteX16" fmla="*/ 1533715 w 2495474"/>
                <a:gd name="connsiteY16" fmla="*/ 684889 h 1420810"/>
                <a:gd name="connsiteX17" fmla="*/ 1555573 w 2495474"/>
                <a:gd name="connsiteY17" fmla="*/ 692175 h 1420810"/>
                <a:gd name="connsiteX18" fmla="*/ 1595646 w 2495474"/>
                <a:gd name="connsiteY18" fmla="*/ 717677 h 1420810"/>
                <a:gd name="connsiteX19" fmla="*/ 1650292 w 2495474"/>
                <a:gd name="connsiteY19" fmla="*/ 746821 h 1420810"/>
                <a:gd name="connsiteX20" fmla="*/ 1697651 w 2495474"/>
                <a:gd name="connsiteY20" fmla="*/ 772322 h 1420810"/>
                <a:gd name="connsiteX21" fmla="*/ 1708580 w 2495474"/>
                <a:gd name="connsiteY21" fmla="*/ 783251 h 1420810"/>
                <a:gd name="connsiteX22" fmla="*/ 1737724 w 2495474"/>
                <a:gd name="connsiteY22" fmla="*/ 801466 h 1420810"/>
                <a:gd name="connsiteX23" fmla="*/ 1788727 w 2495474"/>
                <a:gd name="connsiteY23" fmla="*/ 834254 h 1420810"/>
                <a:gd name="connsiteX24" fmla="*/ 1806942 w 2495474"/>
                <a:gd name="connsiteY24" fmla="*/ 841540 h 1420810"/>
                <a:gd name="connsiteX25" fmla="*/ 1865230 w 2495474"/>
                <a:gd name="connsiteY25" fmla="*/ 877970 h 1420810"/>
                <a:gd name="connsiteX26" fmla="*/ 1887088 w 2495474"/>
                <a:gd name="connsiteY26" fmla="*/ 888899 h 1420810"/>
                <a:gd name="connsiteX27" fmla="*/ 1956306 w 2495474"/>
                <a:gd name="connsiteY27" fmla="*/ 928972 h 1420810"/>
                <a:gd name="connsiteX28" fmla="*/ 1981807 w 2495474"/>
                <a:gd name="connsiteY28" fmla="*/ 939901 h 1420810"/>
                <a:gd name="connsiteX29" fmla="*/ 2029167 w 2495474"/>
                <a:gd name="connsiteY29" fmla="*/ 972689 h 1420810"/>
                <a:gd name="connsiteX30" fmla="*/ 2069240 w 2495474"/>
                <a:gd name="connsiteY30" fmla="*/ 990904 h 1420810"/>
                <a:gd name="connsiteX31" fmla="*/ 2127528 w 2495474"/>
                <a:gd name="connsiteY31" fmla="*/ 1027334 h 1420810"/>
                <a:gd name="connsiteX32" fmla="*/ 2142100 w 2495474"/>
                <a:gd name="connsiteY32" fmla="*/ 1038263 h 1420810"/>
                <a:gd name="connsiteX33" fmla="*/ 2156673 w 2495474"/>
                <a:gd name="connsiteY33" fmla="*/ 1045549 h 1420810"/>
                <a:gd name="connsiteX34" fmla="*/ 2196746 w 2495474"/>
                <a:gd name="connsiteY34" fmla="*/ 1078336 h 1420810"/>
                <a:gd name="connsiteX35" fmla="*/ 2214961 w 2495474"/>
                <a:gd name="connsiteY35" fmla="*/ 1100195 h 1420810"/>
                <a:gd name="connsiteX36" fmla="*/ 2225890 w 2495474"/>
                <a:gd name="connsiteY36" fmla="*/ 1122053 h 1420810"/>
                <a:gd name="connsiteX37" fmla="*/ 2236819 w 2495474"/>
                <a:gd name="connsiteY37" fmla="*/ 1140268 h 1420810"/>
                <a:gd name="connsiteX38" fmla="*/ 2262320 w 2495474"/>
                <a:gd name="connsiteY38" fmla="*/ 1165769 h 1420810"/>
                <a:gd name="connsiteX39" fmla="*/ 2273249 w 2495474"/>
                <a:gd name="connsiteY39" fmla="*/ 1180341 h 1420810"/>
                <a:gd name="connsiteX40" fmla="*/ 2287822 w 2495474"/>
                <a:gd name="connsiteY40" fmla="*/ 1191270 h 1420810"/>
                <a:gd name="connsiteX41" fmla="*/ 2309680 w 2495474"/>
                <a:gd name="connsiteY41" fmla="*/ 1220415 h 1420810"/>
                <a:gd name="connsiteX42" fmla="*/ 2324252 w 2495474"/>
                <a:gd name="connsiteY42" fmla="*/ 1231344 h 1420810"/>
                <a:gd name="connsiteX43" fmla="*/ 2335181 w 2495474"/>
                <a:gd name="connsiteY43" fmla="*/ 1238630 h 1420810"/>
                <a:gd name="connsiteX44" fmla="*/ 2346110 w 2495474"/>
                <a:gd name="connsiteY44" fmla="*/ 1249559 h 1420810"/>
                <a:gd name="connsiteX45" fmla="*/ 2357039 w 2495474"/>
                <a:gd name="connsiteY45" fmla="*/ 1256845 h 1420810"/>
                <a:gd name="connsiteX46" fmla="*/ 2375254 w 2495474"/>
                <a:gd name="connsiteY46" fmla="*/ 1278703 h 1420810"/>
                <a:gd name="connsiteX47" fmla="*/ 2386183 w 2495474"/>
                <a:gd name="connsiteY47" fmla="*/ 1285989 h 1420810"/>
                <a:gd name="connsiteX48" fmla="*/ 2404398 w 2495474"/>
                <a:gd name="connsiteY48" fmla="*/ 1307847 h 1420810"/>
                <a:gd name="connsiteX49" fmla="*/ 2429900 w 2495474"/>
                <a:gd name="connsiteY49" fmla="*/ 1329705 h 1420810"/>
                <a:gd name="connsiteX50" fmla="*/ 2455401 w 2495474"/>
                <a:gd name="connsiteY50" fmla="*/ 1358850 h 1420810"/>
                <a:gd name="connsiteX51" fmla="*/ 2466330 w 2495474"/>
                <a:gd name="connsiteY51" fmla="*/ 1380708 h 1420810"/>
                <a:gd name="connsiteX52" fmla="*/ 2477259 w 2495474"/>
                <a:gd name="connsiteY52" fmla="*/ 1402566 h 1420810"/>
                <a:gd name="connsiteX53" fmla="*/ 2488188 w 2495474"/>
                <a:gd name="connsiteY53" fmla="*/ 1409852 h 1420810"/>
                <a:gd name="connsiteX54" fmla="*/ 2495474 w 2495474"/>
                <a:gd name="connsiteY54" fmla="*/ 1420781 h 1420810"/>
                <a:gd name="connsiteX0" fmla="*/ 0 w 2487060"/>
                <a:gd name="connsiteY0" fmla="*/ 0 h 1437639"/>
                <a:gd name="connsiteX1" fmla="*/ 79019 w 2487060"/>
                <a:gd name="connsiteY1" fmla="*/ 64189 h 1437639"/>
                <a:gd name="connsiteX2" fmla="*/ 137307 w 2487060"/>
                <a:gd name="connsiteY2" fmla="*/ 93333 h 1437639"/>
                <a:gd name="connsiteX3" fmla="*/ 246855 w 2487060"/>
                <a:gd name="connsiteY3" fmla="*/ 172384 h 1437639"/>
                <a:gd name="connsiteX4" fmla="*/ 421821 w 2487060"/>
                <a:gd name="connsiteY4" fmla="*/ 343740 h 1437639"/>
                <a:gd name="connsiteX5" fmla="*/ 697462 w 2487060"/>
                <a:gd name="connsiteY5" fmla="*/ 572771 h 1437639"/>
                <a:gd name="connsiteX6" fmla="*/ 978847 w 2487060"/>
                <a:gd name="connsiteY6" fmla="*/ 417562 h 1437639"/>
                <a:gd name="connsiteX7" fmla="*/ 1029849 w 2487060"/>
                <a:gd name="connsiteY7" fmla="*/ 453993 h 1437639"/>
                <a:gd name="connsiteX8" fmla="*/ 1073565 w 2487060"/>
                <a:gd name="connsiteY8" fmla="*/ 475851 h 1437639"/>
                <a:gd name="connsiteX9" fmla="*/ 1113639 w 2487060"/>
                <a:gd name="connsiteY9" fmla="*/ 504995 h 1437639"/>
                <a:gd name="connsiteX10" fmla="*/ 1201071 w 2487060"/>
                <a:gd name="connsiteY10" fmla="*/ 555997 h 1437639"/>
                <a:gd name="connsiteX11" fmla="*/ 1277575 w 2487060"/>
                <a:gd name="connsiteY11" fmla="*/ 592428 h 1437639"/>
                <a:gd name="connsiteX12" fmla="*/ 1332220 w 2487060"/>
                <a:gd name="connsiteY12" fmla="*/ 621572 h 1437639"/>
                <a:gd name="connsiteX13" fmla="*/ 1354078 w 2487060"/>
                <a:gd name="connsiteY13" fmla="*/ 628858 h 1437639"/>
                <a:gd name="connsiteX14" fmla="*/ 1459726 w 2487060"/>
                <a:gd name="connsiteY14" fmla="*/ 672574 h 1437639"/>
                <a:gd name="connsiteX15" fmla="*/ 1481584 w 2487060"/>
                <a:gd name="connsiteY15" fmla="*/ 683503 h 1437639"/>
                <a:gd name="connsiteX16" fmla="*/ 1525301 w 2487060"/>
                <a:gd name="connsiteY16" fmla="*/ 701718 h 1437639"/>
                <a:gd name="connsiteX17" fmla="*/ 1547159 w 2487060"/>
                <a:gd name="connsiteY17" fmla="*/ 709004 h 1437639"/>
                <a:gd name="connsiteX18" fmla="*/ 1587232 w 2487060"/>
                <a:gd name="connsiteY18" fmla="*/ 734506 h 1437639"/>
                <a:gd name="connsiteX19" fmla="*/ 1641878 w 2487060"/>
                <a:gd name="connsiteY19" fmla="*/ 763650 h 1437639"/>
                <a:gd name="connsiteX20" fmla="*/ 1689237 w 2487060"/>
                <a:gd name="connsiteY20" fmla="*/ 789151 h 1437639"/>
                <a:gd name="connsiteX21" fmla="*/ 1700166 w 2487060"/>
                <a:gd name="connsiteY21" fmla="*/ 800080 h 1437639"/>
                <a:gd name="connsiteX22" fmla="*/ 1729310 w 2487060"/>
                <a:gd name="connsiteY22" fmla="*/ 818295 h 1437639"/>
                <a:gd name="connsiteX23" fmla="*/ 1780313 w 2487060"/>
                <a:gd name="connsiteY23" fmla="*/ 851083 h 1437639"/>
                <a:gd name="connsiteX24" fmla="*/ 1798528 w 2487060"/>
                <a:gd name="connsiteY24" fmla="*/ 858369 h 1437639"/>
                <a:gd name="connsiteX25" fmla="*/ 1856816 w 2487060"/>
                <a:gd name="connsiteY25" fmla="*/ 894799 h 1437639"/>
                <a:gd name="connsiteX26" fmla="*/ 1878674 w 2487060"/>
                <a:gd name="connsiteY26" fmla="*/ 905728 h 1437639"/>
                <a:gd name="connsiteX27" fmla="*/ 1947892 w 2487060"/>
                <a:gd name="connsiteY27" fmla="*/ 945801 h 1437639"/>
                <a:gd name="connsiteX28" fmla="*/ 1973393 w 2487060"/>
                <a:gd name="connsiteY28" fmla="*/ 956730 h 1437639"/>
                <a:gd name="connsiteX29" fmla="*/ 2020753 w 2487060"/>
                <a:gd name="connsiteY29" fmla="*/ 989518 h 1437639"/>
                <a:gd name="connsiteX30" fmla="*/ 2060826 w 2487060"/>
                <a:gd name="connsiteY30" fmla="*/ 1007733 h 1437639"/>
                <a:gd name="connsiteX31" fmla="*/ 2119114 w 2487060"/>
                <a:gd name="connsiteY31" fmla="*/ 1044163 h 1437639"/>
                <a:gd name="connsiteX32" fmla="*/ 2133686 w 2487060"/>
                <a:gd name="connsiteY32" fmla="*/ 1055092 h 1437639"/>
                <a:gd name="connsiteX33" fmla="*/ 2148259 w 2487060"/>
                <a:gd name="connsiteY33" fmla="*/ 1062378 h 1437639"/>
                <a:gd name="connsiteX34" fmla="*/ 2188332 w 2487060"/>
                <a:gd name="connsiteY34" fmla="*/ 1095165 h 1437639"/>
                <a:gd name="connsiteX35" fmla="*/ 2206547 w 2487060"/>
                <a:gd name="connsiteY35" fmla="*/ 1117024 h 1437639"/>
                <a:gd name="connsiteX36" fmla="*/ 2217476 w 2487060"/>
                <a:gd name="connsiteY36" fmla="*/ 1138882 h 1437639"/>
                <a:gd name="connsiteX37" fmla="*/ 2228405 w 2487060"/>
                <a:gd name="connsiteY37" fmla="*/ 1157097 h 1437639"/>
                <a:gd name="connsiteX38" fmla="*/ 2253906 w 2487060"/>
                <a:gd name="connsiteY38" fmla="*/ 1182598 h 1437639"/>
                <a:gd name="connsiteX39" fmla="*/ 2264835 w 2487060"/>
                <a:gd name="connsiteY39" fmla="*/ 1197170 h 1437639"/>
                <a:gd name="connsiteX40" fmla="*/ 2279408 w 2487060"/>
                <a:gd name="connsiteY40" fmla="*/ 1208099 h 1437639"/>
                <a:gd name="connsiteX41" fmla="*/ 2301266 w 2487060"/>
                <a:gd name="connsiteY41" fmla="*/ 1237244 h 1437639"/>
                <a:gd name="connsiteX42" fmla="*/ 2315838 w 2487060"/>
                <a:gd name="connsiteY42" fmla="*/ 1248173 h 1437639"/>
                <a:gd name="connsiteX43" fmla="*/ 2326767 w 2487060"/>
                <a:gd name="connsiteY43" fmla="*/ 1255459 h 1437639"/>
                <a:gd name="connsiteX44" fmla="*/ 2337696 w 2487060"/>
                <a:gd name="connsiteY44" fmla="*/ 1266388 h 1437639"/>
                <a:gd name="connsiteX45" fmla="*/ 2348625 w 2487060"/>
                <a:gd name="connsiteY45" fmla="*/ 1273674 h 1437639"/>
                <a:gd name="connsiteX46" fmla="*/ 2366840 w 2487060"/>
                <a:gd name="connsiteY46" fmla="*/ 1295532 h 1437639"/>
                <a:gd name="connsiteX47" fmla="*/ 2377769 w 2487060"/>
                <a:gd name="connsiteY47" fmla="*/ 1302818 h 1437639"/>
                <a:gd name="connsiteX48" fmla="*/ 2395984 w 2487060"/>
                <a:gd name="connsiteY48" fmla="*/ 1324676 h 1437639"/>
                <a:gd name="connsiteX49" fmla="*/ 2421486 w 2487060"/>
                <a:gd name="connsiteY49" fmla="*/ 1346534 h 1437639"/>
                <a:gd name="connsiteX50" fmla="*/ 2446987 w 2487060"/>
                <a:gd name="connsiteY50" fmla="*/ 1375679 h 1437639"/>
                <a:gd name="connsiteX51" fmla="*/ 2457916 w 2487060"/>
                <a:gd name="connsiteY51" fmla="*/ 1397537 h 1437639"/>
                <a:gd name="connsiteX52" fmla="*/ 2468845 w 2487060"/>
                <a:gd name="connsiteY52" fmla="*/ 1419395 h 1437639"/>
                <a:gd name="connsiteX53" fmla="*/ 2479774 w 2487060"/>
                <a:gd name="connsiteY53" fmla="*/ 1426681 h 1437639"/>
                <a:gd name="connsiteX54" fmla="*/ 2487060 w 2487060"/>
                <a:gd name="connsiteY54" fmla="*/ 1437610 h 1437639"/>
                <a:gd name="connsiteX0" fmla="*/ 0 w 2487060"/>
                <a:gd name="connsiteY0" fmla="*/ 0 h 1437639"/>
                <a:gd name="connsiteX1" fmla="*/ 137307 w 2487060"/>
                <a:gd name="connsiteY1" fmla="*/ 93333 h 1437639"/>
                <a:gd name="connsiteX2" fmla="*/ 246855 w 2487060"/>
                <a:gd name="connsiteY2" fmla="*/ 172384 h 1437639"/>
                <a:gd name="connsiteX3" fmla="*/ 421821 w 2487060"/>
                <a:gd name="connsiteY3" fmla="*/ 343740 h 1437639"/>
                <a:gd name="connsiteX4" fmla="*/ 697462 w 2487060"/>
                <a:gd name="connsiteY4" fmla="*/ 572771 h 1437639"/>
                <a:gd name="connsiteX5" fmla="*/ 978847 w 2487060"/>
                <a:gd name="connsiteY5" fmla="*/ 417562 h 1437639"/>
                <a:gd name="connsiteX6" fmla="*/ 1029849 w 2487060"/>
                <a:gd name="connsiteY6" fmla="*/ 453993 h 1437639"/>
                <a:gd name="connsiteX7" fmla="*/ 1073565 w 2487060"/>
                <a:gd name="connsiteY7" fmla="*/ 475851 h 1437639"/>
                <a:gd name="connsiteX8" fmla="*/ 1113639 w 2487060"/>
                <a:gd name="connsiteY8" fmla="*/ 504995 h 1437639"/>
                <a:gd name="connsiteX9" fmla="*/ 1201071 w 2487060"/>
                <a:gd name="connsiteY9" fmla="*/ 555997 h 1437639"/>
                <a:gd name="connsiteX10" fmla="*/ 1277575 w 2487060"/>
                <a:gd name="connsiteY10" fmla="*/ 592428 h 1437639"/>
                <a:gd name="connsiteX11" fmla="*/ 1332220 w 2487060"/>
                <a:gd name="connsiteY11" fmla="*/ 621572 h 1437639"/>
                <a:gd name="connsiteX12" fmla="*/ 1354078 w 2487060"/>
                <a:gd name="connsiteY12" fmla="*/ 628858 h 1437639"/>
                <a:gd name="connsiteX13" fmla="*/ 1459726 w 2487060"/>
                <a:gd name="connsiteY13" fmla="*/ 672574 h 1437639"/>
                <a:gd name="connsiteX14" fmla="*/ 1481584 w 2487060"/>
                <a:gd name="connsiteY14" fmla="*/ 683503 h 1437639"/>
                <a:gd name="connsiteX15" fmla="*/ 1525301 w 2487060"/>
                <a:gd name="connsiteY15" fmla="*/ 701718 h 1437639"/>
                <a:gd name="connsiteX16" fmla="*/ 1547159 w 2487060"/>
                <a:gd name="connsiteY16" fmla="*/ 709004 h 1437639"/>
                <a:gd name="connsiteX17" fmla="*/ 1587232 w 2487060"/>
                <a:gd name="connsiteY17" fmla="*/ 734506 h 1437639"/>
                <a:gd name="connsiteX18" fmla="*/ 1641878 w 2487060"/>
                <a:gd name="connsiteY18" fmla="*/ 763650 h 1437639"/>
                <a:gd name="connsiteX19" fmla="*/ 1689237 w 2487060"/>
                <a:gd name="connsiteY19" fmla="*/ 789151 h 1437639"/>
                <a:gd name="connsiteX20" fmla="*/ 1700166 w 2487060"/>
                <a:gd name="connsiteY20" fmla="*/ 800080 h 1437639"/>
                <a:gd name="connsiteX21" fmla="*/ 1729310 w 2487060"/>
                <a:gd name="connsiteY21" fmla="*/ 818295 h 1437639"/>
                <a:gd name="connsiteX22" fmla="*/ 1780313 w 2487060"/>
                <a:gd name="connsiteY22" fmla="*/ 851083 h 1437639"/>
                <a:gd name="connsiteX23" fmla="*/ 1798528 w 2487060"/>
                <a:gd name="connsiteY23" fmla="*/ 858369 h 1437639"/>
                <a:gd name="connsiteX24" fmla="*/ 1856816 w 2487060"/>
                <a:gd name="connsiteY24" fmla="*/ 894799 h 1437639"/>
                <a:gd name="connsiteX25" fmla="*/ 1878674 w 2487060"/>
                <a:gd name="connsiteY25" fmla="*/ 905728 h 1437639"/>
                <a:gd name="connsiteX26" fmla="*/ 1947892 w 2487060"/>
                <a:gd name="connsiteY26" fmla="*/ 945801 h 1437639"/>
                <a:gd name="connsiteX27" fmla="*/ 1973393 w 2487060"/>
                <a:gd name="connsiteY27" fmla="*/ 956730 h 1437639"/>
                <a:gd name="connsiteX28" fmla="*/ 2020753 w 2487060"/>
                <a:gd name="connsiteY28" fmla="*/ 989518 h 1437639"/>
                <a:gd name="connsiteX29" fmla="*/ 2060826 w 2487060"/>
                <a:gd name="connsiteY29" fmla="*/ 1007733 h 1437639"/>
                <a:gd name="connsiteX30" fmla="*/ 2119114 w 2487060"/>
                <a:gd name="connsiteY30" fmla="*/ 1044163 h 1437639"/>
                <a:gd name="connsiteX31" fmla="*/ 2133686 w 2487060"/>
                <a:gd name="connsiteY31" fmla="*/ 1055092 h 1437639"/>
                <a:gd name="connsiteX32" fmla="*/ 2148259 w 2487060"/>
                <a:gd name="connsiteY32" fmla="*/ 1062378 h 1437639"/>
                <a:gd name="connsiteX33" fmla="*/ 2188332 w 2487060"/>
                <a:gd name="connsiteY33" fmla="*/ 1095165 h 1437639"/>
                <a:gd name="connsiteX34" fmla="*/ 2206547 w 2487060"/>
                <a:gd name="connsiteY34" fmla="*/ 1117024 h 1437639"/>
                <a:gd name="connsiteX35" fmla="*/ 2217476 w 2487060"/>
                <a:gd name="connsiteY35" fmla="*/ 1138882 h 1437639"/>
                <a:gd name="connsiteX36" fmla="*/ 2228405 w 2487060"/>
                <a:gd name="connsiteY36" fmla="*/ 1157097 h 1437639"/>
                <a:gd name="connsiteX37" fmla="*/ 2253906 w 2487060"/>
                <a:gd name="connsiteY37" fmla="*/ 1182598 h 1437639"/>
                <a:gd name="connsiteX38" fmla="*/ 2264835 w 2487060"/>
                <a:gd name="connsiteY38" fmla="*/ 1197170 h 1437639"/>
                <a:gd name="connsiteX39" fmla="*/ 2279408 w 2487060"/>
                <a:gd name="connsiteY39" fmla="*/ 1208099 h 1437639"/>
                <a:gd name="connsiteX40" fmla="*/ 2301266 w 2487060"/>
                <a:gd name="connsiteY40" fmla="*/ 1237244 h 1437639"/>
                <a:gd name="connsiteX41" fmla="*/ 2315838 w 2487060"/>
                <a:gd name="connsiteY41" fmla="*/ 1248173 h 1437639"/>
                <a:gd name="connsiteX42" fmla="*/ 2326767 w 2487060"/>
                <a:gd name="connsiteY42" fmla="*/ 1255459 h 1437639"/>
                <a:gd name="connsiteX43" fmla="*/ 2337696 w 2487060"/>
                <a:gd name="connsiteY43" fmla="*/ 1266388 h 1437639"/>
                <a:gd name="connsiteX44" fmla="*/ 2348625 w 2487060"/>
                <a:gd name="connsiteY44" fmla="*/ 1273674 h 1437639"/>
                <a:gd name="connsiteX45" fmla="*/ 2366840 w 2487060"/>
                <a:gd name="connsiteY45" fmla="*/ 1295532 h 1437639"/>
                <a:gd name="connsiteX46" fmla="*/ 2377769 w 2487060"/>
                <a:gd name="connsiteY46" fmla="*/ 1302818 h 1437639"/>
                <a:gd name="connsiteX47" fmla="*/ 2395984 w 2487060"/>
                <a:gd name="connsiteY47" fmla="*/ 1324676 h 1437639"/>
                <a:gd name="connsiteX48" fmla="*/ 2421486 w 2487060"/>
                <a:gd name="connsiteY48" fmla="*/ 1346534 h 1437639"/>
                <a:gd name="connsiteX49" fmla="*/ 2446987 w 2487060"/>
                <a:gd name="connsiteY49" fmla="*/ 1375679 h 1437639"/>
                <a:gd name="connsiteX50" fmla="*/ 2457916 w 2487060"/>
                <a:gd name="connsiteY50" fmla="*/ 1397537 h 1437639"/>
                <a:gd name="connsiteX51" fmla="*/ 2468845 w 2487060"/>
                <a:gd name="connsiteY51" fmla="*/ 1419395 h 1437639"/>
                <a:gd name="connsiteX52" fmla="*/ 2479774 w 2487060"/>
                <a:gd name="connsiteY52" fmla="*/ 1426681 h 1437639"/>
                <a:gd name="connsiteX53" fmla="*/ 2487060 w 2487060"/>
                <a:gd name="connsiteY53" fmla="*/ 1437610 h 1437639"/>
                <a:gd name="connsiteX0" fmla="*/ 0 w 2487060"/>
                <a:gd name="connsiteY0" fmla="*/ 0 h 1437639"/>
                <a:gd name="connsiteX1" fmla="*/ 246855 w 2487060"/>
                <a:gd name="connsiteY1" fmla="*/ 172384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78847 w 2487060"/>
                <a:gd name="connsiteY4" fmla="*/ 417562 h 1437639"/>
                <a:gd name="connsiteX5" fmla="*/ 1029849 w 2487060"/>
                <a:gd name="connsiteY5" fmla="*/ 453993 h 1437639"/>
                <a:gd name="connsiteX6" fmla="*/ 1073565 w 2487060"/>
                <a:gd name="connsiteY6" fmla="*/ 475851 h 1437639"/>
                <a:gd name="connsiteX7" fmla="*/ 1113639 w 2487060"/>
                <a:gd name="connsiteY7" fmla="*/ 504995 h 1437639"/>
                <a:gd name="connsiteX8" fmla="*/ 1201071 w 2487060"/>
                <a:gd name="connsiteY8" fmla="*/ 555997 h 1437639"/>
                <a:gd name="connsiteX9" fmla="*/ 1277575 w 2487060"/>
                <a:gd name="connsiteY9" fmla="*/ 592428 h 1437639"/>
                <a:gd name="connsiteX10" fmla="*/ 1332220 w 2487060"/>
                <a:gd name="connsiteY10" fmla="*/ 621572 h 1437639"/>
                <a:gd name="connsiteX11" fmla="*/ 1354078 w 2487060"/>
                <a:gd name="connsiteY11" fmla="*/ 628858 h 1437639"/>
                <a:gd name="connsiteX12" fmla="*/ 1459726 w 2487060"/>
                <a:gd name="connsiteY12" fmla="*/ 672574 h 1437639"/>
                <a:gd name="connsiteX13" fmla="*/ 1481584 w 2487060"/>
                <a:gd name="connsiteY13" fmla="*/ 683503 h 1437639"/>
                <a:gd name="connsiteX14" fmla="*/ 1525301 w 2487060"/>
                <a:gd name="connsiteY14" fmla="*/ 701718 h 1437639"/>
                <a:gd name="connsiteX15" fmla="*/ 1547159 w 2487060"/>
                <a:gd name="connsiteY15" fmla="*/ 709004 h 1437639"/>
                <a:gd name="connsiteX16" fmla="*/ 1587232 w 2487060"/>
                <a:gd name="connsiteY16" fmla="*/ 734506 h 1437639"/>
                <a:gd name="connsiteX17" fmla="*/ 1641878 w 2487060"/>
                <a:gd name="connsiteY17" fmla="*/ 763650 h 1437639"/>
                <a:gd name="connsiteX18" fmla="*/ 1689237 w 2487060"/>
                <a:gd name="connsiteY18" fmla="*/ 789151 h 1437639"/>
                <a:gd name="connsiteX19" fmla="*/ 1700166 w 2487060"/>
                <a:gd name="connsiteY19" fmla="*/ 800080 h 1437639"/>
                <a:gd name="connsiteX20" fmla="*/ 1729310 w 2487060"/>
                <a:gd name="connsiteY20" fmla="*/ 818295 h 1437639"/>
                <a:gd name="connsiteX21" fmla="*/ 1780313 w 2487060"/>
                <a:gd name="connsiteY21" fmla="*/ 851083 h 1437639"/>
                <a:gd name="connsiteX22" fmla="*/ 1798528 w 2487060"/>
                <a:gd name="connsiteY22" fmla="*/ 858369 h 1437639"/>
                <a:gd name="connsiteX23" fmla="*/ 1856816 w 2487060"/>
                <a:gd name="connsiteY23" fmla="*/ 894799 h 1437639"/>
                <a:gd name="connsiteX24" fmla="*/ 1878674 w 2487060"/>
                <a:gd name="connsiteY24" fmla="*/ 905728 h 1437639"/>
                <a:gd name="connsiteX25" fmla="*/ 1947892 w 2487060"/>
                <a:gd name="connsiteY25" fmla="*/ 945801 h 1437639"/>
                <a:gd name="connsiteX26" fmla="*/ 1973393 w 2487060"/>
                <a:gd name="connsiteY26" fmla="*/ 956730 h 1437639"/>
                <a:gd name="connsiteX27" fmla="*/ 2020753 w 2487060"/>
                <a:gd name="connsiteY27" fmla="*/ 989518 h 1437639"/>
                <a:gd name="connsiteX28" fmla="*/ 2060826 w 2487060"/>
                <a:gd name="connsiteY28" fmla="*/ 1007733 h 1437639"/>
                <a:gd name="connsiteX29" fmla="*/ 2119114 w 2487060"/>
                <a:gd name="connsiteY29" fmla="*/ 1044163 h 1437639"/>
                <a:gd name="connsiteX30" fmla="*/ 2133686 w 2487060"/>
                <a:gd name="connsiteY30" fmla="*/ 1055092 h 1437639"/>
                <a:gd name="connsiteX31" fmla="*/ 2148259 w 2487060"/>
                <a:gd name="connsiteY31" fmla="*/ 1062378 h 1437639"/>
                <a:gd name="connsiteX32" fmla="*/ 2188332 w 2487060"/>
                <a:gd name="connsiteY32" fmla="*/ 1095165 h 1437639"/>
                <a:gd name="connsiteX33" fmla="*/ 2206547 w 2487060"/>
                <a:gd name="connsiteY33" fmla="*/ 1117024 h 1437639"/>
                <a:gd name="connsiteX34" fmla="*/ 2217476 w 2487060"/>
                <a:gd name="connsiteY34" fmla="*/ 1138882 h 1437639"/>
                <a:gd name="connsiteX35" fmla="*/ 2228405 w 2487060"/>
                <a:gd name="connsiteY35" fmla="*/ 1157097 h 1437639"/>
                <a:gd name="connsiteX36" fmla="*/ 2253906 w 2487060"/>
                <a:gd name="connsiteY36" fmla="*/ 1182598 h 1437639"/>
                <a:gd name="connsiteX37" fmla="*/ 2264835 w 2487060"/>
                <a:gd name="connsiteY37" fmla="*/ 1197170 h 1437639"/>
                <a:gd name="connsiteX38" fmla="*/ 2279408 w 2487060"/>
                <a:gd name="connsiteY38" fmla="*/ 1208099 h 1437639"/>
                <a:gd name="connsiteX39" fmla="*/ 2301266 w 2487060"/>
                <a:gd name="connsiteY39" fmla="*/ 1237244 h 1437639"/>
                <a:gd name="connsiteX40" fmla="*/ 2315838 w 2487060"/>
                <a:gd name="connsiteY40" fmla="*/ 1248173 h 1437639"/>
                <a:gd name="connsiteX41" fmla="*/ 2326767 w 2487060"/>
                <a:gd name="connsiteY41" fmla="*/ 1255459 h 1437639"/>
                <a:gd name="connsiteX42" fmla="*/ 2337696 w 2487060"/>
                <a:gd name="connsiteY42" fmla="*/ 1266388 h 1437639"/>
                <a:gd name="connsiteX43" fmla="*/ 2348625 w 2487060"/>
                <a:gd name="connsiteY43" fmla="*/ 1273674 h 1437639"/>
                <a:gd name="connsiteX44" fmla="*/ 2366840 w 2487060"/>
                <a:gd name="connsiteY44" fmla="*/ 1295532 h 1437639"/>
                <a:gd name="connsiteX45" fmla="*/ 2377769 w 2487060"/>
                <a:gd name="connsiteY45" fmla="*/ 1302818 h 1437639"/>
                <a:gd name="connsiteX46" fmla="*/ 2395984 w 2487060"/>
                <a:gd name="connsiteY46" fmla="*/ 1324676 h 1437639"/>
                <a:gd name="connsiteX47" fmla="*/ 2421486 w 2487060"/>
                <a:gd name="connsiteY47" fmla="*/ 1346534 h 1437639"/>
                <a:gd name="connsiteX48" fmla="*/ 2446987 w 2487060"/>
                <a:gd name="connsiteY48" fmla="*/ 1375679 h 1437639"/>
                <a:gd name="connsiteX49" fmla="*/ 2457916 w 2487060"/>
                <a:gd name="connsiteY49" fmla="*/ 1397537 h 1437639"/>
                <a:gd name="connsiteX50" fmla="*/ 2468845 w 2487060"/>
                <a:gd name="connsiteY50" fmla="*/ 1419395 h 1437639"/>
                <a:gd name="connsiteX51" fmla="*/ 2479774 w 2487060"/>
                <a:gd name="connsiteY51" fmla="*/ 1426681 h 1437639"/>
                <a:gd name="connsiteX52" fmla="*/ 2487060 w 2487060"/>
                <a:gd name="connsiteY52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78847 w 2487060"/>
                <a:gd name="connsiteY4" fmla="*/ 417562 h 1437639"/>
                <a:gd name="connsiteX5" fmla="*/ 1029849 w 2487060"/>
                <a:gd name="connsiteY5" fmla="*/ 453993 h 1437639"/>
                <a:gd name="connsiteX6" fmla="*/ 1073565 w 2487060"/>
                <a:gd name="connsiteY6" fmla="*/ 475851 h 1437639"/>
                <a:gd name="connsiteX7" fmla="*/ 1113639 w 2487060"/>
                <a:gd name="connsiteY7" fmla="*/ 504995 h 1437639"/>
                <a:gd name="connsiteX8" fmla="*/ 1201071 w 2487060"/>
                <a:gd name="connsiteY8" fmla="*/ 555997 h 1437639"/>
                <a:gd name="connsiteX9" fmla="*/ 1277575 w 2487060"/>
                <a:gd name="connsiteY9" fmla="*/ 592428 h 1437639"/>
                <a:gd name="connsiteX10" fmla="*/ 1332220 w 2487060"/>
                <a:gd name="connsiteY10" fmla="*/ 621572 h 1437639"/>
                <a:gd name="connsiteX11" fmla="*/ 1354078 w 2487060"/>
                <a:gd name="connsiteY11" fmla="*/ 628858 h 1437639"/>
                <a:gd name="connsiteX12" fmla="*/ 1459726 w 2487060"/>
                <a:gd name="connsiteY12" fmla="*/ 672574 h 1437639"/>
                <a:gd name="connsiteX13" fmla="*/ 1481584 w 2487060"/>
                <a:gd name="connsiteY13" fmla="*/ 683503 h 1437639"/>
                <a:gd name="connsiteX14" fmla="*/ 1525301 w 2487060"/>
                <a:gd name="connsiteY14" fmla="*/ 701718 h 1437639"/>
                <a:gd name="connsiteX15" fmla="*/ 1547159 w 2487060"/>
                <a:gd name="connsiteY15" fmla="*/ 709004 h 1437639"/>
                <a:gd name="connsiteX16" fmla="*/ 1587232 w 2487060"/>
                <a:gd name="connsiteY16" fmla="*/ 734506 h 1437639"/>
                <a:gd name="connsiteX17" fmla="*/ 1641878 w 2487060"/>
                <a:gd name="connsiteY17" fmla="*/ 763650 h 1437639"/>
                <a:gd name="connsiteX18" fmla="*/ 1689237 w 2487060"/>
                <a:gd name="connsiteY18" fmla="*/ 789151 h 1437639"/>
                <a:gd name="connsiteX19" fmla="*/ 1700166 w 2487060"/>
                <a:gd name="connsiteY19" fmla="*/ 800080 h 1437639"/>
                <a:gd name="connsiteX20" fmla="*/ 1729310 w 2487060"/>
                <a:gd name="connsiteY20" fmla="*/ 818295 h 1437639"/>
                <a:gd name="connsiteX21" fmla="*/ 1780313 w 2487060"/>
                <a:gd name="connsiteY21" fmla="*/ 851083 h 1437639"/>
                <a:gd name="connsiteX22" fmla="*/ 1798528 w 2487060"/>
                <a:gd name="connsiteY22" fmla="*/ 858369 h 1437639"/>
                <a:gd name="connsiteX23" fmla="*/ 1856816 w 2487060"/>
                <a:gd name="connsiteY23" fmla="*/ 894799 h 1437639"/>
                <a:gd name="connsiteX24" fmla="*/ 1878674 w 2487060"/>
                <a:gd name="connsiteY24" fmla="*/ 905728 h 1437639"/>
                <a:gd name="connsiteX25" fmla="*/ 1947892 w 2487060"/>
                <a:gd name="connsiteY25" fmla="*/ 945801 h 1437639"/>
                <a:gd name="connsiteX26" fmla="*/ 1973393 w 2487060"/>
                <a:gd name="connsiteY26" fmla="*/ 956730 h 1437639"/>
                <a:gd name="connsiteX27" fmla="*/ 2020753 w 2487060"/>
                <a:gd name="connsiteY27" fmla="*/ 989518 h 1437639"/>
                <a:gd name="connsiteX28" fmla="*/ 2060826 w 2487060"/>
                <a:gd name="connsiteY28" fmla="*/ 1007733 h 1437639"/>
                <a:gd name="connsiteX29" fmla="*/ 2119114 w 2487060"/>
                <a:gd name="connsiteY29" fmla="*/ 1044163 h 1437639"/>
                <a:gd name="connsiteX30" fmla="*/ 2133686 w 2487060"/>
                <a:gd name="connsiteY30" fmla="*/ 1055092 h 1437639"/>
                <a:gd name="connsiteX31" fmla="*/ 2148259 w 2487060"/>
                <a:gd name="connsiteY31" fmla="*/ 1062378 h 1437639"/>
                <a:gd name="connsiteX32" fmla="*/ 2188332 w 2487060"/>
                <a:gd name="connsiteY32" fmla="*/ 1095165 h 1437639"/>
                <a:gd name="connsiteX33" fmla="*/ 2206547 w 2487060"/>
                <a:gd name="connsiteY33" fmla="*/ 1117024 h 1437639"/>
                <a:gd name="connsiteX34" fmla="*/ 2217476 w 2487060"/>
                <a:gd name="connsiteY34" fmla="*/ 1138882 h 1437639"/>
                <a:gd name="connsiteX35" fmla="*/ 2228405 w 2487060"/>
                <a:gd name="connsiteY35" fmla="*/ 1157097 h 1437639"/>
                <a:gd name="connsiteX36" fmla="*/ 2253906 w 2487060"/>
                <a:gd name="connsiteY36" fmla="*/ 1182598 h 1437639"/>
                <a:gd name="connsiteX37" fmla="*/ 2264835 w 2487060"/>
                <a:gd name="connsiteY37" fmla="*/ 1197170 h 1437639"/>
                <a:gd name="connsiteX38" fmla="*/ 2279408 w 2487060"/>
                <a:gd name="connsiteY38" fmla="*/ 1208099 h 1437639"/>
                <a:gd name="connsiteX39" fmla="*/ 2301266 w 2487060"/>
                <a:gd name="connsiteY39" fmla="*/ 1237244 h 1437639"/>
                <a:gd name="connsiteX40" fmla="*/ 2315838 w 2487060"/>
                <a:gd name="connsiteY40" fmla="*/ 1248173 h 1437639"/>
                <a:gd name="connsiteX41" fmla="*/ 2326767 w 2487060"/>
                <a:gd name="connsiteY41" fmla="*/ 1255459 h 1437639"/>
                <a:gd name="connsiteX42" fmla="*/ 2337696 w 2487060"/>
                <a:gd name="connsiteY42" fmla="*/ 1266388 h 1437639"/>
                <a:gd name="connsiteX43" fmla="*/ 2348625 w 2487060"/>
                <a:gd name="connsiteY43" fmla="*/ 1273674 h 1437639"/>
                <a:gd name="connsiteX44" fmla="*/ 2366840 w 2487060"/>
                <a:gd name="connsiteY44" fmla="*/ 1295532 h 1437639"/>
                <a:gd name="connsiteX45" fmla="*/ 2377769 w 2487060"/>
                <a:gd name="connsiteY45" fmla="*/ 1302818 h 1437639"/>
                <a:gd name="connsiteX46" fmla="*/ 2395984 w 2487060"/>
                <a:gd name="connsiteY46" fmla="*/ 1324676 h 1437639"/>
                <a:gd name="connsiteX47" fmla="*/ 2421486 w 2487060"/>
                <a:gd name="connsiteY47" fmla="*/ 1346534 h 1437639"/>
                <a:gd name="connsiteX48" fmla="*/ 2446987 w 2487060"/>
                <a:gd name="connsiteY48" fmla="*/ 1375679 h 1437639"/>
                <a:gd name="connsiteX49" fmla="*/ 2457916 w 2487060"/>
                <a:gd name="connsiteY49" fmla="*/ 1397537 h 1437639"/>
                <a:gd name="connsiteX50" fmla="*/ 2468845 w 2487060"/>
                <a:gd name="connsiteY50" fmla="*/ 1419395 h 1437639"/>
                <a:gd name="connsiteX51" fmla="*/ 2479774 w 2487060"/>
                <a:gd name="connsiteY51" fmla="*/ 1426681 h 1437639"/>
                <a:gd name="connsiteX52" fmla="*/ 2487060 w 2487060"/>
                <a:gd name="connsiteY52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1029849 w 2487060"/>
                <a:gd name="connsiteY4" fmla="*/ 453993 h 1437639"/>
                <a:gd name="connsiteX5" fmla="*/ 1073565 w 2487060"/>
                <a:gd name="connsiteY5" fmla="*/ 475851 h 1437639"/>
                <a:gd name="connsiteX6" fmla="*/ 1113639 w 2487060"/>
                <a:gd name="connsiteY6" fmla="*/ 504995 h 1437639"/>
                <a:gd name="connsiteX7" fmla="*/ 1201071 w 2487060"/>
                <a:gd name="connsiteY7" fmla="*/ 555997 h 1437639"/>
                <a:gd name="connsiteX8" fmla="*/ 1277575 w 2487060"/>
                <a:gd name="connsiteY8" fmla="*/ 592428 h 1437639"/>
                <a:gd name="connsiteX9" fmla="*/ 1332220 w 2487060"/>
                <a:gd name="connsiteY9" fmla="*/ 621572 h 1437639"/>
                <a:gd name="connsiteX10" fmla="*/ 1354078 w 2487060"/>
                <a:gd name="connsiteY10" fmla="*/ 628858 h 1437639"/>
                <a:gd name="connsiteX11" fmla="*/ 1459726 w 2487060"/>
                <a:gd name="connsiteY11" fmla="*/ 672574 h 1437639"/>
                <a:gd name="connsiteX12" fmla="*/ 1481584 w 2487060"/>
                <a:gd name="connsiteY12" fmla="*/ 683503 h 1437639"/>
                <a:gd name="connsiteX13" fmla="*/ 1525301 w 2487060"/>
                <a:gd name="connsiteY13" fmla="*/ 701718 h 1437639"/>
                <a:gd name="connsiteX14" fmla="*/ 1547159 w 2487060"/>
                <a:gd name="connsiteY14" fmla="*/ 709004 h 1437639"/>
                <a:gd name="connsiteX15" fmla="*/ 1587232 w 2487060"/>
                <a:gd name="connsiteY15" fmla="*/ 734506 h 1437639"/>
                <a:gd name="connsiteX16" fmla="*/ 1641878 w 2487060"/>
                <a:gd name="connsiteY16" fmla="*/ 763650 h 1437639"/>
                <a:gd name="connsiteX17" fmla="*/ 1689237 w 2487060"/>
                <a:gd name="connsiteY17" fmla="*/ 789151 h 1437639"/>
                <a:gd name="connsiteX18" fmla="*/ 1700166 w 2487060"/>
                <a:gd name="connsiteY18" fmla="*/ 800080 h 1437639"/>
                <a:gd name="connsiteX19" fmla="*/ 1729310 w 2487060"/>
                <a:gd name="connsiteY19" fmla="*/ 818295 h 1437639"/>
                <a:gd name="connsiteX20" fmla="*/ 1780313 w 2487060"/>
                <a:gd name="connsiteY20" fmla="*/ 851083 h 1437639"/>
                <a:gd name="connsiteX21" fmla="*/ 1798528 w 2487060"/>
                <a:gd name="connsiteY21" fmla="*/ 858369 h 1437639"/>
                <a:gd name="connsiteX22" fmla="*/ 1856816 w 2487060"/>
                <a:gd name="connsiteY22" fmla="*/ 894799 h 1437639"/>
                <a:gd name="connsiteX23" fmla="*/ 1878674 w 2487060"/>
                <a:gd name="connsiteY23" fmla="*/ 905728 h 1437639"/>
                <a:gd name="connsiteX24" fmla="*/ 1947892 w 2487060"/>
                <a:gd name="connsiteY24" fmla="*/ 945801 h 1437639"/>
                <a:gd name="connsiteX25" fmla="*/ 1973393 w 2487060"/>
                <a:gd name="connsiteY25" fmla="*/ 956730 h 1437639"/>
                <a:gd name="connsiteX26" fmla="*/ 2020753 w 2487060"/>
                <a:gd name="connsiteY26" fmla="*/ 989518 h 1437639"/>
                <a:gd name="connsiteX27" fmla="*/ 2060826 w 2487060"/>
                <a:gd name="connsiteY27" fmla="*/ 1007733 h 1437639"/>
                <a:gd name="connsiteX28" fmla="*/ 2119114 w 2487060"/>
                <a:gd name="connsiteY28" fmla="*/ 1044163 h 1437639"/>
                <a:gd name="connsiteX29" fmla="*/ 2133686 w 2487060"/>
                <a:gd name="connsiteY29" fmla="*/ 1055092 h 1437639"/>
                <a:gd name="connsiteX30" fmla="*/ 2148259 w 2487060"/>
                <a:gd name="connsiteY30" fmla="*/ 1062378 h 1437639"/>
                <a:gd name="connsiteX31" fmla="*/ 2188332 w 2487060"/>
                <a:gd name="connsiteY31" fmla="*/ 1095165 h 1437639"/>
                <a:gd name="connsiteX32" fmla="*/ 2206547 w 2487060"/>
                <a:gd name="connsiteY32" fmla="*/ 1117024 h 1437639"/>
                <a:gd name="connsiteX33" fmla="*/ 2217476 w 2487060"/>
                <a:gd name="connsiteY33" fmla="*/ 1138882 h 1437639"/>
                <a:gd name="connsiteX34" fmla="*/ 2228405 w 2487060"/>
                <a:gd name="connsiteY34" fmla="*/ 1157097 h 1437639"/>
                <a:gd name="connsiteX35" fmla="*/ 2253906 w 2487060"/>
                <a:gd name="connsiteY35" fmla="*/ 1182598 h 1437639"/>
                <a:gd name="connsiteX36" fmla="*/ 2264835 w 2487060"/>
                <a:gd name="connsiteY36" fmla="*/ 1197170 h 1437639"/>
                <a:gd name="connsiteX37" fmla="*/ 2279408 w 2487060"/>
                <a:gd name="connsiteY37" fmla="*/ 1208099 h 1437639"/>
                <a:gd name="connsiteX38" fmla="*/ 2301266 w 2487060"/>
                <a:gd name="connsiteY38" fmla="*/ 1237244 h 1437639"/>
                <a:gd name="connsiteX39" fmla="*/ 2315838 w 2487060"/>
                <a:gd name="connsiteY39" fmla="*/ 1248173 h 1437639"/>
                <a:gd name="connsiteX40" fmla="*/ 2326767 w 2487060"/>
                <a:gd name="connsiteY40" fmla="*/ 1255459 h 1437639"/>
                <a:gd name="connsiteX41" fmla="*/ 2337696 w 2487060"/>
                <a:gd name="connsiteY41" fmla="*/ 1266388 h 1437639"/>
                <a:gd name="connsiteX42" fmla="*/ 2348625 w 2487060"/>
                <a:gd name="connsiteY42" fmla="*/ 1273674 h 1437639"/>
                <a:gd name="connsiteX43" fmla="*/ 2366840 w 2487060"/>
                <a:gd name="connsiteY43" fmla="*/ 1295532 h 1437639"/>
                <a:gd name="connsiteX44" fmla="*/ 2377769 w 2487060"/>
                <a:gd name="connsiteY44" fmla="*/ 1302818 h 1437639"/>
                <a:gd name="connsiteX45" fmla="*/ 2395984 w 2487060"/>
                <a:gd name="connsiteY45" fmla="*/ 1324676 h 1437639"/>
                <a:gd name="connsiteX46" fmla="*/ 2421486 w 2487060"/>
                <a:gd name="connsiteY46" fmla="*/ 1346534 h 1437639"/>
                <a:gd name="connsiteX47" fmla="*/ 2446987 w 2487060"/>
                <a:gd name="connsiteY47" fmla="*/ 1375679 h 1437639"/>
                <a:gd name="connsiteX48" fmla="*/ 2457916 w 2487060"/>
                <a:gd name="connsiteY48" fmla="*/ 1397537 h 1437639"/>
                <a:gd name="connsiteX49" fmla="*/ 2468845 w 2487060"/>
                <a:gd name="connsiteY49" fmla="*/ 1419395 h 1437639"/>
                <a:gd name="connsiteX50" fmla="*/ 2479774 w 2487060"/>
                <a:gd name="connsiteY50" fmla="*/ 1426681 h 1437639"/>
                <a:gd name="connsiteX51" fmla="*/ 2487060 w 2487060"/>
                <a:gd name="connsiteY51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1073565 w 2487060"/>
                <a:gd name="connsiteY4" fmla="*/ 475851 h 1437639"/>
                <a:gd name="connsiteX5" fmla="*/ 1113639 w 2487060"/>
                <a:gd name="connsiteY5" fmla="*/ 504995 h 1437639"/>
                <a:gd name="connsiteX6" fmla="*/ 1201071 w 2487060"/>
                <a:gd name="connsiteY6" fmla="*/ 555997 h 1437639"/>
                <a:gd name="connsiteX7" fmla="*/ 1277575 w 2487060"/>
                <a:gd name="connsiteY7" fmla="*/ 592428 h 1437639"/>
                <a:gd name="connsiteX8" fmla="*/ 1332220 w 2487060"/>
                <a:gd name="connsiteY8" fmla="*/ 621572 h 1437639"/>
                <a:gd name="connsiteX9" fmla="*/ 1354078 w 2487060"/>
                <a:gd name="connsiteY9" fmla="*/ 628858 h 1437639"/>
                <a:gd name="connsiteX10" fmla="*/ 1459726 w 2487060"/>
                <a:gd name="connsiteY10" fmla="*/ 672574 h 1437639"/>
                <a:gd name="connsiteX11" fmla="*/ 1481584 w 2487060"/>
                <a:gd name="connsiteY11" fmla="*/ 683503 h 1437639"/>
                <a:gd name="connsiteX12" fmla="*/ 1525301 w 2487060"/>
                <a:gd name="connsiteY12" fmla="*/ 701718 h 1437639"/>
                <a:gd name="connsiteX13" fmla="*/ 1547159 w 2487060"/>
                <a:gd name="connsiteY13" fmla="*/ 709004 h 1437639"/>
                <a:gd name="connsiteX14" fmla="*/ 1587232 w 2487060"/>
                <a:gd name="connsiteY14" fmla="*/ 734506 h 1437639"/>
                <a:gd name="connsiteX15" fmla="*/ 1641878 w 2487060"/>
                <a:gd name="connsiteY15" fmla="*/ 763650 h 1437639"/>
                <a:gd name="connsiteX16" fmla="*/ 1689237 w 2487060"/>
                <a:gd name="connsiteY16" fmla="*/ 789151 h 1437639"/>
                <a:gd name="connsiteX17" fmla="*/ 1700166 w 2487060"/>
                <a:gd name="connsiteY17" fmla="*/ 800080 h 1437639"/>
                <a:gd name="connsiteX18" fmla="*/ 1729310 w 2487060"/>
                <a:gd name="connsiteY18" fmla="*/ 818295 h 1437639"/>
                <a:gd name="connsiteX19" fmla="*/ 1780313 w 2487060"/>
                <a:gd name="connsiteY19" fmla="*/ 851083 h 1437639"/>
                <a:gd name="connsiteX20" fmla="*/ 1798528 w 2487060"/>
                <a:gd name="connsiteY20" fmla="*/ 858369 h 1437639"/>
                <a:gd name="connsiteX21" fmla="*/ 1856816 w 2487060"/>
                <a:gd name="connsiteY21" fmla="*/ 894799 h 1437639"/>
                <a:gd name="connsiteX22" fmla="*/ 1878674 w 2487060"/>
                <a:gd name="connsiteY22" fmla="*/ 905728 h 1437639"/>
                <a:gd name="connsiteX23" fmla="*/ 1947892 w 2487060"/>
                <a:gd name="connsiteY23" fmla="*/ 945801 h 1437639"/>
                <a:gd name="connsiteX24" fmla="*/ 1973393 w 2487060"/>
                <a:gd name="connsiteY24" fmla="*/ 956730 h 1437639"/>
                <a:gd name="connsiteX25" fmla="*/ 2020753 w 2487060"/>
                <a:gd name="connsiteY25" fmla="*/ 989518 h 1437639"/>
                <a:gd name="connsiteX26" fmla="*/ 2060826 w 2487060"/>
                <a:gd name="connsiteY26" fmla="*/ 1007733 h 1437639"/>
                <a:gd name="connsiteX27" fmla="*/ 2119114 w 2487060"/>
                <a:gd name="connsiteY27" fmla="*/ 1044163 h 1437639"/>
                <a:gd name="connsiteX28" fmla="*/ 2133686 w 2487060"/>
                <a:gd name="connsiteY28" fmla="*/ 1055092 h 1437639"/>
                <a:gd name="connsiteX29" fmla="*/ 2148259 w 2487060"/>
                <a:gd name="connsiteY29" fmla="*/ 1062378 h 1437639"/>
                <a:gd name="connsiteX30" fmla="*/ 2188332 w 2487060"/>
                <a:gd name="connsiteY30" fmla="*/ 1095165 h 1437639"/>
                <a:gd name="connsiteX31" fmla="*/ 2206547 w 2487060"/>
                <a:gd name="connsiteY31" fmla="*/ 1117024 h 1437639"/>
                <a:gd name="connsiteX32" fmla="*/ 2217476 w 2487060"/>
                <a:gd name="connsiteY32" fmla="*/ 1138882 h 1437639"/>
                <a:gd name="connsiteX33" fmla="*/ 2228405 w 2487060"/>
                <a:gd name="connsiteY33" fmla="*/ 1157097 h 1437639"/>
                <a:gd name="connsiteX34" fmla="*/ 2253906 w 2487060"/>
                <a:gd name="connsiteY34" fmla="*/ 1182598 h 1437639"/>
                <a:gd name="connsiteX35" fmla="*/ 2264835 w 2487060"/>
                <a:gd name="connsiteY35" fmla="*/ 1197170 h 1437639"/>
                <a:gd name="connsiteX36" fmla="*/ 2279408 w 2487060"/>
                <a:gd name="connsiteY36" fmla="*/ 1208099 h 1437639"/>
                <a:gd name="connsiteX37" fmla="*/ 2301266 w 2487060"/>
                <a:gd name="connsiteY37" fmla="*/ 1237244 h 1437639"/>
                <a:gd name="connsiteX38" fmla="*/ 2315838 w 2487060"/>
                <a:gd name="connsiteY38" fmla="*/ 1248173 h 1437639"/>
                <a:gd name="connsiteX39" fmla="*/ 2326767 w 2487060"/>
                <a:gd name="connsiteY39" fmla="*/ 1255459 h 1437639"/>
                <a:gd name="connsiteX40" fmla="*/ 2337696 w 2487060"/>
                <a:gd name="connsiteY40" fmla="*/ 1266388 h 1437639"/>
                <a:gd name="connsiteX41" fmla="*/ 2348625 w 2487060"/>
                <a:gd name="connsiteY41" fmla="*/ 1273674 h 1437639"/>
                <a:gd name="connsiteX42" fmla="*/ 2366840 w 2487060"/>
                <a:gd name="connsiteY42" fmla="*/ 1295532 h 1437639"/>
                <a:gd name="connsiteX43" fmla="*/ 2377769 w 2487060"/>
                <a:gd name="connsiteY43" fmla="*/ 1302818 h 1437639"/>
                <a:gd name="connsiteX44" fmla="*/ 2395984 w 2487060"/>
                <a:gd name="connsiteY44" fmla="*/ 1324676 h 1437639"/>
                <a:gd name="connsiteX45" fmla="*/ 2421486 w 2487060"/>
                <a:gd name="connsiteY45" fmla="*/ 1346534 h 1437639"/>
                <a:gd name="connsiteX46" fmla="*/ 2446987 w 2487060"/>
                <a:gd name="connsiteY46" fmla="*/ 1375679 h 1437639"/>
                <a:gd name="connsiteX47" fmla="*/ 2457916 w 2487060"/>
                <a:gd name="connsiteY47" fmla="*/ 1397537 h 1437639"/>
                <a:gd name="connsiteX48" fmla="*/ 2468845 w 2487060"/>
                <a:gd name="connsiteY48" fmla="*/ 1419395 h 1437639"/>
                <a:gd name="connsiteX49" fmla="*/ 2479774 w 2487060"/>
                <a:gd name="connsiteY49" fmla="*/ 1426681 h 1437639"/>
                <a:gd name="connsiteX50" fmla="*/ 2487060 w 2487060"/>
                <a:gd name="connsiteY50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1113639 w 2487060"/>
                <a:gd name="connsiteY4" fmla="*/ 504995 h 1437639"/>
                <a:gd name="connsiteX5" fmla="*/ 1201071 w 2487060"/>
                <a:gd name="connsiteY5" fmla="*/ 555997 h 1437639"/>
                <a:gd name="connsiteX6" fmla="*/ 1277575 w 2487060"/>
                <a:gd name="connsiteY6" fmla="*/ 592428 h 1437639"/>
                <a:gd name="connsiteX7" fmla="*/ 1332220 w 2487060"/>
                <a:gd name="connsiteY7" fmla="*/ 621572 h 1437639"/>
                <a:gd name="connsiteX8" fmla="*/ 1354078 w 2487060"/>
                <a:gd name="connsiteY8" fmla="*/ 628858 h 1437639"/>
                <a:gd name="connsiteX9" fmla="*/ 1459726 w 2487060"/>
                <a:gd name="connsiteY9" fmla="*/ 672574 h 1437639"/>
                <a:gd name="connsiteX10" fmla="*/ 1481584 w 2487060"/>
                <a:gd name="connsiteY10" fmla="*/ 683503 h 1437639"/>
                <a:gd name="connsiteX11" fmla="*/ 1525301 w 2487060"/>
                <a:gd name="connsiteY11" fmla="*/ 701718 h 1437639"/>
                <a:gd name="connsiteX12" fmla="*/ 1547159 w 2487060"/>
                <a:gd name="connsiteY12" fmla="*/ 709004 h 1437639"/>
                <a:gd name="connsiteX13" fmla="*/ 1587232 w 2487060"/>
                <a:gd name="connsiteY13" fmla="*/ 734506 h 1437639"/>
                <a:gd name="connsiteX14" fmla="*/ 1641878 w 2487060"/>
                <a:gd name="connsiteY14" fmla="*/ 763650 h 1437639"/>
                <a:gd name="connsiteX15" fmla="*/ 1689237 w 2487060"/>
                <a:gd name="connsiteY15" fmla="*/ 789151 h 1437639"/>
                <a:gd name="connsiteX16" fmla="*/ 1700166 w 2487060"/>
                <a:gd name="connsiteY16" fmla="*/ 800080 h 1437639"/>
                <a:gd name="connsiteX17" fmla="*/ 1729310 w 2487060"/>
                <a:gd name="connsiteY17" fmla="*/ 818295 h 1437639"/>
                <a:gd name="connsiteX18" fmla="*/ 1780313 w 2487060"/>
                <a:gd name="connsiteY18" fmla="*/ 851083 h 1437639"/>
                <a:gd name="connsiteX19" fmla="*/ 1798528 w 2487060"/>
                <a:gd name="connsiteY19" fmla="*/ 858369 h 1437639"/>
                <a:gd name="connsiteX20" fmla="*/ 1856816 w 2487060"/>
                <a:gd name="connsiteY20" fmla="*/ 894799 h 1437639"/>
                <a:gd name="connsiteX21" fmla="*/ 1878674 w 2487060"/>
                <a:gd name="connsiteY21" fmla="*/ 905728 h 1437639"/>
                <a:gd name="connsiteX22" fmla="*/ 1947892 w 2487060"/>
                <a:gd name="connsiteY22" fmla="*/ 945801 h 1437639"/>
                <a:gd name="connsiteX23" fmla="*/ 1973393 w 2487060"/>
                <a:gd name="connsiteY23" fmla="*/ 956730 h 1437639"/>
                <a:gd name="connsiteX24" fmla="*/ 2020753 w 2487060"/>
                <a:gd name="connsiteY24" fmla="*/ 989518 h 1437639"/>
                <a:gd name="connsiteX25" fmla="*/ 2060826 w 2487060"/>
                <a:gd name="connsiteY25" fmla="*/ 1007733 h 1437639"/>
                <a:gd name="connsiteX26" fmla="*/ 2119114 w 2487060"/>
                <a:gd name="connsiteY26" fmla="*/ 1044163 h 1437639"/>
                <a:gd name="connsiteX27" fmla="*/ 2133686 w 2487060"/>
                <a:gd name="connsiteY27" fmla="*/ 1055092 h 1437639"/>
                <a:gd name="connsiteX28" fmla="*/ 2148259 w 2487060"/>
                <a:gd name="connsiteY28" fmla="*/ 1062378 h 1437639"/>
                <a:gd name="connsiteX29" fmla="*/ 2188332 w 2487060"/>
                <a:gd name="connsiteY29" fmla="*/ 1095165 h 1437639"/>
                <a:gd name="connsiteX30" fmla="*/ 2206547 w 2487060"/>
                <a:gd name="connsiteY30" fmla="*/ 1117024 h 1437639"/>
                <a:gd name="connsiteX31" fmla="*/ 2217476 w 2487060"/>
                <a:gd name="connsiteY31" fmla="*/ 1138882 h 1437639"/>
                <a:gd name="connsiteX32" fmla="*/ 2228405 w 2487060"/>
                <a:gd name="connsiteY32" fmla="*/ 1157097 h 1437639"/>
                <a:gd name="connsiteX33" fmla="*/ 2253906 w 2487060"/>
                <a:gd name="connsiteY33" fmla="*/ 1182598 h 1437639"/>
                <a:gd name="connsiteX34" fmla="*/ 2264835 w 2487060"/>
                <a:gd name="connsiteY34" fmla="*/ 1197170 h 1437639"/>
                <a:gd name="connsiteX35" fmla="*/ 2279408 w 2487060"/>
                <a:gd name="connsiteY35" fmla="*/ 1208099 h 1437639"/>
                <a:gd name="connsiteX36" fmla="*/ 2301266 w 2487060"/>
                <a:gd name="connsiteY36" fmla="*/ 1237244 h 1437639"/>
                <a:gd name="connsiteX37" fmla="*/ 2315838 w 2487060"/>
                <a:gd name="connsiteY37" fmla="*/ 1248173 h 1437639"/>
                <a:gd name="connsiteX38" fmla="*/ 2326767 w 2487060"/>
                <a:gd name="connsiteY38" fmla="*/ 1255459 h 1437639"/>
                <a:gd name="connsiteX39" fmla="*/ 2337696 w 2487060"/>
                <a:gd name="connsiteY39" fmla="*/ 1266388 h 1437639"/>
                <a:gd name="connsiteX40" fmla="*/ 2348625 w 2487060"/>
                <a:gd name="connsiteY40" fmla="*/ 1273674 h 1437639"/>
                <a:gd name="connsiteX41" fmla="*/ 2366840 w 2487060"/>
                <a:gd name="connsiteY41" fmla="*/ 1295532 h 1437639"/>
                <a:gd name="connsiteX42" fmla="*/ 2377769 w 2487060"/>
                <a:gd name="connsiteY42" fmla="*/ 1302818 h 1437639"/>
                <a:gd name="connsiteX43" fmla="*/ 2395984 w 2487060"/>
                <a:gd name="connsiteY43" fmla="*/ 1324676 h 1437639"/>
                <a:gd name="connsiteX44" fmla="*/ 2421486 w 2487060"/>
                <a:gd name="connsiteY44" fmla="*/ 1346534 h 1437639"/>
                <a:gd name="connsiteX45" fmla="*/ 2446987 w 2487060"/>
                <a:gd name="connsiteY45" fmla="*/ 1375679 h 1437639"/>
                <a:gd name="connsiteX46" fmla="*/ 2457916 w 2487060"/>
                <a:gd name="connsiteY46" fmla="*/ 1397537 h 1437639"/>
                <a:gd name="connsiteX47" fmla="*/ 2468845 w 2487060"/>
                <a:gd name="connsiteY47" fmla="*/ 1419395 h 1437639"/>
                <a:gd name="connsiteX48" fmla="*/ 2479774 w 2487060"/>
                <a:gd name="connsiteY48" fmla="*/ 1426681 h 1437639"/>
                <a:gd name="connsiteX49" fmla="*/ 2487060 w 2487060"/>
                <a:gd name="connsiteY49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1201071 w 2487060"/>
                <a:gd name="connsiteY4" fmla="*/ 555997 h 1437639"/>
                <a:gd name="connsiteX5" fmla="*/ 1277575 w 2487060"/>
                <a:gd name="connsiteY5" fmla="*/ 592428 h 1437639"/>
                <a:gd name="connsiteX6" fmla="*/ 1332220 w 2487060"/>
                <a:gd name="connsiteY6" fmla="*/ 621572 h 1437639"/>
                <a:gd name="connsiteX7" fmla="*/ 1354078 w 2487060"/>
                <a:gd name="connsiteY7" fmla="*/ 628858 h 1437639"/>
                <a:gd name="connsiteX8" fmla="*/ 1459726 w 2487060"/>
                <a:gd name="connsiteY8" fmla="*/ 672574 h 1437639"/>
                <a:gd name="connsiteX9" fmla="*/ 1481584 w 2487060"/>
                <a:gd name="connsiteY9" fmla="*/ 683503 h 1437639"/>
                <a:gd name="connsiteX10" fmla="*/ 1525301 w 2487060"/>
                <a:gd name="connsiteY10" fmla="*/ 701718 h 1437639"/>
                <a:gd name="connsiteX11" fmla="*/ 1547159 w 2487060"/>
                <a:gd name="connsiteY11" fmla="*/ 709004 h 1437639"/>
                <a:gd name="connsiteX12" fmla="*/ 1587232 w 2487060"/>
                <a:gd name="connsiteY12" fmla="*/ 734506 h 1437639"/>
                <a:gd name="connsiteX13" fmla="*/ 1641878 w 2487060"/>
                <a:gd name="connsiteY13" fmla="*/ 763650 h 1437639"/>
                <a:gd name="connsiteX14" fmla="*/ 1689237 w 2487060"/>
                <a:gd name="connsiteY14" fmla="*/ 789151 h 1437639"/>
                <a:gd name="connsiteX15" fmla="*/ 1700166 w 2487060"/>
                <a:gd name="connsiteY15" fmla="*/ 800080 h 1437639"/>
                <a:gd name="connsiteX16" fmla="*/ 1729310 w 2487060"/>
                <a:gd name="connsiteY16" fmla="*/ 818295 h 1437639"/>
                <a:gd name="connsiteX17" fmla="*/ 1780313 w 2487060"/>
                <a:gd name="connsiteY17" fmla="*/ 851083 h 1437639"/>
                <a:gd name="connsiteX18" fmla="*/ 1798528 w 2487060"/>
                <a:gd name="connsiteY18" fmla="*/ 858369 h 1437639"/>
                <a:gd name="connsiteX19" fmla="*/ 1856816 w 2487060"/>
                <a:gd name="connsiteY19" fmla="*/ 894799 h 1437639"/>
                <a:gd name="connsiteX20" fmla="*/ 1878674 w 2487060"/>
                <a:gd name="connsiteY20" fmla="*/ 905728 h 1437639"/>
                <a:gd name="connsiteX21" fmla="*/ 1947892 w 2487060"/>
                <a:gd name="connsiteY21" fmla="*/ 945801 h 1437639"/>
                <a:gd name="connsiteX22" fmla="*/ 1973393 w 2487060"/>
                <a:gd name="connsiteY22" fmla="*/ 956730 h 1437639"/>
                <a:gd name="connsiteX23" fmla="*/ 2020753 w 2487060"/>
                <a:gd name="connsiteY23" fmla="*/ 989518 h 1437639"/>
                <a:gd name="connsiteX24" fmla="*/ 2060826 w 2487060"/>
                <a:gd name="connsiteY24" fmla="*/ 1007733 h 1437639"/>
                <a:gd name="connsiteX25" fmla="*/ 2119114 w 2487060"/>
                <a:gd name="connsiteY25" fmla="*/ 1044163 h 1437639"/>
                <a:gd name="connsiteX26" fmla="*/ 2133686 w 2487060"/>
                <a:gd name="connsiteY26" fmla="*/ 1055092 h 1437639"/>
                <a:gd name="connsiteX27" fmla="*/ 2148259 w 2487060"/>
                <a:gd name="connsiteY27" fmla="*/ 1062378 h 1437639"/>
                <a:gd name="connsiteX28" fmla="*/ 2188332 w 2487060"/>
                <a:gd name="connsiteY28" fmla="*/ 1095165 h 1437639"/>
                <a:gd name="connsiteX29" fmla="*/ 2206547 w 2487060"/>
                <a:gd name="connsiteY29" fmla="*/ 1117024 h 1437639"/>
                <a:gd name="connsiteX30" fmla="*/ 2217476 w 2487060"/>
                <a:gd name="connsiteY30" fmla="*/ 1138882 h 1437639"/>
                <a:gd name="connsiteX31" fmla="*/ 2228405 w 2487060"/>
                <a:gd name="connsiteY31" fmla="*/ 1157097 h 1437639"/>
                <a:gd name="connsiteX32" fmla="*/ 2253906 w 2487060"/>
                <a:gd name="connsiteY32" fmla="*/ 1182598 h 1437639"/>
                <a:gd name="connsiteX33" fmla="*/ 2264835 w 2487060"/>
                <a:gd name="connsiteY33" fmla="*/ 1197170 h 1437639"/>
                <a:gd name="connsiteX34" fmla="*/ 2279408 w 2487060"/>
                <a:gd name="connsiteY34" fmla="*/ 1208099 h 1437639"/>
                <a:gd name="connsiteX35" fmla="*/ 2301266 w 2487060"/>
                <a:gd name="connsiteY35" fmla="*/ 1237244 h 1437639"/>
                <a:gd name="connsiteX36" fmla="*/ 2315838 w 2487060"/>
                <a:gd name="connsiteY36" fmla="*/ 1248173 h 1437639"/>
                <a:gd name="connsiteX37" fmla="*/ 2326767 w 2487060"/>
                <a:gd name="connsiteY37" fmla="*/ 1255459 h 1437639"/>
                <a:gd name="connsiteX38" fmla="*/ 2337696 w 2487060"/>
                <a:gd name="connsiteY38" fmla="*/ 1266388 h 1437639"/>
                <a:gd name="connsiteX39" fmla="*/ 2348625 w 2487060"/>
                <a:gd name="connsiteY39" fmla="*/ 1273674 h 1437639"/>
                <a:gd name="connsiteX40" fmla="*/ 2366840 w 2487060"/>
                <a:gd name="connsiteY40" fmla="*/ 1295532 h 1437639"/>
                <a:gd name="connsiteX41" fmla="*/ 2377769 w 2487060"/>
                <a:gd name="connsiteY41" fmla="*/ 1302818 h 1437639"/>
                <a:gd name="connsiteX42" fmla="*/ 2395984 w 2487060"/>
                <a:gd name="connsiteY42" fmla="*/ 1324676 h 1437639"/>
                <a:gd name="connsiteX43" fmla="*/ 2421486 w 2487060"/>
                <a:gd name="connsiteY43" fmla="*/ 1346534 h 1437639"/>
                <a:gd name="connsiteX44" fmla="*/ 2446987 w 2487060"/>
                <a:gd name="connsiteY44" fmla="*/ 1375679 h 1437639"/>
                <a:gd name="connsiteX45" fmla="*/ 2457916 w 2487060"/>
                <a:gd name="connsiteY45" fmla="*/ 1397537 h 1437639"/>
                <a:gd name="connsiteX46" fmla="*/ 2468845 w 2487060"/>
                <a:gd name="connsiteY46" fmla="*/ 1419395 h 1437639"/>
                <a:gd name="connsiteX47" fmla="*/ 2479774 w 2487060"/>
                <a:gd name="connsiteY47" fmla="*/ 1426681 h 1437639"/>
                <a:gd name="connsiteX48" fmla="*/ 2487060 w 2487060"/>
                <a:gd name="connsiteY48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1277575 w 2487060"/>
                <a:gd name="connsiteY4" fmla="*/ 592428 h 1437639"/>
                <a:gd name="connsiteX5" fmla="*/ 1332220 w 2487060"/>
                <a:gd name="connsiteY5" fmla="*/ 621572 h 1437639"/>
                <a:gd name="connsiteX6" fmla="*/ 1354078 w 2487060"/>
                <a:gd name="connsiteY6" fmla="*/ 628858 h 1437639"/>
                <a:gd name="connsiteX7" fmla="*/ 1459726 w 2487060"/>
                <a:gd name="connsiteY7" fmla="*/ 672574 h 1437639"/>
                <a:gd name="connsiteX8" fmla="*/ 1481584 w 2487060"/>
                <a:gd name="connsiteY8" fmla="*/ 683503 h 1437639"/>
                <a:gd name="connsiteX9" fmla="*/ 1525301 w 2487060"/>
                <a:gd name="connsiteY9" fmla="*/ 701718 h 1437639"/>
                <a:gd name="connsiteX10" fmla="*/ 1547159 w 2487060"/>
                <a:gd name="connsiteY10" fmla="*/ 709004 h 1437639"/>
                <a:gd name="connsiteX11" fmla="*/ 1587232 w 2487060"/>
                <a:gd name="connsiteY11" fmla="*/ 734506 h 1437639"/>
                <a:gd name="connsiteX12" fmla="*/ 1641878 w 2487060"/>
                <a:gd name="connsiteY12" fmla="*/ 763650 h 1437639"/>
                <a:gd name="connsiteX13" fmla="*/ 1689237 w 2487060"/>
                <a:gd name="connsiteY13" fmla="*/ 789151 h 1437639"/>
                <a:gd name="connsiteX14" fmla="*/ 1700166 w 2487060"/>
                <a:gd name="connsiteY14" fmla="*/ 800080 h 1437639"/>
                <a:gd name="connsiteX15" fmla="*/ 1729310 w 2487060"/>
                <a:gd name="connsiteY15" fmla="*/ 818295 h 1437639"/>
                <a:gd name="connsiteX16" fmla="*/ 1780313 w 2487060"/>
                <a:gd name="connsiteY16" fmla="*/ 851083 h 1437639"/>
                <a:gd name="connsiteX17" fmla="*/ 1798528 w 2487060"/>
                <a:gd name="connsiteY17" fmla="*/ 858369 h 1437639"/>
                <a:gd name="connsiteX18" fmla="*/ 1856816 w 2487060"/>
                <a:gd name="connsiteY18" fmla="*/ 894799 h 1437639"/>
                <a:gd name="connsiteX19" fmla="*/ 1878674 w 2487060"/>
                <a:gd name="connsiteY19" fmla="*/ 905728 h 1437639"/>
                <a:gd name="connsiteX20" fmla="*/ 1947892 w 2487060"/>
                <a:gd name="connsiteY20" fmla="*/ 945801 h 1437639"/>
                <a:gd name="connsiteX21" fmla="*/ 1973393 w 2487060"/>
                <a:gd name="connsiteY21" fmla="*/ 956730 h 1437639"/>
                <a:gd name="connsiteX22" fmla="*/ 2020753 w 2487060"/>
                <a:gd name="connsiteY22" fmla="*/ 989518 h 1437639"/>
                <a:gd name="connsiteX23" fmla="*/ 2060826 w 2487060"/>
                <a:gd name="connsiteY23" fmla="*/ 1007733 h 1437639"/>
                <a:gd name="connsiteX24" fmla="*/ 2119114 w 2487060"/>
                <a:gd name="connsiteY24" fmla="*/ 1044163 h 1437639"/>
                <a:gd name="connsiteX25" fmla="*/ 2133686 w 2487060"/>
                <a:gd name="connsiteY25" fmla="*/ 1055092 h 1437639"/>
                <a:gd name="connsiteX26" fmla="*/ 2148259 w 2487060"/>
                <a:gd name="connsiteY26" fmla="*/ 1062378 h 1437639"/>
                <a:gd name="connsiteX27" fmla="*/ 2188332 w 2487060"/>
                <a:gd name="connsiteY27" fmla="*/ 1095165 h 1437639"/>
                <a:gd name="connsiteX28" fmla="*/ 2206547 w 2487060"/>
                <a:gd name="connsiteY28" fmla="*/ 1117024 h 1437639"/>
                <a:gd name="connsiteX29" fmla="*/ 2217476 w 2487060"/>
                <a:gd name="connsiteY29" fmla="*/ 1138882 h 1437639"/>
                <a:gd name="connsiteX30" fmla="*/ 2228405 w 2487060"/>
                <a:gd name="connsiteY30" fmla="*/ 1157097 h 1437639"/>
                <a:gd name="connsiteX31" fmla="*/ 2253906 w 2487060"/>
                <a:gd name="connsiteY31" fmla="*/ 1182598 h 1437639"/>
                <a:gd name="connsiteX32" fmla="*/ 2264835 w 2487060"/>
                <a:gd name="connsiteY32" fmla="*/ 1197170 h 1437639"/>
                <a:gd name="connsiteX33" fmla="*/ 2279408 w 2487060"/>
                <a:gd name="connsiteY33" fmla="*/ 1208099 h 1437639"/>
                <a:gd name="connsiteX34" fmla="*/ 2301266 w 2487060"/>
                <a:gd name="connsiteY34" fmla="*/ 1237244 h 1437639"/>
                <a:gd name="connsiteX35" fmla="*/ 2315838 w 2487060"/>
                <a:gd name="connsiteY35" fmla="*/ 1248173 h 1437639"/>
                <a:gd name="connsiteX36" fmla="*/ 2326767 w 2487060"/>
                <a:gd name="connsiteY36" fmla="*/ 1255459 h 1437639"/>
                <a:gd name="connsiteX37" fmla="*/ 2337696 w 2487060"/>
                <a:gd name="connsiteY37" fmla="*/ 1266388 h 1437639"/>
                <a:gd name="connsiteX38" fmla="*/ 2348625 w 2487060"/>
                <a:gd name="connsiteY38" fmla="*/ 1273674 h 1437639"/>
                <a:gd name="connsiteX39" fmla="*/ 2366840 w 2487060"/>
                <a:gd name="connsiteY39" fmla="*/ 1295532 h 1437639"/>
                <a:gd name="connsiteX40" fmla="*/ 2377769 w 2487060"/>
                <a:gd name="connsiteY40" fmla="*/ 1302818 h 1437639"/>
                <a:gd name="connsiteX41" fmla="*/ 2395984 w 2487060"/>
                <a:gd name="connsiteY41" fmla="*/ 1324676 h 1437639"/>
                <a:gd name="connsiteX42" fmla="*/ 2421486 w 2487060"/>
                <a:gd name="connsiteY42" fmla="*/ 1346534 h 1437639"/>
                <a:gd name="connsiteX43" fmla="*/ 2446987 w 2487060"/>
                <a:gd name="connsiteY43" fmla="*/ 1375679 h 1437639"/>
                <a:gd name="connsiteX44" fmla="*/ 2457916 w 2487060"/>
                <a:gd name="connsiteY44" fmla="*/ 1397537 h 1437639"/>
                <a:gd name="connsiteX45" fmla="*/ 2468845 w 2487060"/>
                <a:gd name="connsiteY45" fmla="*/ 1419395 h 1437639"/>
                <a:gd name="connsiteX46" fmla="*/ 2479774 w 2487060"/>
                <a:gd name="connsiteY46" fmla="*/ 1426681 h 1437639"/>
                <a:gd name="connsiteX47" fmla="*/ 2487060 w 2487060"/>
                <a:gd name="connsiteY47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32220 w 2487060"/>
                <a:gd name="connsiteY5" fmla="*/ 621572 h 1437639"/>
                <a:gd name="connsiteX6" fmla="*/ 1354078 w 2487060"/>
                <a:gd name="connsiteY6" fmla="*/ 628858 h 1437639"/>
                <a:gd name="connsiteX7" fmla="*/ 1459726 w 2487060"/>
                <a:gd name="connsiteY7" fmla="*/ 672574 h 1437639"/>
                <a:gd name="connsiteX8" fmla="*/ 1481584 w 2487060"/>
                <a:gd name="connsiteY8" fmla="*/ 683503 h 1437639"/>
                <a:gd name="connsiteX9" fmla="*/ 1525301 w 2487060"/>
                <a:gd name="connsiteY9" fmla="*/ 701718 h 1437639"/>
                <a:gd name="connsiteX10" fmla="*/ 1547159 w 2487060"/>
                <a:gd name="connsiteY10" fmla="*/ 709004 h 1437639"/>
                <a:gd name="connsiteX11" fmla="*/ 1587232 w 2487060"/>
                <a:gd name="connsiteY11" fmla="*/ 734506 h 1437639"/>
                <a:gd name="connsiteX12" fmla="*/ 1641878 w 2487060"/>
                <a:gd name="connsiteY12" fmla="*/ 763650 h 1437639"/>
                <a:gd name="connsiteX13" fmla="*/ 1689237 w 2487060"/>
                <a:gd name="connsiteY13" fmla="*/ 789151 h 1437639"/>
                <a:gd name="connsiteX14" fmla="*/ 1700166 w 2487060"/>
                <a:gd name="connsiteY14" fmla="*/ 800080 h 1437639"/>
                <a:gd name="connsiteX15" fmla="*/ 1729310 w 2487060"/>
                <a:gd name="connsiteY15" fmla="*/ 818295 h 1437639"/>
                <a:gd name="connsiteX16" fmla="*/ 1780313 w 2487060"/>
                <a:gd name="connsiteY16" fmla="*/ 851083 h 1437639"/>
                <a:gd name="connsiteX17" fmla="*/ 1798528 w 2487060"/>
                <a:gd name="connsiteY17" fmla="*/ 858369 h 1437639"/>
                <a:gd name="connsiteX18" fmla="*/ 1856816 w 2487060"/>
                <a:gd name="connsiteY18" fmla="*/ 894799 h 1437639"/>
                <a:gd name="connsiteX19" fmla="*/ 1878674 w 2487060"/>
                <a:gd name="connsiteY19" fmla="*/ 905728 h 1437639"/>
                <a:gd name="connsiteX20" fmla="*/ 1947892 w 2487060"/>
                <a:gd name="connsiteY20" fmla="*/ 945801 h 1437639"/>
                <a:gd name="connsiteX21" fmla="*/ 1973393 w 2487060"/>
                <a:gd name="connsiteY21" fmla="*/ 956730 h 1437639"/>
                <a:gd name="connsiteX22" fmla="*/ 2020753 w 2487060"/>
                <a:gd name="connsiteY22" fmla="*/ 989518 h 1437639"/>
                <a:gd name="connsiteX23" fmla="*/ 2060826 w 2487060"/>
                <a:gd name="connsiteY23" fmla="*/ 1007733 h 1437639"/>
                <a:gd name="connsiteX24" fmla="*/ 2119114 w 2487060"/>
                <a:gd name="connsiteY24" fmla="*/ 1044163 h 1437639"/>
                <a:gd name="connsiteX25" fmla="*/ 2133686 w 2487060"/>
                <a:gd name="connsiteY25" fmla="*/ 1055092 h 1437639"/>
                <a:gd name="connsiteX26" fmla="*/ 2148259 w 2487060"/>
                <a:gd name="connsiteY26" fmla="*/ 1062378 h 1437639"/>
                <a:gd name="connsiteX27" fmla="*/ 2188332 w 2487060"/>
                <a:gd name="connsiteY27" fmla="*/ 1095165 h 1437639"/>
                <a:gd name="connsiteX28" fmla="*/ 2206547 w 2487060"/>
                <a:gd name="connsiteY28" fmla="*/ 1117024 h 1437639"/>
                <a:gd name="connsiteX29" fmla="*/ 2217476 w 2487060"/>
                <a:gd name="connsiteY29" fmla="*/ 1138882 h 1437639"/>
                <a:gd name="connsiteX30" fmla="*/ 2228405 w 2487060"/>
                <a:gd name="connsiteY30" fmla="*/ 1157097 h 1437639"/>
                <a:gd name="connsiteX31" fmla="*/ 2253906 w 2487060"/>
                <a:gd name="connsiteY31" fmla="*/ 1182598 h 1437639"/>
                <a:gd name="connsiteX32" fmla="*/ 2264835 w 2487060"/>
                <a:gd name="connsiteY32" fmla="*/ 1197170 h 1437639"/>
                <a:gd name="connsiteX33" fmla="*/ 2279408 w 2487060"/>
                <a:gd name="connsiteY33" fmla="*/ 1208099 h 1437639"/>
                <a:gd name="connsiteX34" fmla="*/ 2301266 w 2487060"/>
                <a:gd name="connsiteY34" fmla="*/ 1237244 h 1437639"/>
                <a:gd name="connsiteX35" fmla="*/ 2315838 w 2487060"/>
                <a:gd name="connsiteY35" fmla="*/ 1248173 h 1437639"/>
                <a:gd name="connsiteX36" fmla="*/ 2326767 w 2487060"/>
                <a:gd name="connsiteY36" fmla="*/ 1255459 h 1437639"/>
                <a:gd name="connsiteX37" fmla="*/ 2337696 w 2487060"/>
                <a:gd name="connsiteY37" fmla="*/ 1266388 h 1437639"/>
                <a:gd name="connsiteX38" fmla="*/ 2348625 w 2487060"/>
                <a:gd name="connsiteY38" fmla="*/ 1273674 h 1437639"/>
                <a:gd name="connsiteX39" fmla="*/ 2366840 w 2487060"/>
                <a:gd name="connsiteY39" fmla="*/ 1295532 h 1437639"/>
                <a:gd name="connsiteX40" fmla="*/ 2377769 w 2487060"/>
                <a:gd name="connsiteY40" fmla="*/ 1302818 h 1437639"/>
                <a:gd name="connsiteX41" fmla="*/ 2395984 w 2487060"/>
                <a:gd name="connsiteY41" fmla="*/ 1324676 h 1437639"/>
                <a:gd name="connsiteX42" fmla="*/ 2421486 w 2487060"/>
                <a:gd name="connsiteY42" fmla="*/ 1346534 h 1437639"/>
                <a:gd name="connsiteX43" fmla="*/ 2446987 w 2487060"/>
                <a:gd name="connsiteY43" fmla="*/ 1375679 h 1437639"/>
                <a:gd name="connsiteX44" fmla="*/ 2457916 w 2487060"/>
                <a:gd name="connsiteY44" fmla="*/ 1397537 h 1437639"/>
                <a:gd name="connsiteX45" fmla="*/ 2468845 w 2487060"/>
                <a:gd name="connsiteY45" fmla="*/ 1419395 h 1437639"/>
                <a:gd name="connsiteX46" fmla="*/ 2479774 w 2487060"/>
                <a:gd name="connsiteY46" fmla="*/ 1426681 h 1437639"/>
                <a:gd name="connsiteX47" fmla="*/ 2487060 w 2487060"/>
                <a:gd name="connsiteY47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54078 w 2487060"/>
                <a:gd name="connsiteY5" fmla="*/ 628858 h 1437639"/>
                <a:gd name="connsiteX6" fmla="*/ 1459726 w 2487060"/>
                <a:gd name="connsiteY6" fmla="*/ 672574 h 1437639"/>
                <a:gd name="connsiteX7" fmla="*/ 1481584 w 2487060"/>
                <a:gd name="connsiteY7" fmla="*/ 683503 h 1437639"/>
                <a:gd name="connsiteX8" fmla="*/ 1525301 w 2487060"/>
                <a:gd name="connsiteY8" fmla="*/ 701718 h 1437639"/>
                <a:gd name="connsiteX9" fmla="*/ 1547159 w 2487060"/>
                <a:gd name="connsiteY9" fmla="*/ 709004 h 1437639"/>
                <a:gd name="connsiteX10" fmla="*/ 1587232 w 2487060"/>
                <a:gd name="connsiteY10" fmla="*/ 734506 h 1437639"/>
                <a:gd name="connsiteX11" fmla="*/ 1641878 w 2487060"/>
                <a:gd name="connsiteY11" fmla="*/ 763650 h 1437639"/>
                <a:gd name="connsiteX12" fmla="*/ 1689237 w 2487060"/>
                <a:gd name="connsiteY12" fmla="*/ 789151 h 1437639"/>
                <a:gd name="connsiteX13" fmla="*/ 1700166 w 2487060"/>
                <a:gd name="connsiteY13" fmla="*/ 800080 h 1437639"/>
                <a:gd name="connsiteX14" fmla="*/ 1729310 w 2487060"/>
                <a:gd name="connsiteY14" fmla="*/ 818295 h 1437639"/>
                <a:gd name="connsiteX15" fmla="*/ 1780313 w 2487060"/>
                <a:gd name="connsiteY15" fmla="*/ 851083 h 1437639"/>
                <a:gd name="connsiteX16" fmla="*/ 1798528 w 2487060"/>
                <a:gd name="connsiteY16" fmla="*/ 858369 h 1437639"/>
                <a:gd name="connsiteX17" fmla="*/ 1856816 w 2487060"/>
                <a:gd name="connsiteY17" fmla="*/ 894799 h 1437639"/>
                <a:gd name="connsiteX18" fmla="*/ 1878674 w 2487060"/>
                <a:gd name="connsiteY18" fmla="*/ 905728 h 1437639"/>
                <a:gd name="connsiteX19" fmla="*/ 1947892 w 2487060"/>
                <a:gd name="connsiteY19" fmla="*/ 945801 h 1437639"/>
                <a:gd name="connsiteX20" fmla="*/ 1973393 w 2487060"/>
                <a:gd name="connsiteY20" fmla="*/ 956730 h 1437639"/>
                <a:gd name="connsiteX21" fmla="*/ 2020753 w 2487060"/>
                <a:gd name="connsiteY21" fmla="*/ 989518 h 1437639"/>
                <a:gd name="connsiteX22" fmla="*/ 2060826 w 2487060"/>
                <a:gd name="connsiteY22" fmla="*/ 1007733 h 1437639"/>
                <a:gd name="connsiteX23" fmla="*/ 2119114 w 2487060"/>
                <a:gd name="connsiteY23" fmla="*/ 1044163 h 1437639"/>
                <a:gd name="connsiteX24" fmla="*/ 2133686 w 2487060"/>
                <a:gd name="connsiteY24" fmla="*/ 1055092 h 1437639"/>
                <a:gd name="connsiteX25" fmla="*/ 2148259 w 2487060"/>
                <a:gd name="connsiteY25" fmla="*/ 1062378 h 1437639"/>
                <a:gd name="connsiteX26" fmla="*/ 2188332 w 2487060"/>
                <a:gd name="connsiteY26" fmla="*/ 1095165 h 1437639"/>
                <a:gd name="connsiteX27" fmla="*/ 2206547 w 2487060"/>
                <a:gd name="connsiteY27" fmla="*/ 1117024 h 1437639"/>
                <a:gd name="connsiteX28" fmla="*/ 2217476 w 2487060"/>
                <a:gd name="connsiteY28" fmla="*/ 1138882 h 1437639"/>
                <a:gd name="connsiteX29" fmla="*/ 2228405 w 2487060"/>
                <a:gd name="connsiteY29" fmla="*/ 1157097 h 1437639"/>
                <a:gd name="connsiteX30" fmla="*/ 2253906 w 2487060"/>
                <a:gd name="connsiteY30" fmla="*/ 1182598 h 1437639"/>
                <a:gd name="connsiteX31" fmla="*/ 2264835 w 2487060"/>
                <a:gd name="connsiteY31" fmla="*/ 1197170 h 1437639"/>
                <a:gd name="connsiteX32" fmla="*/ 2279408 w 2487060"/>
                <a:gd name="connsiteY32" fmla="*/ 1208099 h 1437639"/>
                <a:gd name="connsiteX33" fmla="*/ 2301266 w 2487060"/>
                <a:gd name="connsiteY33" fmla="*/ 1237244 h 1437639"/>
                <a:gd name="connsiteX34" fmla="*/ 2315838 w 2487060"/>
                <a:gd name="connsiteY34" fmla="*/ 1248173 h 1437639"/>
                <a:gd name="connsiteX35" fmla="*/ 2326767 w 2487060"/>
                <a:gd name="connsiteY35" fmla="*/ 1255459 h 1437639"/>
                <a:gd name="connsiteX36" fmla="*/ 2337696 w 2487060"/>
                <a:gd name="connsiteY36" fmla="*/ 1266388 h 1437639"/>
                <a:gd name="connsiteX37" fmla="*/ 2348625 w 2487060"/>
                <a:gd name="connsiteY37" fmla="*/ 1273674 h 1437639"/>
                <a:gd name="connsiteX38" fmla="*/ 2366840 w 2487060"/>
                <a:gd name="connsiteY38" fmla="*/ 1295532 h 1437639"/>
                <a:gd name="connsiteX39" fmla="*/ 2377769 w 2487060"/>
                <a:gd name="connsiteY39" fmla="*/ 1302818 h 1437639"/>
                <a:gd name="connsiteX40" fmla="*/ 2395984 w 2487060"/>
                <a:gd name="connsiteY40" fmla="*/ 1324676 h 1437639"/>
                <a:gd name="connsiteX41" fmla="*/ 2421486 w 2487060"/>
                <a:gd name="connsiteY41" fmla="*/ 1346534 h 1437639"/>
                <a:gd name="connsiteX42" fmla="*/ 2446987 w 2487060"/>
                <a:gd name="connsiteY42" fmla="*/ 1375679 h 1437639"/>
                <a:gd name="connsiteX43" fmla="*/ 2457916 w 2487060"/>
                <a:gd name="connsiteY43" fmla="*/ 1397537 h 1437639"/>
                <a:gd name="connsiteX44" fmla="*/ 2468845 w 2487060"/>
                <a:gd name="connsiteY44" fmla="*/ 1419395 h 1437639"/>
                <a:gd name="connsiteX45" fmla="*/ 2479774 w 2487060"/>
                <a:gd name="connsiteY45" fmla="*/ 1426681 h 1437639"/>
                <a:gd name="connsiteX46" fmla="*/ 2487060 w 2487060"/>
                <a:gd name="connsiteY46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459726 w 2487060"/>
                <a:gd name="connsiteY5" fmla="*/ 672574 h 1437639"/>
                <a:gd name="connsiteX6" fmla="*/ 1481584 w 2487060"/>
                <a:gd name="connsiteY6" fmla="*/ 683503 h 1437639"/>
                <a:gd name="connsiteX7" fmla="*/ 1525301 w 2487060"/>
                <a:gd name="connsiteY7" fmla="*/ 701718 h 1437639"/>
                <a:gd name="connsiteX8" fmla="*/ 1547159 w 2487060"/>
                <a:gd name="connsiteY8" fmla="*/ 709004 h 1437639"/>
                <a:gd name="connsiteX9" fmla="*/ 1587232 w 2487060"/>
                <a:gd name="connsiteY9" fmla="*/ 734506 h 1437639"/>
                <a:gd name="connsiteX10" fmla="*/ 1641878 w 2487060"/>
                <a:gd name="connsiteY10" fmla="*/ 763650 h 1437639"/>
                <a:gd name="connsiteX11" fmla="*/ 1689237 w 2487060"/>
                <a:gd name="connsiteY11" fmla="*/ 789151 h 1437639"/>
                <a:gd name="connsiteX12" fmla="*/ 1700166 w 2487060"/>
                <a:gd name="connsiteY12" fmla="*/ 800080 h 1437639"/>
                <a:gd name="connsiteX13" fmla="*/ 1729310 w 2487060"/>
                <a:gd name="connsiteY13" fmla="*/ 818295 h 1437639"/>
                <a:gd name="connsiteX14" fmla="*/ 1780313 w 2487060"/>
                <a:gd name="connsiteY14" fmla="*/ 851083 h 1437639"/>
                <a:gd name="connsiteX15" fmla="*/ 1798528 w 2487060"/>
                <a:gd name="connsiteY15" fmla="*/ 858369 h 1437639"/>
                <a:gd name="connsiteX16" fmla="*/ 1856816 w 2487060"/>
                <a:gd name="connsiteY16" fmla="*/ 894799 h 1437639"/>
                <a:gd name="connsiteX17" fmla="*/ 1878674 w 2487060"/>
                <a:gd name="connsiteY17" fmla="*/ 905728 h 1437639"/>
                <a:gd name="connsiteX18" fmla="*/ 1947892 w 2487060"/>
                <a:gd name="connsiteY18" fmla="*/ 945801 h 1437639"/>
                <a:gd name="connsiteX19" fmla="*/ 1973393 w 2487060"/>
                <a:gd name="connsiteY19" fmla="*/ 956730 h 1437639"/>
                <a:gd name="connsiteX20" fmla="*/ 2020753 w 2487060"/>
                <a:gd name="connsiteY20" fmla="*/ 989518 h 1437639"/>
                <a:gd name="connsiteX21" fmla="*/ 2060826 w 2487060"/>
                <a:gd name="connsiteY21" fmla="*/ 1007733 h 1437639"/>
                <a:gd name="connsiteX22" fmla="*/ 2119114 w 2487060"/>
                <a:gd name="connsiteY22" fmla="*/ 1044163 h 1437639"/>
                <a:gd name="connsiteX23" fmla="*/ 2133686 w 2487060"/>
                <a:gd name="connsiteY23" fmla="*/ 1055092 h 1437639"/>
                <a:gd name="connsiteX24" fmla="*/ 2148259 w 2487060"/>
                <a:gd name="connsiteY24" fmla="*/ 1062378 h 1437639"/>
                <a:gd name="connsiteX25" fmla="*/ 2188332 w 2487060"/>
                <a:gd name="connsiteY25" fmla="*/ 1095165 h 1437639"/>
                <a:gd name="connsiteX26" fmla="*/ 2206547 w 2487060"/>
                <a:gd name="connsiteY26" fmla="*/ 1117024 h 1437639"/>
                <a:gd name="connsiteX27" fmla="*/ 2217476 w 2487060"/>
                <a:gd name="connsiteY27" fmla="*/ 1138882 h 1437639"/>
                <a:gd name="connsiteX28" fmla="*/ 2228405 w 2487060"/>
                <a:gd name="connsiteY28" fmla="*/ 1157097 h 1437639"/>
                <a:gd name="connsiteX29" fmla="*/ 2253906 w 2487060"/>
                <a:gd name="connsiteY29" fmla="*/ 1182598 h 1437639"/>
                <a:gd name="connsiteX30" fmla="*/ 2264835 w 2487060"/>
                <a:gd name="connsiteY30" fmla="*/ 1197170 h 1437639"/>
                <a:gd name="connsiteX31" fmla="*/ 2279408 w 2487060"/>
                <a:gd name="connsiteY31" fmla="*/ 1208099 h 1437639"/>
                <a:gd name="connsiteX32" fmla="*/ 2301266 w 2487060"/>
                <a:gd name="connsiteY32" fmla="*/ 1237244 h 1437639"/>
                <a:gd name="connsiteX33" fmla="*/ 2315838 w 2487060"/>
                <a:gd name="connsiteY33" fmla="*/ 1248173 h 1437639"/>
                <a:gd name="connsiteX34" fmla="*/ 2326767 w 2487060"/>
                <a:gd name="connsiteY34" fmla="*/ 1255459 h 1437639"/>
                <a:gd name="connsiteX35" fmla="*/ 2337696 w 2487060"/>
                <a:gd name="connsiteY35" fmla="*/ 1266388 h 1437639"/>
                <a:gd name="connsiteX36" fmla="*/ 2348625 w 2487060"/>
                <a:gd name="connsiteY36" fmla="*/ 1273674 h 1437639"/>
                <a:gd name="connsiteX37" fmla="*/ 2366840 w 2487060"/>
                <a:gd name="connsiteY37" fmla="*/ 1295532 h 1437639"/>
                <a:gd name="connsiteX38" fmla="*/ 2377769 w 2487060"/>
                <a:gd name="connsiteY38" fmla="*/ 1302818 h 1437639"/>
                <a:gd name="connsiteX39" fmla="*/ 2395984 w 2487060"/>
                <a:gd name="connsiteY39" fmla="*/ 1324676 h 1437639"/>
                <a:gd name="connsiteX40" fmla="*/ 2421486 w 2487060"/>
                <a:gd name="connsiteY40" fmla="*/ 1346534 h 1437639"/>
                <a:gd name="connsiteX41" fmla="*/ 2446987 w 2487060"/>
                <a:gd name="connsiteY41" fmla="*/ 1375679 h 1437639"/>
                <a:gd name="connsiteX42" fmla="*/ 2457916 w 2487060"/>
                <a:gd name="connsiteY42" fmla="*/ 1397537 h 1437639"/>
                <a:gd name="connsiteX43" fmla="*/ 2468845 w 2487060"/>
                <a:gd name="connsiteY43" fmla="*/ 1419395 h 1437639"/>
                <a:gd name="connsiteX44" fmla="*/ 2479774 w 2487060"/>
                <a:gd name="connsiteY44" fmla="*/ 1426681 h 1437639"/>
                <a:gd name="connsiteX45" fmla="*/ 2487060 w 2487060"/>
                <a:gd name="connsiteY45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25091 w 2487060"/>
                <a:gd name="connsiteY5" fmla="*/ 759526 h 1437639"/>
                <a:gd name="connsiteX6" fmla="*/ 1481584 w 2487060"/>
                <a:gd name="connsiteY6" fmla="*/ 683503 h 1437639"/>
                <a:gd name="connsiteX7" fmla="*/ 1525301 w 2487060"/>
                <a:gd name="connsiteY7" fmla="*/ 701718 h 1437639"/>
                <a:gd name="connsiteX8" fmla="*/ 1547159 w 2487060"/>
                <a:gd name="connsiteY8" fmla="*/ 709004 h 1437639"/>
                <a:gd name="connsiteX9" fmla="*/ 1587232 w 2487060"/>
                <a:gd name="connsiteY9" fmla="*/ 734506 h 1437639"/>
                <a:gd name="connsiteX10" fmla="*/ 1641878 w 2487060"/>
                <a:gd name="connsiteY10" fmla="*/ 763650 h 1437639"/>
                <a:gd name="connsiteX11" fmla="*/ 1689237 w 2487060"/>
                <a:gd name="connsiteY11" fmla="*/ 789151 h 1437639"/>
                <a:gd name="connsiteX12" fmla="*/ 1700166 w 2487060"/>
                <a:gd name="connsiteY12" fmla="*/ 800080 h 1437639"/>
                <a:gd name="connsiteX13" fmla="*/ 1729310 w 2487060"/>
                <a:gd name="connsiteY13" fmla="*/ 818295 h 1437639"/>
                <a:gd name="connsiteX14" fmla="*/ 1780313 w 2487060"/>
                <a:gd name="connsiteY14" fmla="*/ 851083 h 1437639"/>
                <a:gd name="connsiteX15" fmla="*/ 1798528 w 2487060"/>
                <a:gd name="connsiteY15" fmla="*/ 858369 h 1437639"/>
                <a:gd name="connsiteX16" fmla="*/ 1856816 w 2487060"/>
                <a:gd name="connsiteY16" fmla="*/ 894799 h 1437639"/>
                <a:gd name="connsiteX17" fmla="*/ 1878674 w 2487060"/>
                <a:gd name="connsiteY17" fmla="*/ 905728 h 1437639"/>
                <a:gd name="connsiteX18" fmla="*/ 1947892 w 2487060"/>
                <a:gd name="connsiteY18" fmla="*/ 945801 h 1437639"/>
                <a:gd name="connsiteX19" fmla="*/ 1973393 w 2487060"/>
                <a:gd name="connsiteY19" fmla="*/ 956730 h 1437639"/>
                <a:gd name="connsiteX20" fmla="*/ 2020753 w 2487060"/>
                <a:gd name="connsiteY20" fmla="*/ 989518 h 1437639"/>
                <a:gd name="connsiteX21" fmla="*/ 2060826 w 2487060"/>
                <a:gd name="connsiteY21" fmla="*/ 1007733 h 1437639"/>
                <a:gd name="connsiteX22" fmla="*/ 2119114 w 2487060"/>
                <a:gd name="connsiteY22" fmla="*/ 1044163 h 1437639"/>
                <a:gd name="connsiteX23" fmla="*/ 2133686 w 2487060"/>
                <a:gd name="connsiteY23" fmla="*/ 1055092 h 1437639"/>
                <a:gd name="connsiteX24" fmla="*/ 2148259 w 2487060"/>
                <a:gd name="connsiteY24" fmla="*/ 1062378 h 1437639"/>
                <a:gd name="connsiteX25" fmla="*/ 2188332 w 2487060"/>
                <a:gd name="connsiteY25" fmla="*/ 1095165 h 1437639"/>
                <a:gd name="connsiteX26" fmla="*/ 2206547 w 2487060"/>
                <a:gd name="connsiteY26" fmla="*/ 1117024 h 1437639"/>
                <a:gd name="connsiteX27" fmla="*/ 2217476 w 2487060"/>
                <a:gd name="connsiteY27" fmla="*/ 1138882 h 1437639"/>
                <a:gd name="connsiteX28" fmla="*/ 2228405 w 2487060"/>
                <a:gd name="connsiteY28" fmla="*/ 1157097 h 1437639"/>
                <a:gd name="connsiteX29" fmla="*/ 2253906 w 2487060"/>
                <a:gd name="connsiteY29" fmla="*/ 1182598 h 1437639"/>
                <a:gd name="connsiteX30" fmla="*/ 2264835 w 2487060"/>
                <a:gd name="connsiteY30" fmla="*/ 1197170 h 1437639"/>
                <a:gd name="connsiteX31" fmla="*/ 2279408 w 2487060"/>
                <a:gd name="connsiteY31" fmla="*/ 1208099 h 1437639"/>
                <a:gd name="connsiteX32" fmla="*/ 2301266 w 2487060"/>
                <a:gd name="connsiteY32" fmla="*/ 1237244 h 1437639"/>
                <a:gd name="connsiteX33" fmla="*/ 2315838 w 2487060"/>
                <a:gd name="connsiteY33" fmla="*/ 1248173 h 1437639"/>
                <a:gd name="connsiteX34" fmla="*/ 2326767 w 2487060"/>
                <a:gd name="connsiteY34" fmla="*/ 1255459 h 1437639"/>
                <a:gd name="connsiteX35" fmla="*/ 2337696 w 2487060"/>
                <a:gd name="connsiteY35" fmla="*/ 1266388 h 1437639"/>
                <a:gd name="connsiteX36" fmla="*/ 2348625 w 2487060"/>
                <a:gd name="connsiteY36" fmla="*/ 1273674 h 1437639"/>
                <a:gd name="connsiteX37" fmla="*/ 2366840 w 2487060"/>
                <a:gd name="connsiteY37" fmla="*/ 1295532 h 1437639"/>
                <a:gd name="connsiteX38" fmla="*/ 2377769 w 2487060"/>
                <a:gd name="connsiteY38" fmla="*/ 1302818 h 1437639"/>
                <a:gd name="connsiteX39" fmla="*/ 2395984 w 2487060"/>
                <a:gd name="connsiteY39" fmla="*/ 1324676 h 1437639"/>
                <a:gd name="connsiteX40" fmla="*/ 2421486 w 2487060"/>
                <a:gd name="connsiteY40" fmla="*/ 1346534 h 1437639"/>
                <a:gd name="connsiteX41" fmla="*/ 2446987 w 2487060"/>
                <a:gd name="connsiteY41" fmla="*/ 1375679 h 1437639"/>
                <a:gd name="connsiteX42" fmla="*/ 2457916 w 2487060"/>
                <a:gd name="connsiteY42" fmla="*/ 1397537 h 1437639"/>
                <a:gd name="connsiteX43" fmla="*/ 2468845 w 2487060"/>
                <a:gd name="connsiteY43" fmla="*/ 1419395 h 1437639"/>
                <a:gd name="connsiteX44" fmla="*/ 2479774 w 2487060"/>
                <a:gd name="connsiteY44" fmla="*/ 1426681 h 1437639"/>
                <a:gd name="connsiteX45" fmla="*/ 2487060 w 2487060"/>
                <a:gd name="connsiteY45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25091 w 2487060"/>
                <a:gd name="connsiteY5" fmla="*/ 759526 h 1437639"/>
                <a:gd name="connsiteX6" fmla="*/ 1481584 w 2487060"/>
                <a:gd name="connsiteY6" fmla="*/ 683503 h 1437639"/>
                <a:gd name="connsiteX7" fmla="*/ 1525301 w 2487060"/>
                <a:gd name="connsiteY7" fmla="*/ 701718 h 1437639"/>
                <a:gd name="connsiteX8" fmla="*/ 1547159 w 2487060"/>
                <a:gd name="connsiteY8" fmla="*/ 709004 h 1437639"/>
                <a:gd name="connsiteX9" fmla="*/ 1587232 w 2487060"/>
                <a:gd name="connsiteY9" fmla="*/ 734506 h 1437639"/>
                <a:gd name="connsiteX10" fmla="*/ 1641878 w 2487060"/>
                <a:gd name="connsiteY10" fmla="*/ 763650 h 1437639"/>
                <a:gd name="connsiteX11" fmla="*/ 1689237 w 2487060"/>
                <a:gd name="connsiteY11" fmla="*/ 789151 h 1437639"/>
                <a:gd name="connsiteX12" fmla="*/ 1700166 w 2487060"/>
                <a:gd name="connsiteY12" fmla="*/ 800080 h 1437639"/>
                <a:gd name="connsiteX13" fmla="*/ 1729310 w 2487060"/>
                <a:gd name="connsiteY13" fmla="*/ 818295 h 1437639"/>
                <a:gd name="connsiteX14" fmla="*/ 1780313 w 2487060"/>
                <a:gd name="connsiteY14" fmla="*/ 851083 h 1437639"/>
                <a:gd name="connsiteX15" fmla="*/ 1798528 w 2487060"/>
                <a:gd name="connsiteY15" fmla="*/ 858369 h 1437639"/>
                <a:gd name="connsiteX16" fmla="*/ 1856816 w 2487060"/>
                <a:gd name="connsiteY16" fmla="*/ 894799 h 1437639"/>
                <a:gd name="connsiteX17" fmla="*/ 1878674 w 2487060"/>
                <a:gd name="connsiteY17" fmla="*/ 905728 h 1437639"/>
                <a:gd name="connsiteX18" fmla="*/ 1947892 w 2487060"/>
                <a:gd name="connsiteY18" fmla="*/ 945801 h 1437639"/>
                <a:gd name="connsiteX19" fmla="*/ 1973393 w 2487060"/>
                <a:gd name="connsiteY19" fmla="*/ 956730 h 1437639"/>
                <a:gd name="connsiteX20" fmla="*/ 2020753 w 2487060"/>
                <a:gd name="connsiteY20" fmla="*/ 989518 h 1437639"/>
                <a:gd name="connsiteX21" fmla="*/ 2060826 w 2487060"/>
                <a:gd name="connsiteY21" fmla="*/ 1007733 h 1437639"/>
                <a:gd name="connsiteX22" fmla="*/ 2119114 w 2487060"/>
                <a:gd name="connsiteY22" fmla="*/ 1044163 h 1437639"/>
                <a:gd name="connsiteX23" fmla="*/ 2133686 w 2487060"/>
                <a:gd name="connsiteY23" fmla="*/ 1055092 h 1437639"/>
                <a:gd name="connsiteX24" fmla="*/ 2148259 w 2487060"/>
                <a:gd name="connsiteY24" fmla="*/ 1062378 h 1437639"/>
                <a:gd name="connsiteX25" fmla="*/ 2188332 w 2487060"/>
                <a:gd name="connsiteY25" fmla="*/ 1095165 h 1437639"/>
                <a:gd name="connsiteX26" fmla="*/ 2206547 w 2487060"/>
                <a:gd name="connsiteY26" fmla="*/ 1117024 h 1437639"/>
                <a:gd name="connsiteX27" fmla="*/ 2217476 w 2487060"/>
                <a:gd name="connsiteY27" fmla="*/ 1138882 h 1437639"/>
                <a:gd name="connsiteX28" fmla="*/ 2228405 w 2487060"/>
                <a:gd name="connsiteY28" fmla="*/ 1157097 h 1437639"/>
                <a:gd name="connsiteX29" fmla="*/ 2253906 w 2487060"/>
                <a:gd name="connsiteY29" fmla="*/ 1182598 h 1437639"/>
                <a:gd name="connsiteX30" fmla="*/ 2264835 w 2487060"/>
                <a:gd name="connsiteY30" fmla="*/ 1197170 h 1437639"/>
                <a:gd name="connsiteX31" fmla="*/ 2279408 w 2487060"/>
                <a:gd name="connsiteY31" fmla="*/ 1208099 h 1437639"/>
                <a:gd name="connsiteX32" fmla="*/ 2301266 w 2487060"/>
                <a:gd name="connsiteY32" fmla="*/ 1237244 h 1437639"/>
                <a:gd name="connsiteX33" fmla="*/ 2315838 w 2487060"/>
                <a:gd name="connsiteY33" fmla="*/ 1248173 h 1437639"/>
                <a:gd name="connsiteX34" fmla="*/ 2326767 w 2487060"/>
                <a:gd name="connsiteY34" fmla="*/ 1255459 h 1437639"/>
                <a:gd name="connsiteX35" fmla="*/ 2337696 w 2487060"/>
                <a:gd name="connsiteY35" fmla="*/ 1266388 h 1437639"/>
                <a:gd name="connsiteX36" fmla="*/ 2348625 w 2487060"/>
                <a:gd name="connsiteY36" fmla="*/ 1273674 h 1437639"/>
                <a:gd name="connsiteX37" fmla="*/ 2366840 w 2487060"/>
                <a:gd name="connsiteY37" fmla="*/ 1295532 h 1437639"/>
                <a:gd name="connsiteX38" fmla="*/ 2377769 w 2487060"/>
                <a:gd name="connsiteY38" fmla="*/ 1302818 h 1437639"/>
                <a:gd name="connsiteX39" fmla="*/ 2395984 w 2487060"/>
                <a:gd name="connsiteY39" fmla="*/ 1324676 h 1437639"/>
                <a:gd name="connsiteX40" fmla="*/ 2421486 w 2487060"/>
                <a:gd name="connsiteY40" fmla="*/ 1346534 h 1437639"/>
                <a:gd name="connsiteX41" fmla="*/ 2446987 w 2487060"/>
                <a:gd name="connsiteY41" fmla="*/ 1375679 h 1437639"/>
                <a:gd name="connsiteX42" fmla="*/ 2457916 w 2487060"/>
                <a:gd name="connsiteY42" fmla="*/ 1397537 h 1437639"/>
                <a:gd name="connsiteX43" fmla="*/ 2468845 w 2487060"/>
                <a:gd name="connsiteY43" fmla="*/ 1419395 h 1437639"/>
                <a:gd name="connsiteX44" fmla="*/ 2479774 w 2487060"/>
                <a:gd name="connsiteY44" fmla="*/ 1426681 h 1437639"/>
                <a:gd name="connsiteX45" fmla="*/ 2487060 w 2487060"/>
                <a:gd name="connsiteY45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481584 w 2487060"/>
                <a:gd name="connsiteY6" fmla="*/ 683503 h 1437639"/>
                <a:gd name="connsiteX7" fmla="*/ 1525301 w 2487060"/>
                <a:gd name="connsiteY7" fmla="*/ 701718 h 1437639"/>
                <a:gd name="connsiteX8" fmla="*/ 1547159 w 2487060"/>
                <a:gd name="connsiteY8" fmla="*/ 709004 h 1437639"/>
                <a:gd name="connsiteX9" fmla="*/ 1587232 w 2487060"/>
                <a:gd name="connsiteY9" fmla="*/ 734506 h 1437639"/>
                <a:gd name="connsiteX10" fmla="*/ 1641878 w 2487060"/>
                <a:gd name="connsiteY10" fmla="*/ 763650 h 1437639"/>
                <a:gd name="connsiteX11" fmla="*/ 1689237 w 2487060"/>
                <a:gd name="connsiteY11" fmla="*/ 789151 h 1437639"/>
                <a:gd name="connsiteX12" fmla="*/ 1700166 w 2487060"/>
                <a:gd name="connsiteY12" fmla="*/ 800080 h 1437639"/>
                <a:gd name="connsiteX13" fmla="*/ 1729310 w 2487060"/>
                <a:gd name="connsiteY13" fmla="*/ 818295 h 1437639"/>
                <a:gd name="connsiteX14" fmla="*/ 1780313 w 2487060"/>
                <a:gd name="connsiteY14" fmla="*/ 851083 h 1437639"/>
                <a:gd name="connsiteX15" fmla="*/ 1798528 w 2487060"/>
                <a:gd name="connsiteY15" fmla="*/ 858369 h 1437639"/>
                <a:gd name="connsiteX16" fmla="*/ 1856816 w 2487060"/>
                <a:gd name="connsiteY16" fmla="*/ 894799 h 1437639"/>
                <a:gd name="connsiteX17" fmla="*/ 1878674 w 2487060"/>
                <a:gd name="connsiteY17" fmla="*/ 905728 h 1437639"/>
                <a:gd name="connsiteX18" fmla="*/ 1947892 w 2487060"/>
                <a:gd name="connsiteY18" fmla="*/ 945801 h 1437639"/>
                <a:gd name="connsiteX19" fmla="*/ 1973393 w 2487060"/>
                <a:gd name="connsiteY19" fmla="*/ 956730 h 1437639"/>
                <a:gd name="connsiteX20" fmla="*/ 2020753 w 2487060"/>
                <a:gd name="connsiteY20" fmla="*/ 989518 h 1437639"/>
                <a:gd name="connsiteX21" fmla="*/ 2060826 w 2487060"/>
                <a:gd name="connsiteY21" fmla="*/ 1007733 h 1437639"/>
                <a:gd name="connsiteX22" fmla="*/ 2119114 w 2487060"/>
                <a:gd name="connsiteY22" fmla="*/ 1044163 h 1437639"/>
                <a:gd name="connsiteX23" fmla="*/ 2133686 w 2487060"/>
                <a:gd name="connsiteY23" fmla="*/ 1055092 h 1437639"/>
                <a:gd name="connsiteX24" fmla="*/ 2148259 w 2487060"/>
                <a:gd name="connsiteY24" fmla="*/ 1062378 h 1437639"/>
                <a:gd name="connsiteX25" fmla="*/ 2188332 w 2487060"/>
                <a:gd name="connsiteY25" fmla="*/ 1095165 h 1437639"/>
                <a:gd name="connsiteX26" fmla="*/ 2206547 w 2487060"/>
                <a:gd name="connsiteY26" fmla="*/ 1117024 h 1437639"/>
                <a:gd name="connsiteX27" fmla="*/ 2217476 w 2487060"/>
                <a:gd name="connsiteY27" fmla="*/ 1138882 h 1437639"/>
                <a:gd name="connsiteX28" fmla="*/ 2228405 w 2487060"/>
                <a:gd name="connsiteY28" fmla="*/ 1157097 h 1437639"/>
                <a:gd name="connsiteX29" fmla="*/ 2253906 w 2487060"/>
                <a:gd name="connsiteY29" fmla="*/ 1182598 h 1437639"/>
                <a:gd name="connsiteX30" fmla="*/ 2264835 w 2487060"/>
                <a:gd name="connsiteY30" fmla="*/ 1197170 h 1437639"/>
                <a:gd name="connsiteX31" fmla="*/ 2279408 w 2487060"/>
                <a:gd name="connsiteY31" fmla="*/ 1208099 h 1437639"/>
                <a:gd name="connsiteX32" fmla="*/ 2301266 w 2487060"/>
                <a:gd name="connsiteY32" fmla="*/ 1237244 h 1437639"/>
                <a:gd name="connsiteX33" fmla="*/ 2315838 w 2487060"/>
                <a:gd name="connsiteY33" fmla="*/ 1248173 h 1437639"/>
                <a:gd name="connsiteX34" fmla="*/ 2326767 w 2487060"/>
                <a:gd name="connsiteY34" fmla="*/ 1255459 h 1437639"/>
                <a:gd name="connsiteX35" fmla="*/ 2337696 w 2487060"/>
                <a:gd name="connsiteY35" fmla="*/ 1266388 h 1437639"/>
                <a:gd name="connsiteX36" fmla="*/ 2348625 w 2487060"/>
                <a:gd name="connsiteY36" fmla="*/ 1273674 h 1437639"/>
                <a:gd name="connsiteX37" fmla="*/ 2366840 w 2487060"/>
                <a:gd name="connsiteY37" fmla="*/ 1295532 h 1437639"/>
                <a:gd name="connsiteX38" fmla="*/ 2377769 w 2487060"/>
                <a:gd name="connsiteY38" fmla="*/ 1302818 h 1437639"/>
                <a:gd name="connsiteX39" fmla="*/ 2395984 w 2487060"/>
                <a:gd name="connsiteY39" fmla="*/ 1324676 h 1437639"/>
                <a:gd name="connsiteX40" fmla="*/ 2421486 w 2487060"/>
                <a:gd name="connsiteY40" fmla="*/ 1346534 h 1437639"/>
                <a:gd name="connsiteX41" fmla="*/ 2446987 w 2487060"/>
                <a:gd name="connsiteY41" fmla="*/ 1375679 h 1437639"/>
                <a:gd name="connsiteX42" fmla="*/ 2457916 w 2487060"/>
                <a:gd name="connsiteY42" fmla="*/ 1397537 h 1437639"/>
                <a:gd name="connsiteX43" fmla="*/ 2468845 w 2487060"/>
                <a:gd name="connsiteY43" fmla="*/ 1419395 h 1437639"/>
                <a:gd name="connsiteX44" fmla="*/ 2479774 w 2487060"/>
                <a:gd name="connsiteY44" fmla="*/ 1426681 h 1437639"/>
                <a:gd name="connsiteX45" fmla="*/ 2487060 w 2487060"/>
                <a:gd name="connsiteY45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25301 w 2487060"/>
                <a:gd name="connsiteY6" fmla="*/ 701718 h 1437639"/>
                <a:gd name="connsiteX7" fmla="*/ 1547159 w 2487060"/>
                <a:gd name="connsiteY7" fmla="*/ 709004 h 1437639"/>
                <a:gd name="connsiteX8" fmla="*/ 1587232 w 2487060"/>
                <a:gd name="connsiteY8" fmla="*/ 734506 h 1437639"/>
                <a:gd name="connsiteX9" fmla="*/ 1641878 w 2487060"/>
                <a:gd name="connsiteY9" fmla="*/ 763650 h 1437639"/>
                <a:gd name="connsiteX10" fmla="*/ 1689237 w 2487060"/>
                <a:gd name="connsiteY10" fmla="*/ 789151 h 1437639"/>
                <a:gd name="connsiteX11" fmla="*/ 1700166 w 2487060"/>
                <a:gd name="connsiteY11" fmla="*/ 800080 h 1437639"/>
                <a:gd name="connsiteX12" fmla="*/ 1729310 w 2487060"/>
                <a:gd name="connsiteY12" fmla="*/ 818295 h 1437639"/>
                <a:gd name="connsiteX13" fmla="*/ 1780313 w 2487060"/>
                <a:gd name="connsiteY13" fmla="*/ 851083 h 1437639"/>
                <a:gd name="connsiteX14" fmla="*/ 1798528 w 2487060"/>
                <a:gd name="connsiteY14" fmla="*/ 858369 h 1437639"/>
                <a:gd name="connsiteX15" fmla="*/ 1856816 w 2487060"/>
                <a:gd name="connsiteY15" fmla="*/ 894799 h 1437639"/>
                <a:gd name="connsiteX16" fmla="*/ 1878674 w 2487060"/>
                <a:gd name="connsiteY16" fmla="*/ 905728 h 1437639"/>
                <a:gd name="connsiteX17" fmla="*/ 1947892 w 2487060"/>
                <a:gd name="connsiteY17" fmla="*/ 945801 h 1437639"/>
                <a:gd name="connsiteX18" fmla="*/ 1973393 w 2487060"/>
                <a:gd name="connsiteY18" fmla="*/ 956730 h 1437639"/>
                <a:gd name="connsiteX19" fmla="*/ 2020753 w 2487060"/>
                <a:gd name="connsiteY19" fmla="*/ 989518 h 1437639"/>
                <a:gd name="connsiteX20" fmla="*/ 2060826 w 2487060"/>
                <a:gd name="connsiteY20" fmla="*/ 1007733 h 1437639"/>
                <a:gd name="connsiteX21" fmla="*/ 2119114 w 2487060"/>
                <a:gd name="connsiteY21" fmla="*/ 1044163 h 1437639"/>
                <a:gd name="connsiteX22" fmla="*/ 2133686 w 2487060"/>
                <a:gd name="connsiteY22" fmla="*/ 1055092 h 1437639"/>
                <a:gd name="connsiteX23" fmla="*/ 2148259 w 2487060"/>
                <a:gd name="connsiteY23" fmla="*/ 1062378 h 1437639"/>
                <a:gd name="connsiteX24" fmla="*/ 2188332 w 2487060"/>
                <a:gd name="connsiteY24" fmla="*/ 1095165 h 1437639"/>
                <a:gd name="connsiteX25" fmla="*/ 2206547 w 2487060"/>
                <a:gd name="connsiteY25" fmla="*/ 1117024 h 1437639"/>
                <a:gd name="connsiteX26" fmla="*/ 2217476 w 2487060"/>
                <a:gd name="connsiteY26" fmla="*/ 1138882 h 1437639"/>
                <a:gd name="connsiteX27" fmla="*/ 2228405 w 2487060"/>
                <a:gd name="connsiteY27" fmla="*/ 1157097 h 1437639"/>
                <a:gd name="connsiteX28" fmla="*/ 2253906 w 2487060"/>
                <a:gd name="connsiteY28" fmla="*/ 1182598 h 1437639"/>
                <a:gd name="connsiteX29" fmla="*/ 2264835 w 2487060"/>
                <a:gd name="connsiteY29" fmla="*/ 1197170 h 1437639"/>
                <a:gd name="connsiteX30" fmla="*/ 2279408 w 2487060"/>
                <a:gd name="connsiteY30" fmla="*/ 1208099 h 1437639"/>
                <a:gd name="connsiteX31" fmla="*/ 2301266 w 2487060"/>
                <a:gd name="connsiteY31" fmla="*/ 1237244 h 1437639"/>
                <a:gd name="connsiteX32" fmla="*/ 2315838 w 2487060"/>
                <a:gd name="connsiteY32" fmla="*/ 1248173 h 1437639"/>
                <a:gd name="connsiteX33" fmla="*/ 2326767 w 2487060"/>
                <a:gd name="connsiteY33" fmla="*/ 1255459 h 1437639"/>
                <a:gd name="connsiteX34" fmla="*/ 2337696 w 2487060"/>
                <a:gd name="connsiteY34" fmla="*/ 1266388 h 1437639"/>
                <a:gd name="connsiteX35" fmla="*/ 2348625 w 2487060"/>
                <a:gd name="connsiteY35" fmla="*/ 1273674 h 1437639"/>
                <a:gd name="connsiteX36" fmla="*/ 2366840 w 2487060"/>
                <a:gd name="connsiteY36" fmla="*/ 1295532 h 1437639"/>
                <a:gd name="connsiteX37" fmla="*/ 2377769 w 2487060"/>
                <a:gd name="connsiteY37" fmla="*/ 1302818 h 1437639"/>
                <a:gd name="connsiteX38" fmla="*/ 2395984 w 2487060"/>
                <a:gd name="connsiteY38" fmla="*/ 1324676 h 1437639"/>
                <a:gd name="connsiteX39" fmla="*/ 2421486 w 2487060"/>
                <a:gd name="connsiteY39" fmla="*/ 1346534 h 1437639"/>
                <a:gd name="connsiteX40" fmla="*/ 2446987 w 2487060"/>
                <a:gd name="connsiteY40" fmla="*/ 1375679 h 1437639"/>
                <a:gd name="connsiteX41" fmla="*/ 2457916 w 2487060"/>
                <a:gd name="connsiteY41" fmla="*/ 1397537 h 1437639"/>
                <a:gd name="connsiteX42" fmla="*/ 2468845 w 2487060"/>
                <a:gd name="connsiteY42" fmla="*/ 1419395 h 1437639"/>
                <a:gd name="connsiteX43" fmla="*/ 2479774 w 2487060"/>
                <a:gd name="connsiteY43" fmla="*/ 1426681 h 1437639"/>
                <a:gd name="connsiteX44" fmla="*/ 2487060 w 2487060"/>
                <a:gd name="connsiteY44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25301 w 2487060"/>
                <a:gd name="connsiteY6" fmla="*/ 701718 h 1437639"/>
                <a:gd name="connsiteX7" fmla="*/ 1587232 w 2487060"/>
                <a:gd name="connsiteY7" fmla="*/ 734506 h 1437639"/>
                <a:gd name="connsiteX8" fmla="*/ 1641878 w 2487060"/>
                <a:gd name="connsiteY8" fmla="*/ 763650 h 1437639"/>
                <a:gd name="connsiteX9" fmla="*/ 1689237 w 2487060"/>
                <a:gd name="connsiteY9" fmla="*/ 789151 h 1437639"/>
                <a:gd name="connsiteX10" fmla="*/ 1700166 w 2487060"/>
                <a:gd name="connsiteY10" fmla="*/ 800080 h 1437639"/>
                <a:gd name="connsiteX11" fmla="*/ 1729310 w 2487060"/>
                <a:gd name="connsiteY11" fmla="*/ 818295 h 1437639"/>
                <a:gd name="connsiteX12" fmla="*/ 1780313 w 2487060"/>
                <a:gd name="connsiteY12" fmla="*/ 851083 h 1437639"/>
                <a:gd name="connsiteX13" fmla="*/ 1798528 w 2487060"/>
                <a:gd name="connsiteY13" fmla="*/ 858369 h 1437639"/>
                <a:gd name="connsiteX14" fmla="*/ 1856816 w 2487060"/>
                <a:gd name="connsiteY14" fmla="*/ 894799 h 1437639"/>
                <a:gd name="connsiteX15" fmla="*/ 1878674 w 2487060"/>
                <a:gd name="connsiteY15" fmla="*/ 905728 h 1437639"/>
                <a:gd name="connsiteX16" fmla="*/ 1947892 w 2487060"/>
                <a:gd name="connsiteY16" fmla="*/ 945801 h 1437639"/>
                <a:gd name="connsiteX17" fmla="*/ 1973393 w 2487060"/>
                <a:gd name="connsiteY17" fmla="*/ 956730 h 1437639"/>
                <a:gd name="connsiteX18" fmla="*/ 2020753 w 2487060"/>
                <a:gd name="connsiteY18" fmla="*/ 989518 h 1437639"/>
                <a:gd name="connsiteX19" fmla="*/ 2060826 w 2487060"/>
                <a:gd name="connsiteY19" fmla="*/ 1007733 h 1437639"/>
                <a:gd name="connsiteX20" fmla="*/ 2119114 w 2487060"/>
                <a:gd name="connsiteY20" fmla="*/ 1044163 h 1437639"/>
                <a:gd name="connsiteX21" fmla="*/ 2133686 w 2487060"/>
                <a:gd name="connsiteY21" fmla="*/ 1055092 h 1437639"/>
                <a:gd name="connsiteX22" fmla="*/ 2148259 w 2487060"/>
                <a:gd name="connsiteY22" fmla="*/ 1062378 h 1437639"/>
                <a:gd name="connsiteX23" fmla="*/ 2188332 w 2487060"/>
                <a:gd name="connsiteY23" fmla="*/ 1095165 h 1437639"/>
                <a:gd name="connsiteX24" fmla="*/ 2206547 w 2487060"/>
                <a:gd name="connsiteY24" fmla="*/ 1117024 h 1437639"/>
                <a:gd name="connsiteX25" fmla="*/ 2217476 w 2487060"/>
                <a:gd name="connsiteY25" fmla="*/ 1138882 h 1437639"/>
                <a:gd name="connsiteX26" fmla="*/ 2228405 w 2487060"/>
                <a:gd name="connsiteY26" fmla="*/ 1157097 h 1437639"/>
                <a:gd name="connsiteX27" fmla="*/ 2253906 w 2487060"/>
                <a:gd name="connsiteY27" fmla="*/ 1182598 h 1437639"/>
                <a:gd name="connsiteX28" fmla="*/ 2264835 w 2487060"/>
                <a:gd name="connsiteY28" fmla="*/ 1197170 h 1437639"/>
                <a:gd name="connsiteX29" fmla="*/ 2279408 w 2487060"/>
                <a:gd name="connsiteY29" fmla="*/ 1208099 h 1437639"/>
                <a:gd name="connsiteX30" fmla="*/ 2301266 w 2487060"/>
                <a:gd name="connsiteY30" fmla="*/ 1237244 h 1437639"/>
                <a:gd name="connsiteX31" fmla="*/ 2315838 w 2487060"/>
                <a:gd name="connsiteY31" fmla="*/ 1248173 h 1437639"/>
                <a:gd name="connsiteX32" fmla="*/ 2326767 w 2487060"/>
                <a:gd name="connsiteY32" fmla="*/ 1255459 h 1437639"/>
                <a:gd name="connsiteX33" fmla="*/ 2337696 w 2487060"/>
                <a:gd name="connsiteY33" fmla="*/ 1266388 h 1437639"/>
                <a:gd name="connsiteX34" fmla="*/ 2348625 w 2487060"/>
                <a:gd name="connsiteY34" fmla="*/ 1273674 h 1437639"/>
                <a:gd name="connsiteX35" fmla="*/ 2366840 w 2487060"/>
                <a:gd name="connsiteY35" fmla="*/ 1295532 h 1437639"/>
                <a:gd name="connsiteX36" fmla="*/ 2377769 w 2487060"/>
                <a:gd name="connsiteY36" fmla="*/ 1302818 h 1437639"/>
                <a:gd name="connsiteX37" fmla="*/ 2395984 w 2487060"/>
                <a:gd name="connsiteY37" fmla="*/ 1324676 h 1437639"/>
                <a:gd name="connsiteX38" fmla="*/ 2421486 w 2487060"/>
                <a:gd name="connsiteY38" fmla="*/ 1346534 h 1437639"/>
                <a:gd name="connsiteX39" fmla="*/ 2446987 w 2487060"/>
                <a:gd name="connsiteY39" fmla="*/ 1375679 h 1437639"/>
                <a:gd name="connsiteX40" fmla="*/ 2457916 w 2487060"/>
                <a:gd name="connsiteY40" fmla="*/ 1397537 h 1437639"/>
                <a:gd name="connsiteX41" fmla="*/ 2468845 w 2487060"/>
                <a:gd name="connsiteY41" fmla="*/ 1419395 h 1437639"/>
                <a:gd name="connsiteX42" fmla="*/ 2479774 w 2487060"/>
                <a:gd name="connsiteY42" fmla="*/ 1426681 h 1437639"/>
                <a:gd name="connsiteX43" fmla="*/ 2487060 w 2487060"/>
                <a:gd name="connsiteY43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25301 w 2487060"/>
                <a:gd name="connsiteY6" fmla="*/ 701718 h 1437639"/>
                <a:gd name="connsiteX7" fmla="*/ 1641878 w 2487060"/>
                <a:gd name="connsiteY7" fmla="*/ 763650 h 1437639"/>
                <a:gd name="connsiteX8" fmla="*/ 1689237 w 2487060"/>
                <a:gd name="connsiteY8" fmla="*/ 789151 h 1437639"/>
                <a:gd name="connsiteX9" fmla="*/ 1700166 w 2487060"/>
                <a:gd name="connsiteY9" fmla="*/ 800080 h 1437639"/>
                <a:gd name="connsiteX10" fmla="*/ 1729310 w 2487060"/>
                <a:gd name="connsiteY10" fmla="*/ 818295 h 1437639"/>
                <a:gd name="connsiteX11" fmla="*/ 1780313 w 2487060"/>
                <a:gd name="connsiteY11" fmla="*/ 851083 h 1437639"/>
                <a:gd name="connsiteX12" fmla="*/ 1798528 w 2487060"/>
                <a:gd name="connsiteY12" fmla="*/ 858369 h 1437639"/>
                <a:gd name="connsiteX13" fmla="*/ 1856816 w 2487060"/>
                <a:gd name="connsiteY13" fmla="*/ 894799 h 1437639"/>
                <a:gd name="connsiteX14" fmla="*/ 1878674 w 2487060"/>
                <a:gd name="connsiteY14" fmla="*/ 905728 h 1437639"/>
                <a:gd name="connsiteX15" fmla="*/ 1947892 w 2487060"/>
                <a:gd name="connsiteY15" fmla="*/ 945801 h 1437639"/>
                <a:gd name="connsiteX16" fmla="*/ 1973393 w 2487060"/>
                <a:gd name="connsiteY16" fmla="*/ 956730 h 1437639"/>
                <a:gd name="connsiteX17" fmla="*/ 2020753 w 2487060"/>
                <a:gd name="connsiteY17" fmla="*/ 989518 h 1437639"/>
                <a:gd name="connsiteX18" fmla="*/ 2060826 w 2487060"/>
                <a:gd name="connsiteY18" fmla="*/ 1007733 h 1437639"/>
                <a:gd name="connsiteX19" fmla="*/ 2119114 w 2487060"/>
                <a:gd name="connsiteY19" fmla="*/ 1044163 h 1437639"/>
                <a:gd name="connsiteX20" fmla="*/ 2133686 w 2487060"/>
                <a:gd name="connsiteY20" fmla="*/ 1055092 h 1437639"/>
                <a:gd name="connsiteX21" fmla="*/ 2148259 w 2487060"/>
                <a:gd name="connsiteY21" fmla="*/ 1062378 h 1437639"/>
                <a:gd name="connsiteX22" fmla="*/ 2188332 w 2487060"/>
                <a:gd name="connsiteY22" fmla="*/ 1095165 h 1437639"/>
                <a:gd name="connsiteX23" fmla="*/ 2206547 w 2487060"/>
                <a:gd name="connsiteY23" fmla="*/ 1117024 h 1437639"/>
                <a:gd name="connsiteX24" fmla="*/ 2217476 w 2487060"/>
                <a:gd name="connsiteY24" fmla="*/ 1138882 h 1437639"/>
                <a:gd name="connsiteX25" fmla="*/ 2228405 w 2487060"/>
                <a:gd name="connsiteY25" fmla="*/ 1157097 h 1437639"/>
                <a:gd name="connsiteX26" fmla="*/ 2253906 w 2487060"/>
                <a:gd name="connsiteY26" fmla="*/ 1182598 h 1437639"/>
                <a:gd name="connsiteX27" fmla="*/ 2264835 w 2487060"/>
                <a:gd name="connsiteY27" fmla="*/ 1197170 h 1437639"/>
                <a:gd name="connsiteX28" fmla="*/ 2279408 w 2487060"/>
                <a:gd name="connsiteY28" fmla="*/ 1208099 h 1437639"/>
                <a:gd name="connsiteX29" fmla="*/ 2301266 w 2487060"/>
                <a:gd name="connsiteY29" fmla="*/ 1237244 h 1437639"/>
                <a:gd name="connsiteX30" fmla="*/ 2315838 w 2487060"/>
                <a:gd name="connsiteY30" fmla="*/ 1248173 h 1437639"/>
                <a:gd name="connsiteX31" fmla="*/ 2326767 w 2487060"/>
                <a:gd name="connsiteY31" fmla="*/ 1255459 h 1437639"/>
                <a:gd name="connsiteX32" fmla="*/ 2337696 w 2487060"/>
                <a:gd name="connsiteY32" fmla="*/ 1266388 h 1437639"/>
                <a:gd name="connsiteX33" fmla="*/ 2348625 w 2487060"/>
                <a:gd name="connsiteY33" fmla="*/ 1273674 h 1437639"/>
                <a:gd name="connsiteX34" fmla="*/ 2366840 w 2487060"/>
                <a:gd name="connsiteY34" fmla="*/ 1295532 h 1437639"/>
                <a:gd name="connsiteX35" fmla="*/ 2377769 w 2487060"/>
                <a:gd name="connsiteY35" fmla="*/ 1302818 h 1437639"/>
                <a:gd name="connsiteX36" fmla="*/ 2395984 w 2487060"/>
                <a:gd name="connsiteY36" fmla="*/ 1324676 h 1437639"/>
                <a:gd name="connsiteX37" fmla="*/ 2421486 w 2487060"/>
                <a:gd name="connsiteY37" fmla="*/ 1346534 h 1437639"/>
                <a:gd name="connsiteX38" fmla="*/ 2446987 w 2487060"/>
                <a:gd name="connsiteY38" fmla="*/ 1375679 h 1437639"/>
                <a:gd name="connsiteX39" fmla="*/ 2457916 w 2487060"/>
                <a:gd name="connsiteY39" fmla="*/ 1397537 h 1437639"/>
                <a:gd name="connsiteX40" fmla="*/ 2468845 w 2487060"/>
                <a:gd name="connsiteY40" fmla="*/ 1419395 h 1437639"/>
                <a:gd name="connsiteX41" fmla="*/ 2479774 w 2487060"/>
                <a:gd name="connsiteY41" fmla="*/ 1426681 h 1437639"/>
                <a:gd name="connsiteX42" fmla="*/ 2487060 w 2487060"/>
                <a:gd name="connsiteY42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641878 w 2487060"/>
                <a:gd name="connsiteY6" fmla="*/ 763650 h 1437639"/>
                <a:gd name="connsiteX7" fmla="*/ 1689237 w 2487060"/>
                <a:gd name="connsiteY7" fmla="*/ 789151 h 1437639"/>
                <a:gd name="connsiteX8" fmla="*/ 1700166 w 2487060"/>
                <a:gd name="connsiteY8" fmla="*/ 800080 h 1437639"/>
                <a:gd name="connsiteX9" fmla="*/ 1729310 w 2487060"/>
                <a:gd name="connsiteY9" fmla="*/ 818295 h 1437639"/>
                <a:gd name="connsiteX10" fmla="*/ 1780313 w 2487060"/>
                <a:gd name="connsiteY10" fmla="*/ 851083 h 1437639"/>
                <a:gd name="connsiteX11" fmla="*/ 1798528 w 2487060"/>
                <a:gd name="connsiteY11" fmla="*/ 858369 h 1437639"/>
                <a:gd name="connsiteX12" fmla="*/ 1856816 w 2487060"/>
                <a:gd name="connsiteY12" fmla="*/ 894799 h 1437639"/>
                <a:gd name="connsiteX13" fmla="*/ 1878674 w 2487060"/>
                <a:gd name="connsiteY13" fmla="*/ 905728 h 1437639"/>
                <a:gd name="connsiteX14" fmla="*/ 1947892 w 2487060"/>
                <a:gd name="connsiteY14" fmla="*/ 945801 h 1437639"/>
                <a:gd name="connsiteX15" fmla="*/ 1973393 w 2487060"/>
                <a:gd name="connsiteY15" fmla="*/ 956730 h 1437639"/>
                <a:gd name="connsiteX16" fmla="*/ 2020753 w 2487060"/>
                <a:gd name="connsiteY16" fmla="*/ 989518 h 1437639"/>
                <a:gd name="connsiteX17" fmla="*/ 2060826 w 2487060"/>
                <a:gd name="connsiteY17" fmla="*/ 1007733 h 1437639"/>
                <a:gd name="connsiteX18" fmla="*/ 2119114 w 2487060"/>
                <a:gd name="connsiteY18" fmla="*/ 1044163 h 1437639"/>
                <a:gd name="connsiteX19" fmla="*/ 2133686 w 2487060"/>
                <a:gd name="connsiteY19" fmla="*/ 1055092 h 1437639"/>
                <a:gd name="connsiteX20" fmla="*/ 2148259 w 2487060"/>
                <a:gd name="connsiteY20" fmla="*/ 1062378 h 1437639"/>
                <a:gd name="connsiteX21" fmla="*/ 2188332 w 2487060"/>
                <a:gd name="connsiteY21" fmla="*/ 1095165 h 1437639"/>
                <a:gd name="connsiteX22" fmla="*/ 2206547 w 2487060"/>
                <a:gd name="connsiteY22" fmla="*/ 1117024 h 1437639"/>
                <a:gd name="connsiteX23" fmla="*/ 2217476 w 2487060"/>
                <a:gd name="connsiteY23" fmla="*/ 1138882 h 1437639"/>
                <a:gd name="connsiteX24" fmla="*/ 2228405 w 2487060"/>
                <a:gd name="connsiteY24" fmla="*/ 1157097 h 1437639"/>
                <a:gd name="connsiteX25" fmla="*/ 2253906 w 2487060"/>
                <a:gd name="connsiteY25" fmla="*/ 1182598 h 1437639"/>
                <a:gd name="connsiteX26" fmla="*/ 2264835 w 2487060"/>
                <a:gd name="connsiteY26" fmla="*/ 1197170 h 1437639"/>
                <a:gd name="connsiteX27" fmla="*/ 2279408 w 2487060"/>
                <a:gd name="connsiteY27" fmla="*/ 1208099 h 1437639"/>
                <a:gd name="connsiteX28" fmla="*/ 2301266 w 2487060"/>
                <a:gd name="connsiteY28" fmla="*/ 1237244 h 1437639"/>
                <a:gd name="connsiteX29" fmla="*/ 2315838 w 2487060"/>
                <a:gd name="connsiteY29" fmla="*/ 1248173 h 1437639"/>
                <a:gd name="connsiteX30" fmla="*/ 2326767 w 2487060"/>
                <a:gd name="connsiteY30" fmla="*/ 1255459 h 1437639"/>
                <a:gd name="connsiteX31" fmla="*/ 2337696 w 2487060"/>
                <a:gd name="connsiteY31" fmla="*/ 1266388 h 1437639"/>
                <a:gd name="connsiteX32" fmla="*/ 2348625 w 2487060"/>
                <a:gd name="connsiteY32" fmla="*/ 1273674 h 1437639"/>
                <a:gd name="connsiteX33" fmla="*/ 2366840 w 2487060"/>
                <a:gd name="connsiteY33" fmla="*/ 1295532 h 1437639"/>
                <a:gd name="connsiteX34" fmla="*/ 2377769 w 2487060"/>
                <a:gd name="connsiteY34" fmla="*/ 1302818 h 1437639"/>
                <a:gd name="connsiteX35" fmla="*/ 2395984 w 2487060"/>
                <a:gd name="connsiteY35" fmla="*/ 1324676 h 1437639"/>
                <a:gd name="connsiteX36" fmla="*/ 2421486 w 2487060"/>
                <a:gd name="connsiteY36" fmla="*/ 1346534 h 1437639"/>
                <a:gd name="connsiteX37" fmla="*/ 2446987 w 2487060"/>
                <a:gd name="connsiteY37" fmla="*/ 1375679 h 1437639"/>
                <a:gd name="connsiteX38" fmla="*/ 2457916 w 2487060"/>
                <a:gd name="connsiteY38" fmla="*/ 1397537 h 1437639"/>
                <a:gd name="connsiteX39" fmla="*/ 2468845 w 2487060"/>
                <a:gd name="connsiteY39" fmla="*/ 1419395 h 1437639"/>
                <a:gd name="connsiteX40" fmla="*/ 2479774 w 2487060"/>
                <a:gd name="connsiteY40" fmla="*/ 1426681 h 1437639"/>
                <a:gd name="connsiteX41" fmla="*/ 2487060 w 2487060"/>
                <a:gd name="connsiteY41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689237 w 2487060"/>
                <a:gd name="connsiteY6" fmla="*/ 789151 h 1437639"/>
                <a:gd name="connsiteX7" fmla="*/ 1700166 w 2487060"/>
                <a:gd name="connsiteY7" fmla="*/ 800080 h 1437639"/>
                <a:gd name="connsiteX8" fmla="*/ 1729310 w 2487060"/>
                <a:gd name="connsiteY8" fmla="*/ 818295 h 1437639"/>
                <a:gd name="connsiteX9" fmla="*/ 1780313 w 2487060"/>
                <a:gd name="connsiteY9" fmla="*/ 851083 h 1437639"/>
                <a:gd name="connsiteX10" fmla="*/ 1798528 w 2487060"/>
                <a:gd name="connsiteY10" fmla="*/ 858369 h 1437639"/>
                <a:gd name="connsiteX11" fmla="*/ 1856816 w 2487060"/>
                <a:gd name="connsiteY11" fmla="*/ 894799 h 1437639"/>
                <a:gd name="connsiteX12" fmla="*/ 1878674 w 2487060"/>
                <a:gd name="connsiteY12" fmla="*/ 905728 h 1437639"/>
                <a:gd name="connsiteX13" fmla="*/ 1947892 w 2487060"/>
                <a:gd name="connsiteY13" fmla="*/ 945801 h 1437639"/>
                <a:gd name="connsiteX14" fmla="*/ 1973393 w 2487060"/>
                <a:gd name="connsiteY14" fmla="*/ 956730 h 1437639"/>
                <a:gd name="connsiteX15" fmla="*/ 2020753 w 2487060"/>
                <a:gd name="connsiteY15" fmla="*/ 989518 h 1437639"/>
                <a:gd name="connsiteX16" fmla="*/ 2060826 w 2487060"/>
                <a:gd name="connsiteY16" fmla="*/ 1007733 h 1437639"/>
                <a:gd name="connsiteX17" fmla="*/ 2119114 w 2487060"/>
                <a:gd name="connsiteY17" fmla="*/ 1044163 h 1437639"/>
                <a:gd name="connsiteX18" fmla="*/ 2133686 w 2487060"/>
                <a:gd name="connsiteY18" fmla="*/ 1055092 h 1437639"/>
                <a:gd name="connsiteX19" fmla="*/ 2148259 w 2487060"/>
                <a:gd name="connsiteY19" fmla="*/ 1062378 h 1437639"/>
                <a:gd name="connsiteX20" fmla="*/ 2188332 w 2487060"/>
                <a:gd name="connsiteY20" fmla="*/ 1095165 h 1437639"/>
                <a:gd name="connsiteX21" fmla="*/ 2206547 w 2487060"/>
                <a:gd name="connsiteY21" fmla="*/ 1117024 h 1437639"/>
                <a:gd name="connsiteX22" fmla="*/ 2217476 w 2487060"/>
                <a:gd name="connsiteY22" fmla="*/ 1138882 h 1437639"/>
                <a:gd name="connsiteX23" fmla="*/ 2228405 w 2487060"/>
                <a:gd name="connsiteY23" fmla="*/ 1157097 h 1437639"/>
                <a:gd name="connsiteX24" fmla="*/ 2253906 w 2487060"/>
                <a:gd name="connsiteY24" fmla="*/ 1182598 h 1437639"/>
                <a:gd name="connsiteX25" fmla="*/ 2264835 w 2487060"/>
                <a:gd name="connsiteY25" fmla="*/ 1197170 h 1437639"/>
                <a:gd name="connsiteX26" fmla="*/ 2279408 w 2487060"/>
                <a:gd name="connsiteY26" fmla="*/ 1208099 h 1437639"/>
                <a:gd name="connsiteX27" fmla="*/ 2301266 w 2487060"/>
                <a:gd name="connsiteY27" fmla="*/ 1237244 h 1437639"/>
                <a:gd name="connsiteX28" fmla="*/ 2315838 w 2487060"/>
                <a:gd name="connsiteY28" fmla="*/ 1248173 h 1437639"/>
                <a:gd name="connsiteX29" fmla="*/ 2326767 w 2487060"/>
                <a:gd name="connsiteY29" fmla="*/ 1255459 h 1437639"/>
                <a:gd name="connsiteX30" fmla="*/ 2337696 w 2487060"/>
                <a:gd name="connsiteY30" fmla="*/ 1266388 h 1437639"/>
                <a:gd name="connsiteX31" fmla="*/ 2348625 w 2487060"/>
                <a:gd name="connsiteY31" fmla="*/ 1273674 h 1437639"/>
                <a:gd name="connsiteX32" fmla="*/ 2366840 w 2487060"/>
                <a:gd name="connsiteY32" fmla="*/ 1295532 h 1437639"/>
                <a:gd name="connsiteX33" fmla="*/ 2377769 w 2487060"/>
                <a:gd name="connsiteY33" fmla="*/ 1302818 h 1437639"/>
                <a:gd name="connsiteX34" fmla="*/ 2395984 w 2487060"/>
                <a:gd name="connsiteY34" fmla="*/ 1324676 h 1437639"/>
                <a:gd name="connsiteX35" fmla="*/ 2421486 w 2487060"/>
                <a:gd name="connsiteY35" fmla="*/ 1346534 h 1437639"/>
                <a:gd name="connsiteX36" fmla="*/ 2446987 w 2487060"/>
                <a:gd name="connsiteY36" fmla="*/ 1375679 h 1437639"/>
                <a:gd name="connsiteX37" fmla="*/ 2457916 w 2487060"/>
                <a:gd name="connsiteY37" fmla="*/ 1397537 h 1437639"/>
                <a:gd name="connsiteX38" fmla="*/ 2468845 w 2487060"/>
                <a:gd name="connsiteY38" fmla="*/ 1419395 h 1437639"/>
                <a:gd name="connsiteX39" fmla="*/ 2479774 w 2487060"/>
                <a:gd name="connsiteY39" fmla="*/ 1426681 h 1437639"/>
                <a:gd name="connsiteX40" fmla="*/ 2487060 w 2487060"/>
                <a:gd name="connsiteY40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689237 w 2487060"/>
                <a:gd name="connsiteY6" fmla="*/ 789151 h 1437639"/>
                <a:gd name="connsiteX7" fmla="*/ 1729310 w 2487060"/>
                <a:gd name="connsiteY7" fmla="*/ 818295 h 1437639"/>
                <a:gd name="connsiteX8" fmla="*/ 1780313 w 2487060"/>
                <a:gd name="connsiteY8" fmla="*/ 851083 h 1437639"/>
                <a:gd name="connsiteX9" fmla="*/ 1798528 w 2487060"/>
                <a:gd name="connsiteY9" fmla="*/ 858369 h 1437639"/>
                <a:gd name="connsiteX10" fmla="*/ 1856816 w 2487060"/>
                <a:gd name="connsiteY10" fmla="*/ 894799 h 1437639"/>
                <a:gd name="connsiteX11" fmla="*/ 1878674 w 2487060"/>
                <a:gd name="connsiteY11" fmla="*/ 905728 h 1437639"/>
                <a:gd name="connsiteX12" fmla="*/ 1947892 w 2487060"/>
                <a:gd name="connsiteY12" fmla="*/ 945801 h 1437639"/>
                <a:gd name="connsiteX13" fmla="*/ 1973393 w 2487060"/>
                <a:gd name="connsiteY13" fmla="*/ 956730 h 1437639"/>
                <a:gd name="connsiteX14" fmla="*/ 2020753 w 2487060"/>
                <a:gd name="connsiteY14" fmla="*/ 989518 h 1437639"/>
                <a:gd name="connsiteX15" fmla="*/ 2060826 w 2487060"/>
                <a:gd name="connsiteY15" fmla="*/ 1007733 h 1437639"/>
                <a:gd name="connsiteX16" fmla="*/ 2119114 w 2487060"/>
                <a:gd name="connsiteY16" fmla="*/ 1044163 h 1437639"/>
                <a:gd name="connsiteX17" fmla="*/ 2133686 w 2487060"/>
                <a:gd name="connsiteY17" fmla="*/ 1055092 h 1437639"/>
                <a:gd name="connsiteX18" fmla="*/ 2148259 w 2487060"/>
                <a:gd name="connsiteY18" fmla="*/ 1062378 h 1437639"/>
                <a:gd name="connsiteX19" fmla="*/ 2188332 w 2487060"/>
                <a:gd name="connsiteY19" fmla="*/ 1095165 h 1437639"/>
                <a:gd name="connsiteX20" fmla="*/ 2206547 w 2487060"/>
                <a:gd name="connsiteY20" fmla="*/ 1117024 h 1437639"/>
                <a:gd name="connsiteX21" fmla="*/ 2217476 w 2487060"/>
                <a:gd name="connsiteY21" fmla="*/ 1138882 h 1437639"/>
                <a:gd name="connsiteX22" fmla="*/ 2228405 w 2487060"/>
                <a:gd name="connsiteY22" fmla="*/ 1157097 h 1437639"/>
                <a:gd name="connsiteX23" fmla="*/ 2253906 w 2487060"/>
                <a:gd name="connsiteY23" fmla="*/ 1182598 h 1437639"/>
                <a:gd name="connsiteX24" fmla="*/ 2264835 w 2487060"/>
                <a:gd name="connsiteY24" fmla="*/ 1197170 h 1437639"/>
                <a:gd name="connsiteX25" fmla="*/ 2279408 w 2487060"/>
                <a:gd name="connsiteY25" fmla="*/ 1208099 h 1437639"/>
                <a:gd name="connsiteX26" fmla="*/ 2301266 w 2487060"/>
                <a:gd name="connsiteY26" fmla="*/ 1237244 h 1437639"/>
                <a:gd name="connsiteX27" fmla="*/ 2315838 w 2487060"/>
                <a:gd name="connsiteY27" fmla="*/ 1248173 h 1437639"/>
                <a:gd name="connsiteX28" fmla="*/ 2326767 w 2487060"/>
                <a:gd name="connsiteY28" fmla="*/ 1255459 h 1437639"/>
                <a:gd name="connsiteX29" fmla="*/ 2337696 w 2487060"/>
                <a:gd name="connsiteY29" fmla="*/ 1266388 h 1437639"/>
                <a:gd name="connsiteX30" fmla="*/ 2348625 w 2487060"/>
                <a:gd name="connsiteY30" fmla="*/ 1273674 h 1437639"/>
                <a:gd name="connsiteX31" fmla="*/ 2366840 w 2487060"/>
                <a:gd name="connsiteY31" fmla="*/ 1295532 h 1437639"/>
                <a:gd name="connsiteX32" fmla="*/ 2377769 w 2487060"/>
                <a:gd name="connsiteY32" fmla="*/ 1302818 h 1437639"/>
                <a:gd name="connsiteX33" fmla="*/ 2395984 w 2487060"/>
                <a:gd name="connsiteY33" fmla="*/ 1324676 h 1437639"/>
                <a:gd name="connsiteX34" fmla="*/ 2421486 w 2487060"/>
                <a:gd name="connsiteY34" fmla="*/ 1346534 h 1437639"/>
                <a:gd name="connsiteX35" fmla="*/ 2446987 w 2487060"/>
                <a:gd name="connsiteY35" fmla="*/ 1375679 h 1437639"/>
                <a:gd name="connsiteX36" fmla="*/ 2457916 w 2487060"/>
                <a:gd name="connsiteY36" fmla="*/ 1397537 h 1437639"/>
                <a:gd name="connsiteX37" fmla="*/ 2468845 w 2487060"/>
                <a:gd name="connsiteY37" fmla="*/ 1419395 h 1437639"/>
                <a:gd name="connsiteX38" fmla="*/ 2479774 w 2487060"/>
                <a:gd name="connsiteY38" fmla="*/ 1426681 h 1437639"/>
                <a:gd name="connsiteX39" fmla="*/ 2487060 w 2487060"/>
                <a:gd name="connsiteY39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729310 w 2487060"/>
                <a:gd name="connsiteY6" fmla="*/ 818295 h 1437639"/>
                <a:gd name="connsiteX7" fmla="*/ 1780313 w 2487060"/>
                <a:gd name="connsiteY7" fmla="*/ 851083 h 1437639"/>
                <a:gd name="connsiteX8" fmla="*/ 1798528 w 2487060"/>
                <a:gd name="connsiteY8" fmla="*/ 858369 h 1437639"/>
                <a:gd name="connsiteX9" fmla="*/ 1856816 w 2487060"/>
                <a:gd name="connsiteY9" fmla="*/ 894799 h 1437639"/>
                <a:gd name="connsiteX10" fmla="*/ 1878674 w 2487060"/>
                <a:gd name="connsiteY10" fmla="*/ 905728 h 1437639"/>
                <a:gd name="connsiteX11" fmla="*/ 1947892 w 2487060"/>
                <a:gd name="connsiteY11" fmla="*/ 945801 h 1437639"/>
                <a:gd name="connsiteX12" fmla="*/ 1973393 w 2487060"/>
                <a:gd name="connsiteY12" fmla="*/ 956730 h 1437639"/>
                <a:gd name="connsiteX13" fmla="*/ 2020753 w 2487060"/>
                <a:gd name="connsiteY13" fmla="*/ 989518 h 1437639"/>
                <a:gd name="connsiteX14" fmla="*/ 2060826 w 2487060"/>
                <a:gd name="connsiteY14" fmla="*/ 1007733 h 1437639"/>
                <a:gd name="connsiteX15" fmla="*/ 2119114 w 2487060"/>
                <a:gd name="connsiteY15" fmla="*/ 1044163 h 1437639"/>
                <a:gd name="connsiteX16" fmla="*/ 2133686 w 2487060"/>
                <a:gd name="connsiteY16" fmla="*/ 1055092 h 1437639"/>
                <a:gd name="connsiteX17" fmla="*/ 2148259 w 2487060"/>
                <a:gd name="connsiteY17" fmla="*/ 1062378 h 1437639"/>
                <a:gd name="connsiteX18" fmla="*/ 2188332 w 2487060"/>
                <a:gd name="connsiteY18" fmla="*/ 1095165 h 1437639"/>
                <a:gd name="connsiteX19" fmla="*/ 2206547 w 2487060"/>
                <a:gd name="connsiteY19" fmla="*/ 1117024 h 1437639"/>
                <a:gd name="connsiteX20" fmla="*/ 2217476 w 2487060"/>
                <a:gd name="connsiteY20" fmla="*/ 1138882 h 1437639"/>
                <a:gd name="connsiteX21" fmla="*/ 2228405 w 2487060"/>
                <a:gd name="connsiteY21" fmla="*/ 1157097 h 1437639"/>
                <a:gd name="connsiteX22" fmla="*/ 2253906 w 2487060"/>
                <a:gd name="connsiteY22" fmla="*/ 1182598 h 1437639"/>
                <a:gd name="connsiteX23" fmla="*/ 2264835 w 2487060"/>
                <a:gd name="connsiteY23" fmla="*/ 1197170 h 1437639"/>
                <a:gd name="connsiteX24" fmla="*/ 2279408 w 2487060"/>
                <a:gd name="connsiteY24" fmla="*/ 1208099 h 1437639"/>
                <a:gd name="connsiteX25" fmla="*/ 2301266 w 2487060"/>
                <a:gd name="connsiteY25" fmla="*/ 1237244 h 1437639"/>
                <a:gd name="connsiteX26" fmla="*/ 2315838 w 2487060"/>
                <a:gd name="connsiteY26" fmla="*/ 1248173 h 1437639"/>
                <a:gd name="connsiteX27" fmla="*/ 2326767 w 2487060"/>
                <a:gd name="connsiteY27" fmla="*/ 1255459 h 1437639"/>
                <a:gd name="connsiteX28" fmla="*/ 2337696 w 2487060"/>
                <a:gd name="connsiteY28" fmla="*/ 1266388 h 1437639"/>
                <a:gd name="connsiteX29" fmla="*/ 2348625 w 2487060"/>
                <a:gd name="connsiteY29" fmla="*/ 1273674 h 1437639"/>
                <a:gd name="connsiteX30" fmla="*/ 2366840 w 2487060"/>
                <a:gd name="connsiteY30" fmla="*/ 1295532 h 1437639"/>
                <a:gd name="connsiteX31" fmla="*/ 2377769 w 2487060"/>
                <a:gd name="connsiteY31" fmla="*/ 1302818 h 1437639"/>
                <a:gd name="connsiteX32" fmla="*/ 2395984 w 2487060"/>
                <a:gd name="connsiteY32" fmla="*/ 1324676 h 1437639"/>
                <a:gd name="connsiteX33" fmla="*/ 2421486 w 2487060"/>
                <a:gd name="connsiteY33" fmla="*/ 1346534 h 1437639"/>
                <a:gd name="connsiteX34" fmla="*/ 2446987 w 2487060"/>
                <a:gd name="connsiteY34" fmla="*/ 1375679 h 1437639"/>
                <a:gd name="connsiteX35" fmla="*/ 2457916 w 2487060"/>
                <a:gd name="connsiteY35" fmla="*/ 1397537 h 1437639"/>
                <a:gd name="connsiteX36" fmla="*/ 2468845 w 2487060"/>
                <a:gd name="connsiteY36" fmla="*/ 1419395 h 1437639"/>
                <a:gd name="connsiteX37" fmla="*/ 2479774 w 2487060"/>
                <a:gd name="connsiteY37" fmla="*/ 1426681 h 1437639"/>
                <a:gd name="connsiteX38" fmla="*/ 2487060 w 2487060"/>
                <a:gd name="connsiteY38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780313 w 2487060"/>
                <a:gd name="connsiteY6" fmla="*/ 851083 h 1437639"/>
                <a:gd name="connsiteX7" fmla="*/ 1798528 w 2487060"/>
                <a:gd name="connsiteY7" fmla="*/ 858369 h 1437639"/>
                <a:gd name="connsiteX8" fmla="*/ 1856816 w 2487060"/>
                <a:gd name="connsiteY8" fmla="*/ 894799 h 1437639"/>
                <a:gd name="connsiteX9" fmla="*/ 1878674 w 2487060"/>
                <a:gd name="connsiteY9" fmla="*/ 905728 h 1437639"/>
                <a:gd name="connsiteX10" fmla="*/ 1947892 w 2487060"/>
                <a:gd name="connsiteY10" fmla="*/ 945801 h 1437639"/>
                <a:gd name="connsiteX11" fmla="*/ 1973393 w 2487060"/>
                <a:gd name="connsiteY11" fmla="*/ 956730 h 1437639"/>
                <a:gd name="connsiteX12" fmla="*/ 2020753 w 2487060"/>
                <a:gd name="connsiteY12" fmla="*/ 989518 h 1437639"/>
                <a:gd name="connsiteX13" fmla="*/ 2060826 w 2487060"/>
                <a:gd name="connsiteY13" fmla="*/ 1007733 h 1437639"/>
                <a:gd name="connsiteX14" fmla="*/ 2119114 w 2487060"/>
                <a:gd name="connsiteY14" fmla="*/ 1044163 h 1437639"/>
                <a:gd name="connsiteX15" fmla="*/ 2133686 w 2487060"/>
                <a:gd name="connsiteY15" fmla="*/ 1055092 h 1437639"/>
                <a:gd name="connsiteX16" fmla="*/ 2148259 w 2487060"/>
                <a:gd name="connsiteY16" fmla="*/ 1062378 h 1437639"/>
                <a:gd name="connsiteX17" fmla="*/ 2188332 w 2487060"/>
                <a:gd name="connsiteY17" fmla="*/ 1095165 h 1437639"/>
                <a:gd name="connsiteX18" fmla="*/ 2206547 w 2487060"/>
                <a:gd name="connsiteY18" fmla="*/ 1117024 h 1437639"/>
                <a:gd name="connsiteX19" fmla="*/ 2217476 w 2487060"/>
                <a:gd name="connsiteY19" fmla="*/ 1138882 h 1437639"/>
                <a:gd name="connsiteX20" fmla="*/ 2228405 w 2487060"/>
                <a:gd name="connsiteY20" fmla="*/ 1157097 h 1437639"/>
                <a:gd name="connsiteX21" fmla="*/ 2253906 w 2487060"/>
                <a:gd name="connsiteY21" fmla="*/ 1182598 h 1437639"/>
                <a:gd name="connsiteX22" fmla="*/ 2264835 w 2487060"/>
                <a:gd name="connsiteY22" fmla="*/ 1197170 h 1437639"/>
                <a:gd name="connsiteX23" fmla="*/ 2279408 w 2487060"/>
                <a:gd name="connsiteY23" fmla="*/ 1208099 h 1437639"/>
                <a:gd name="connsiteX24" fmla="*/ 2301266 w 2487060"/>
                <a:gd name="connsiteY24" fmla="*/ 1237244 h 1437639"/>
                <a:gd name="connsiteX25" fmla="*/ 2315838 w 2487060"/>
                <a:gd name="connsiteY25" fmla="*/ 1248173 h 1437639"/>
                <a:gd name="connsiteX26" fmla="*/ 2326767 w 2487060"/>
                <a:gd name="connsiteY26" fmla="*/ 1255459 h 1437639"/>
                <a:gd name="connsiteX27" fmla="*/ 2337696 w 2487060"/>
                <a:gd name="connsiteY27" fmla="*/ 1266388 h 1437639"/>
                <a:gd name="connsiteX28" fmla="*/ 2348625 w 2487060"/>
                <a:gd name="connsiteY28" fmla="*/ 1273674 h 1437639"/>
                <a:gd name="connsiteX29" fmla="*/ 2366840 w 2487060"/>
                <a:gd name="connsiteY29" fmla="*/ 1295532 h 1437639"/>
                <a:gd name="connsiteX30" fmla="*/ 2377769 w 2487060"/>
                <a:gd name="connsiteY30" fmla="*/ 1302818 h 1437639"/>
                <a:gd name="connsiteX31" fmla="*/ 2395984 w 2487060"/>
                <a:gd name="connsiteY31" fmla="*/ 1324676 h 1437639"/>
                <a:gd name="connsiteX32" fmla="*/ 2421486 w 2487060"/>
                <a:gd name="connsiteY32" fmla="*/ 1346534 h 1437639"/>
                <a:gd name="connsiteX33" fmla="*/ 2446987 w 2487060"/>
                <a:gd name="connsiteY33" fmla="*/ 1375679 h 1437639"/>
                <a:gd name="connsiteX34" fmla="*/ 2457916 w 2487060"/>
                <a:gd name="connsiteY34" fmla="*/ 1397537 h 1437639"/>
                <a:gd name="connsiteX35" fmla="*/ 2468845 w 2487060"/>
                <a:gd name="connsiteY35" fmla="*/ 1419395 h 1437639"/>
                <a:gd name="connsiteX36" fmla="*/ 2479774 w 2487060"/>
                <a:gd name="connsiteY36" fmla="*/ 1426681 h 1437639"/>
                <a:gd name="connsiteX37" fmla="*/ 2487060 w 2487060"/>
                <a:gd name="connsiteY37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798528 w 2487060"/>
                <a:gd name="connsiteY6" fmla="*/ 858369 h 1437639"/>
                <a:gd name="connsiteX7" fmla="*/ 1856816 w 2487060"/>
                <a:gd name="connsiteY7" fmla="*/ 894799 h 1437639"/>
                <a:gd name="connsiteX8" fmla="*/ 1878674 w 2487060"/>
                <a:gd name="connsiteY8" fmla="*/ 905728 h 1437639"/>
                <a:gd name="connsiteX9" fmla="*/ 1947892 w 2487060"/>
                <a:gd name="connsiteY9" fmla="*/ 945801 h 1437639"/>
                <a:gd name="connsiteX10" fmla="*/ 1973393 w 2487060"/>
                <a:gd name="connsiteY10" fmla="*/ 956730 h 1437639"/>
                <a:gd name="connsiteX11" fmla="*/ 2020753 w 2487060"/>
                <a:gd name="connsiteY11" fmla="*/ 989518 h 1437639"/>
                <a:gd name="connsiteX12" fmla="*/ 2060826 w 2487060"/>
                <a:gd name="connsiteY12" fmla="*/ 1007733 h 1437639"/>
                <a:gd name="connsiteX13" fmla="*/ 2119114 w 2487060"/>
                <a:gd name="connsiteY13" fmla="*/ 1044163 h 1437639"/>
                <a:gd name="connsiteX14" fmla="*/ 2133686 w 2487060"/>
                <a:gd name="connsiteY14" fmla="*/ 1055092 h 1437639"/>
                <a:gd name="connsiteX15" fmla="*/ 2148259 w 2487060"/>
                <a:gd name="connsiteY15" fmla="*/ 1062378 h 1437639"/>
                <a:gd name="connsiteX16" fmla="*/ 2188332 w 2487060"/>
                <a:gd name="connsiteY16" fmla="*/ 1095165 h 1437639"/>
                <a:gd name="connsiteX17" fmla="*/ 2206547 w 2487060"/>
                <a:gd name="connsiteY17" fmla="*/ 1117024 h 1437639"/>
                <a:gd name="connsiteX18" fmla="*/ 2217476 w 2487060"/>
                <a:gd name="connsiteY18" fmla="*/ 1138882 h 1437639"/>
                <a:gd name="connsiteX19" fmla="*/ 2228405 w 2487060"/>
                <a:gd name="connsiteY19" fmla="*/ 1157097 h 1437639"/>
                <a:gd name="connsiteX20" fmla="*/ 2253906 w 2487060"/>
                <a:gd name="connsiteY20" fmla="*/ 1182598 h 1437639"/>
                <a:gd name="connsiteX21" fmla="*/ 2264835 w 2487060"/>
                <a:gd name="connsiteY21" fmla="*/ 1197170 h 1437639"/>
                <a:gd name="connsiteX22" fmla="*/ 2279408 w 2487060"/>
                <a:gd name="connsiteY22" fmla="*/ 1208099 h 1437639"/>
                <a:gd name="connsiteX23" fmla="*/ 2301266 w 2487060"/>
                <a:gd name="connsiteY23" fmla="*/ 1237244 h 1437639"/>
                <a:gd name="connsiteX24" fmla="*/ 2315838 w 2487060"/>
                <a:gd name="connsiteY24" fmla="*/ 1248173 h 1437639"/>
                <a:gd name="connsiteX25" fmla="*/ 2326767 w 2487060"/>
                <a:gd name="connsiteY25" fmla="*/ 1255459 h 1437639"/>
                <a:gd name="connsiteX26" fmla="*/ 2337696 w 2487060"/>
                <a:gd name="connsiteY26" fmla="*/ 1266388 h 1437639"/>
                <a:gd name="connsiteX27" fmla="*/ 2348625 w 2487060"/>
                <a:gd name="connsiteY27" fmla="*/ 1273674 h 1437639"/>
                <a:gd name="connsiteX28" fmla="*/ 2366840 w 2487060"/>
                <a:gd name="connsiteY28" fmla="*/ 1295532 h 1437639"/>
                <a:gd name="connsiteX29" fmla="*/ 2377769 w 2487060"/>
                <a:gd name="connsiteY29" fmla="*/ 1302818 h 1437639"/>
                <a:gd name="connsiteX30" fmla="*/ 2395984 w 2487060"/>
                <a:gd name="connsiteY30" fmla="*/ 1324676 h 1437639"/>
                <a:gd name="connsiteX31" fmla="*/ 2421486 w 2487060"/>
                <a:gd name="connsiteY31" fmla="*/ 1346534 h 1437639"/>
                <a:gd name="connsiteX32" fmla="*/ 2446987 w 2487060"/>
                <a:gd name="connsiteY32" fmla="*/ 1375679 h 1437639"/>
                <a:gd name="connsiteX33" fmla="*/ 2457916 w 2487060"/>
                <a:gd name="connsiteY33" fmla="*/ 1397537 h 1437639"/>
                <a:gd name="connsiteX34" fmla="*/ 2468845 w 2487060"/>
                <a:gd name="connsiteY34" fmla="*/ 1419395 h 1437639"/>
                <a:gd name="connsiteX35" fmla="*/ 2479774 w 2487060"/>
                <a:gd name="connsiteY35" fmla="*/ 1426681 h 1437639"/>
                <a:gd name="connsiteX36" fmla="*/ 2487060 w 2487060"/>
                <a:gd name="connsiteY36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856816 w 2487060"/>
                <a:gd name="connsiteY6" fmla="*/ 894799 h 1437639"/>
                <a:gd name="connsiteX7" fmla="*/ 1878674 w 2487060"/>
                <a:gd name="connsiteY7" fmla="*/ 905728 h 1437639"/>
                <a:gd name="connsiteX8" fmla="*/ 1947892 w 2487060"/>
                <a:gd name="connsiteY8" fmla="*/ 945801 h 1437639"/>
                <a:gd name="connsiteX9" fmla="*/ 1973393 w 2487060"/>
                <a:gd name="connsiteY9" fmla="*/ 956730 h 1437639"/>
                <a:gd name="connsiteX10" fmla="*/ 2020753 w 2487060"/>
                <a:gd name="connsiteY10" fmla="*/ 989518 h 1437639"/>
                <a:gd name="connsiteX11" fmla="*/ 2060826 w 2487060"/>
                <a:gd name="connsiteY11" fmla="*/ 1007733 h 1437639"/>
                <a:gd name="connsiteX12" fmla="*/ 2119114 w 2487060"/>
                <a:gd name="connsiteY12" fmla="*/ 1044163 h 1437639"/>
                <a:gd name="connsiteX13" fmla="*/ 2133686 w 2487060"/>
                <a:gd name="connsiteY13" fmla="*/ 1055092 h 1437639"/>
                <a:gd name="connsiteX14" fmla="*/ 2148259 w 2487060"/>
                <a:gd name="connsiteY14" fmla="*/ 1062378 h 1437639"/>
                <a:gd name="connsiteX15" fmla="*/ 2188332 w 2487060"/>
                <a:gd name="connsiteY15" fmla="*/ 1095165 h 1437639"/>
                <a:gd name="connsiteX16" fmla="*/ 2206547 w 2487060"/>
                <a:gd name="connsiteY16" fmla="*/ 1117024 h 1437639"/>
                <a:gd name="connsiteX17" fmla="*/ 2217476 w 2487060"/>
                <a:gd name="connsiteY17" fmla="*/ 1138882 h 1437639"/>
                <a:gd name="connsiteX18" fmla="*/ 2228405 w 2487060"/>
                <a:gd name="connsiteY18" fmla="*/ 1157097 h 1437639"/>
                <a:gd name="connsiteX19" fmla="*/ 2253906 w 2487060"/>
                <a:gd name="connsiteY19" fmla="*/ 1182598 h 1437639"/>
                <a:gd name="connsiteX20" fmla="*/ 2264835 w 2487060"/>
                <a:gd name="connsiteY20" fmla="*/ 1197170 h 1437639"/>
                <a:gd name="connsiteX21" fmla="*/ 2279408 w 2487060"/>
                <a:gd name="connsiteY21" fmla="*/ 1208099 h 1437639"/>
                <a:gd name="connsiteX22" fmla="*/ 2301266 w 2487060"/>
                <a:gd name="connsiteY22" fmla="*/ 1237244 h 1437639"/>
                <a:gd name="connsiteX23" fmla="*/ 2315838 w 2487060"/>
                <a:gd name="connsiteY23" fmla="*/ 1248173 h 1437639"/>
                <a:gd name="connsiteX24" fmla="*/ 2326767 w 2487060"/>
                <a:gd name="connsiteY24" fmla="*/ 1255459 h 1437639"/>
                <a:gd name="connsiteX25" fmla="*/ 2337696 w 2487060"/>
                <a:gd name="connsiteY25" fmla="*/ 1266388 h 1437639"/>
                <a:gd name="connsiteX26" fmla="*/ 2348625 w 2487060"/>
                <a:gd name="connsiteY26" fmla="*/ 1273674 h 1437639"/>
                <a:gd name="connsiteX27" fmla="*/ 2366840 w 2487060"/>
                <a:gd name="connsiteY27" fmla="*/ 1295532 h 1437639"/>
                <a:gd name="connsiteX28" fmla="*/ 2377769 w 2487060"/>
                <a:gd name="connsiteY28" fmla="*/ 1302818 h 1437639"/>
                <a:gd name="connsiteX29" fmla="*/ 2395984 w 2487060"/>
                <a:gd name="connsiteY29" fmla="*/ 1324676 h 1437639"/>
                <a:gd name="connsiteX30" fmla="*/ 2421486 w 2487060"/>
                <a:gd name="connsiteY30" fmla="*/ 1346534 h 1437639"/>
                <a:gd name="connsiteX31" fmla="*/ 2446987 w 2487060"/>
                <a:gd name="connsiteY31" fmla="*/ 1375679 h 1437639"/>
                <a:gd name="connsiteX32" fmla="*/ 2457916 w 2487060"/>
                <a:gd name="connsiteY32" fmla="*/ 1397537 h 1437639"/>
                <a:gd name="connsiteX33" fmla="*/ 2468845 w 2487060"/>
                <a:gd name="connsiteY33" fmla="*/ 1419395 h 1437639"/>
                <a:gd name="connsiteX34" fmla="*/ 2479774 w 2487060"/>
                <a:gd name="connsiteY34" fmla="*/ 1426681 h 1437639"/>
                <a:gd name="connsiteX35" fmla="*/ 2487060 w 2487060"/>
                <a:gd name="connsiteY35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691326 w 2487060"/>
                <a:gd name="connsiteY6" fmla="*/ 883579 h 1437639"/>
                <a:gd name="connsiteX7" fmla="*/ 1878674 w 2487060"/>
                <a:gd name="connsiteY7" fmla="*/ 905728 h 1437639"/>
                <a:gd name="connsiteX8" fmla="*/ 1947892 w 2487060"/>
                <a:gd name="connsiteY8" fmla="*/ 945801 h 1437639"/>
                <a:gd name="connsiteX9" fmla="*/ 1973393 w 2487060"/>
                <a:gd name="connsiteY9" fmla="*/ 956730 h 1437639"/>
                <a:gd name="connsiteX10" fmla="*/ 2020753 w 2487060"/>
                <a:gd name="connsiteY10" fmla="*/ 989518 h 1437639"/>
                <a:gd name="connsiteX11" fmla="*/ 2060826 w 2487060"/>
                <a:gd name="connsiteY11" fmla="*/ 1007733 h 1437639"/>
                <a:gd name="connsiteX12" fmla="*/ 2119114 w 2487060"/>
                <a:gd name="connsiteY12" fmla="*/ 1044163 h 1437639"/>
                <a:gd name="connsiteX13" fmla="*/ 2133686 w 2487060"/>
                <a:gd name="connsiteY13" fmla="*/ 1055092 h 1437639"/>
                <a:gd name="connsiteX14" fmla="*/ 2148259 w 2487060"/>
                <a:gd name="connsiteY14" fmla="*/ 1062378 h 1437639"/>
                <a:gd name="connsiteX15" fmla="*/ 2188332 w 2487060"/>
                <a:gd name="connsiteY15" fmla="*/ 1095165 h 1437639"/>
                <a:gd name="connsiteX16" fmla="*/ 2206547 w 2487060"/>
                <a:gd name="connsiteY16" fmla="*/ 1117024 h 1437639"/>
                <a:gd name="connsiteX17" fmla="*/ 2217476 w 2487060"/>
                <a:gd name="connsiteY17" fmla="*/ 1138882 h 1437639"/>
                <a:gd name="connsiteX18" fmla="*/ 2228405 w 2487060"/>
                <a:gd name="connsiteY18" fmla="*/ 1157097 h 1437639"/>
                <a:gd name="connsiteX19" fmla="*/ 2253906 w 2487060"/>
                <a:gd name="connsiteY19" fmla="*/ 1182598 h 1437639"/>
                <a:gd name="connsiteX20" fmla="*/ 2264835 w 2487060"/>
                <a:gd name="connsiteY20" fmla="*/ 1197170 h 1437639"/>
                <a:gd name="connsiteX21" fmla="*/ 2279408 w 2487060"/>
                <a:gd name="connsiteY21" fmla="*/ 1208099 h 1437639"/>
                <a:gd name="connsiteX22" fmla="*/ 2301266 w 2487060"/>
                <a:gd name="connsiteY22" fmla="*/ 1237244 h 1437639"/>
                <a:gd name="connsiteX23" fmla="*/ 2315838 w 2487060"/>
                <a:gd name="connsiteY23" fmla="*/ 1248173 h 1437639"/>
                <a:gd name="connsiteX24" fmla="*/ 2326767 w 2487060"/>
                <a:gd name="connsiteY24" fmla="*/ 1255459 h 1437639"/>
                <a:gd name="connsiteX25" fmla="*/ 2337696 w 2487060"/>
                <a:gd name="connsiteY25" fmla="*/ 1266388 h 1437639"/>
                <a:gd name="connsiteX26" fmla="*/ 2348625 w 2487060"/>
                <a:gd name="connsiteY26" fmla="*/ 1273674 h 1437639"/>
                <a:gd name="connsiteX27" fmla="*/ 2366840 w 2487060"/>
                <a:gd name="connsiteY27" fmla="*/ 1295532 h 1437639"/>
                <a:gd name="connsiteX28" fmla="*/ 2377769 w 2487060"/>
                <a:gd name="connsiteY28" fmla="*/ 1302818 h 1437639"/>
                <a:gd name="connsiteX29" fmla="*/ 2395984 w 2487060"/>
                <a:gd name="connsiteY29" fmla="*/ 1324676 h 1437639"/>
                <a:gd name="connsiteX30" fmla="*/ 2421486 w 2487060"/>
                <a:gd name="connsiteY30" fmla="*/ 1346534 h 1437639"/>
                <a:gd name="connsiteX31" fmla="*/ 2446987 w 2487060"/>
                <a:gd name="connsiteY31" fmla="*/ 1375679 h 1437639"/>
                <a:gd name="connsiteX32" fmla="*/ 2457916 w 2487060"/>
                <a:gd name="connsiteY32" fmla="*/ 1397537 h 1437639"/>
                <a:gd name="connsiteX33" fmla="*/ 2468845 w 2487060"/>
                <a:gd name="connsiteY33" fmla="*/ 1419395 h 1437639"/>
                <a:gd name="connsiteX34" fmla="*/ 2479774 w 2487060"/>
                <a:gd name="connsiteY34" fmla="*/ 1426681 h 1437639"/>
                <a:gd name="connsiteX35" fmla="*/ 2487060 w 2487060"/>
                <a:gd name="connsiteY35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691326 w 2487060"/>
                <a:gd name="connsiteY6" fmla="*/ 883579 h 1437639"/>
                <a:gd name="connsiteX7" fmla="*/ 1947892 w 2487060"/>
                <a:gd name="connsiteY7" fmla="*/ 945801 h 1437639"/>
                <a:gd name="connsiteX8" fmla="*/ 1973393 w 2487060"/>
                <a:gd name="connsiteY8" fmla="*/ 956730 h 1437639"/>
                <a:gd name="connsiteX9" fmla="*/ 2020753 w 2487060"/>
                <a:gd name="connsiteY9" fmla="*/ 989518 h 1437639"/>
                <a:gd name="connsiteX10" fmla="*/ 2060826 w 2487060"/>
                <a:gd name="connsiteY10" fmla="*/ 1007733 h 1437639"/>
                <a:gd name="connsiteX11" fmla="*/ 2119114 w 2487060"/>
                <a:gd name="connsiteY11" fmla="*/ 1044163 h 1437639"/>
                <a:gd name="connsiteX12" fmla="*/ 2133686 w 2487060"/>
                <a:gd name="connsiteY12" fmla="*/ 1055092 h 1437639"/>
                <a:gd name="connsiteX13" fmla="*/ 2148259 w 2487060"/>
                <a:gd name="connsiteY13" fmla="*/ 1062378 h 1437639"/>
                <a:gd name="connsiteX14" fmla="*/ 2188332 w 2487060"/>
                <a:gd name="connsiteY14" fmla="*/ 1095165 h 1437639"/>
                <a:gd name="connsiteX15" fmla="*/ 2206547 w 2487060"/>
                <a:gd name="connsiteY15" fmla="*/ 1117024 h 1437639"/>
                <a:gd name="connsiteX16" fmla="*/ 2217476 w 2487060"/>
                <a:gd name="connsiteY16" fmla="*/ 1138882 h 1437639"/>
                <a:gd name="connsiteX17" fmla="*/ 2228405 w 2487060"/>
                <a:gd name="connsiteY17" fmla="*/ 1157097 h 1437639"/>
                <a:gd name="connsiteX18" fmla="*/ 2253906 w 2487060"/>
                <a:gd name="connsiteY18" fmla="*/ 1182598 h 1437639"/>
                <a:gd name="connsiteX19" fmla="*/ 2264835 w 2487060"/>
                <a:gd name="connsiteY19" fmla="*/ 1197170 h 1437639"/>
                <a:gd name="connsiteX20" fmla="*/ 2279408 w 2487060"/>
                <a:gd name="connsiteY20" fmla="*/ 1208099 h 1437639"/>
                <a:gd name="connsiteX21" fmla="*/ 2301266 w 2487060"/>
                <a:gd name="connsiteY21" fmla="*/ 1237244 h 1437639"/>
                <a:gd name="connsiteX22" fmla="*/ 2315838 w 2487060"/>
                <a:gd name="connsiteY22" fmla="*/ 1248173 h 1437639"/>
                <a:gd name="connsiteX23" fmla="*/ 2326767 w 2487060"/>
                <a:gd name="connsiteY23" fmla="*/ 1255459 h 1437639"/>
                <a:gd name="connsiteX24" fmla="*/ 2337696 w 2487060"/>
                <a:gd name="connsiteY24" fmla="*/ 1266388 h 1437639"/>
                <a:gd name="connsiteX25" fmla="*/ 2348625 w 2487060"/>
                <a:gd name="connsiteY25" fmla="*/ 1273674 h 1437639"/>
                <a:gd name="connsiteX26" fmla="*/ 2366840 w 2487060"/>
                <a:gd name="connsiteY26" fmla="*/ 1295532 h 1437639"/>
                <a:gd name="connsiteX27" fmla="*/ 2377769 w 2487060"/>
                <a:gd name="connsiteY27" fmla="*/ 1302818 h 1437639"/>
                <a:gd name="connsiteX28" fmla="*/ 2395984 w 2487060"/>
                <a:gd name="connsiteY28" fmla="*/ 1324676 h 1437639"/>
                <a:gd name="connsiteX29" fmla="*/ 2421486 w 2487060"/>
                <a:gd name="connsiteY29" fmla="*/ 1346534 h 1437639"/>
                <a:gd name="connsiteX30" fmla="*/ 2446987 w 2487060"/>
                <a:gd name="connsiteY30" fmla="*/ 1375679 h 1437639"/>
                <a:gd name="connsiteX31" fmla="*/ 2457916 w 2487060"/>
                <a:gd name="connsiteY31" fmla="*/ 1397537 h 1437639"/>
                <a:gd name="connsiteX32" fmla="*/ 2468845 w 2487060"/>
                <a:gd name="connsiteY32" fmla="*/ 1419395 h 1437639"/>
                <a:gd name="connsiteX33" fmla="*/ 2479774 w 2487060"/>
                <a:gd name="connsiteY33" fmla="*/ 1426681 h 1437639"/>
                <a:gd name="connsiteX34" fmla="*/ 2487060 w 2487060"/>
                <a:gd name="connsiteY34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947892 w 2487060"/>
                <a:gd name="connsiteY7" fmla="*/ 945801 h 1437639"/>
                <a:gd name="connsiteX8" fmla="*/ 1973393 w 2487060"/>
                <a:gd name="connsiteY8" fmla="*/ 956730 h 1437639"/>
                <a:gd name="connsiteX9" fmla="*/ 2020753 w 2487060"/>
                <a:gd name="connsiteY9" fmla="*/ 989518 h 1437639"/>
                <a:gd name="connsiteX10" fmla="*/ 2060826 w 2487060"/>
                <a:gd name="connsiteY10" fmla="*/ 1007733 h 1437639"/>
                <a:gd name="connsiteX11" fmla="*/ 2119114 w 2487060"/>
                <a:gd name="connsiteY11" fmla="*/ 1044163 h 1437639"/>
                <a:gd name="connsiteX12" fmla="*/ 2133686 w 2487060"/>
                <a:gd name="connsiteY12" fmla="*/ 1055092 h 1437639"/>
                <a:gd name="connsiteX13" fmla="*/ 2148259 w 2487060"/>
                <a:gd name="connsiteY13" fmla="*/ 1062378 h 1437639"/>
                <a:gd name="connsiteX14" fmla="*/ 2188332 w 2487060"/>
                <a:gd name="connsiteY14" fmla="*/ 1095165 h 1437639"/>
                <a:gd name="connsiteX15" fmla="*/ 2206547 w 2487060"/>
                <a:gd name="connsiteY15" fmla="*/ 1117024 h 1437639"/>
                <a:gd name="connsiteX16" fmla="*/ 2217476 w 2487060"/>
                <a:gd name="connsiteY16" fmla="*/ 1138882 h 1437639"/>
                <a:gd name="connsiteX17" fmla="*/ 2228405 w 2487060"/>
                <a:gd name="connsiteY17" fmla="*/ 1157097 h 1437639"/>
                <a:gd name="connsiteX18" fmla="*/ 2253906 w 2487060"/>
                <a:gd name="connsiteY18" fmla="*/ 1182598 h 1437639"/>
                <a:gd name="connsiteX19" fmla="*/ 2264835 w 2487060"/>
                <a:gd name="connsiteY19" fmla="*/ 1197170 h 1437639"/>
                <a:gd name="connsiteX20" fmla="*/ 2279408 w 2487060"/>
                <a:gd name="connsiteY20" fmla="*/ 1208099 h 1437639"/>
                <a:gd name="connsiteX21" fmla="*/ 2301266 w 2487060"/>
                <a:gd name="connsiteY21" fmla="*/ 1237244 h 1437639"/>
                <a:gd name="connsiteX22" fmla="*/ 2315838 w 2487060"/>
                <a:gd name="connsiteY22" fmla="*/ 1248173 h 1437639"/>
                <a:gd name="connsiteX23" fmla="*/ 2326767 w 2487060"/>
                <a:gd name="connsiteY23" fmla="*/ 1255459 h 1437639"/>
                <a:gd name="connsiteX24" fmla="*/ 2337696 w 2487060"/>
                <a:gd name="connsiteY24" fmla="*/ 1266388 h 1437639"/>
                <a:gd name="connsiteX25" fmla="*/ 2348625 w 2487060"/>
                <a:gd name="connsiteY25" fmla="*/ 1273674 h 1437639"/>
                <a:gd name="connsiteX26" fmla="*/ 2366840 w 2487060"/>
                <a:gd name="connsiteY26" fmla="*/ 1295532 h 1437639"/>
                <a:gd name="connsiteX27" fmla="*/ 2377769 w 2487060"/>
                <a:gd name="connsiteY27" fmla="*/ 1302818 h 1437639"/>
                <a:gd name="connsiteX28" fmla="*/ 2395984 w 2487060"/>
                <a:gd name="connsiteY28" fmla="*/ 1324676 h 1437639"/>
                <a:gd name="connsiteX29" fmla="*/ 2421486 w 2487060"/>
                <a:gd name="connsiteY29" fmla="*/ 1346534 h 1437639"/>
                <a:gd name="connsiteX30" fmla="*/ 2446987 w 2487060"/>
                <a:gd name="connsiteY30" fmla="*/ 1375679 h 1437639"/>
                <a:gd name="connsiteX31" fmla="*/ 2457916 w 2487060"/>
                <a:gd name="connsiteY31" fmla="*/ 1397537 h 1437639"/>
                <a:gd name="connsiteX32" fmla="*/ 2468845 w 2487060"/>
                <a:gd name="connsiteY32" fmla="*/ 1419395 h 1437639"/>
                <a:gd name="connsiteX33" fmla="*/ 2479774 w 2487060"/>
                <a:gd name="connsiteY33" fmla="*/ 1426681 h 1437639"/>
                <a:gd name="connsiteX34" fmla="*/ 2487060 w 2487060"/>
                <a:gd name="connsiteY34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1973393 w 2487060"/>
                <a:gd name="connsiteY8" fmla="*/ 956730 h 1437639"/>
                <a:gd name="connsiteX9" fmla="*/ 2020753 w 2487060"/>
                <a:gd name="connsiteY9" fmla="*/ 989518 h 1437639"/>
                <a:gd name="connsiteX10" fmla="*/ 2060826 w 2487060"/>
                <a:gd name="connsiteY10" fmla="*/ 1007733 h 1437639"/>
                <a:gd name="connsiteX11" fmla="*/ 2119114 w 2487060"/>
                <a:gd name="connsiteY11" fmla="*/ 1044163 h 1437639"/>
                <a:gd name="connsiteX12" fmla="*/ 2133686 w 2487060"/>
                <a:gd name="connsiteY12" fmla="*/ 1055092 h 1437639"/>
                <a:gd name="connsiteX13" fmla="*/ 2148259 w 2487060"/>
                <a:gd name="connsiteY13" fmla="*/ 1062378 h 1437639"/>
                <a:gd name="connsiteX14" fmla="*/ 2188332 w 2487060"/>
                <a:gd name="connsiteY14" fmla="*/ 1095165 h 1437639"/>
                <a:gd name="connsiteX15" fmla="*/ 2206547 w 2487060"/>
                <a:gd name="connsiteY15" fmla="*/ 1117024 h 1437639"/>
                <a:gd name="connsiteX16" fmla="*/ 2217476 w 2487060"/>
                <a:gd name="connsiteY16" fmla="*/ 1138882 h 1437639"/>
                <a:gd name="connsiteX17" fmla="*/ 2228405 w 2487060"/>
                <a:gd name="connsiteY17" fmla="*/ 1157097 h 1437639"/>
                <a:gd name="connsiteX18" fmla="*/ 2253906 w 2487060"/>
                <a:gd name="connsiteY18" fmla="*/ 1182598 h 1437639"/>
                <a:gd name="connsiteX19" fmla="*/ 2264835 w 2487060"/>
                <a:gd name="connsiteY19" fmla="*/ 1197170 h 1437639"/>
                <a:gd name="connsiteX20" fmla="*/ 2279408 w 2487060"/>
                <a:gd name="connsiteY20" fmla="*/ 1208099 h 1437639"/>
                <a:gd name="connsiteX21" fmla="*/ 2301266 w 2487060"/>
                <a:gd name="connsiteY21" fmla="*/ 1237244 h 1437639"/>
                <a:gd name="connsiteX22" fmla="*/ 2315838 w 2487060"/>
                <a:gd name="connsiteY22" fmla="*/ 1248173 h 1437639"/>
                <a:gd name="connsiteX23" fmla="*/ 2326767 w 2487060"/>
                <a:gd name="connsiteY23" fmla="*/ 1255459 h 1437639"/>
                <a:gd name="connsiteX24" fmla="*/ 2337696 w 2487060"/>
                <a:gd name="connsiteY24" fmla="*/ 1266388 h 1437639"/>
                <a:gd name="connsiteX25" fmla="*/ 2348625 w 2487060"/>
                <a:gd name="connsiteY25" fmla="*/ 1273674 h 1437639"/>
                <a:gd name="connsiteX26" fmla="*/ 2366840 w 2487060"/>
                <a:gd name="connsiteY26" fmla="*/ 1295532 h 1437639"/>
                <a:gd name="connsiteX27" fmla="*/ 2377769 w 2487060"/>
                <a:gd name="connsiteY27" fmla="*/ 1302818 h 1437639"/>
                <a:gd name="connsiteX28" fmla="*/ 2395984 w 2487060"/>
                <a:gd name="connsiteY28" fmla="*/ 1324676 h 1437639"/>
                <a:gd name="connsiteX29" fmla="*/ 2421486 w 2487060"/>
                <a:gd name="connsiteY29" fmla="*/ 1346534 h 1437639"/>
                <a:gd name="connsiteX30" fmla="*/ 2446987 w 2487060"/>
                <a:gd name="connsiteY30" fmla="*/ 1375679 h 1437639"/>
                <a:gd name="connsiteX31" fmla="*/ 2457916 w 2487060"/>
                <a:gd name="connsiteY31" fmla="*/ 1397537 h 1437639"/>
                <a:gd name="connsiteX32" fmla="*/ 2468845 w 2487060"/>
                <a:gd name="connsiteY32" fmla="*/ 1419395 h 1437639"/>
                <a:gd name="connsiteX33" fmla="*/ 2479774 w 2487060"/>
                <a:gd name="connsiteY33" fmla="*/ 1426681 h 1437639"/>
                <a:gd name="connsiteX34" fmla="*/ 2487060 w 2487060"/>
                <a:gd name="connsiteY34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020753 w 2487060"/>
                <a:gd name="connsiteY8" fmla="*/ 989518 h 1437639"/>
                <a:gd name="connsiteX9" fmla="*/ 2060826 w 2487060"/>
                <a:gd name="connsiteY9" fmla="*/ 1007733 h 1437639"/>
                <a:gd name="connsiteX10" fmla="*/ 2119114 w 2487060"/>
                <a:gd name="connsiteY10" fmla="*/ 1044163 h 1437639"/>
                <a:gd name="connsiteX11" fmla="*/ 2133686 w 2487060"/>
                <a:gd name="connsiteY11" fmla="*/ 1055092 h 1437639"/>
                <a:gd name="connsiteX12" fmla="*/ 2148259 w 2487060"/>
                <a:gd name="connsiteY12" fmla="*/ 1062378 h 1437639"/>
                <a:gd name="connsiteX13" fmla="*/ 2188332 w 2487060"/>
                <a:gd name="connsiteY13" fmla="*/ 1095165 h 1437639"/>
                <a:gd name="connsiteX14" fmla="*/ 2206547 w 2487060"/>
                <a:gd name="connsiteY14" fmla="*/ 1117024 h 1437639"/>
                <a:gd name="connsiteX15" fmla="*/ 2217476 w 2487060"/>
                <a:gd name="connsiteY15" fmla="*/ 1138882 h 1437639"/>
                <a:gd name="connsiteX16" fmla="*/ 2228405 w 2487060"/>
                <a:gd name="connsiteY16" fmla="*/ 1157097 h 1437639"/>
                <a:gd name="connsiteX17" fmla="*/ 2253906 w 2487060"/>
                <a:gd name="connsiteY17" fmla="*/ 1182598 h 1437639"/>
                <a:gd name="connsiteX18" fmla="*/ 2264835 w 2487060"/>
                <a:gd name="connsiteY18" fmla="*/ 1197170 h 1437639"/>
                <a:gd name="connsiteX19" fmla="*/ 2279408 w 2487060"/>
                <a:gd name="connsiteY19" fmla="*/ 1208099 h 1437639"/>
                <a:gd name="connsiteX20" fmla="*/ 2301266 w 2487060"/>
                <a:gd name="connsiteY20" fmla="*/ 1237244 h 1437639"/>
                <a:gd name="connsiteX21" fmla="*/ 2315838 w 2487060"/>
                <a:gd name="connsiteY21" fmla="*/ 1248173 h 1437639"/>
                <a:gd name="connsiteX22" fmla="*/ 2326767 w 2487060"/>
                <a:gd name="connsiteY22" fmla="*/ 1255459 h 1437639"/>
                <a:gd name="connsiteX23" fmla="*/ 2337696 w 2487060"/>
                <a:gd name="connsiteY23" fmla="*/ 1266388 h 1437639"/>
                <a:gd name="connsiteX24" fmla="*/ 2348625 w 2487060"/>
                <a:gd name="connsiteY24" fmla="*/ 1273674 h 1437639"/>
                <a:gd name="connsiteX25" fmla="*/ 2366840 w 2487060"/>
                <a:gd name="connsiteY25" fmla="*/ 1295532 h 1437639"/>
                <a:gd name="connsiteX26" fmla="*/ 2377769 w 2487060"/>
                <a:gd name="connsiteY26" fmla="*/ 1302818 h 1437639"/>
                <a:gd name="connsiteX27" fmla="*/ 2395984 w 2487060"/>
                <a:gd name="connsiteY27" fmla="*/ 1324676 h 1437639"/>
                <a:gd name="connsiteX28" fmla="*/ 2421486 w 2487060"/>
                <a:gd name="connsiteY28" fmla="*/ 1346534 h 1437639"/>
                <a:gd name="connsiteX29" fmla="*/ 2446987 w 2487060"/>
                <a:gd name="connsiteY29" fmla="*/ 1375679 h 1437639"/>
                <a:gd name="connsiteX30" fmla="*/ 2457916 w 2487060"/>
                <a:gd name="connsiteY30" fmla="*/ 1397537 h 1437639"/>
                <a:gd name="connsiteX31" fmla="*/ 2468845 w 2487060"/>
                <a:gd name="connsiteY31" fmla="*/ 1419395 h 1437639"/>
                <a:gd name="connsiteX32" fmla="*/ 2479774 w 2487060"/>
                <a:gd name="connsiteY32" fmla="*/ 1426681 h 1437639"/>
                <a:gd name="connsiteX33" fmla="*/ 2487060 w 2487060"/>
                <a:gd name="connsiteY33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060826 w 2487060"/>
                <a:gd name="connsiteY8" fmla="*/ 1007733 h 1437639"/>
                <a:gd name="connsiteX9" fmla="*/ 2119114 w 2487060"/>
                <a:gd name="connsiteY9" fmla="*/ 1044163 h 1437639"/>
                <a:gd name="connsiteX10" fmla="*/ 2133686 w 2487060"/>
                <a:gd name="connsiteY10" fmla="*/ 1055092 h 1437639"/>
                <a:gd name="connsiteX11" fmla="*/ 2148259 w 2487060"/>
                <a:gd name="connsiteY11" fmla="*/ 1062378 h 1437639"/>
                <a:gd name="connsiteX12" fmla="*/ 2188332 w 2487060"/>
                <a:gd name="connsiteY12" fmla="*/ 1095165 h 1437639"/>
                <a:gd name="connsiteX13" fmla="*/ 2206547 w 2487060"/>
                <a:gd name="connsiteY13" fmla="*/ 1117024 h 1437639"/>
                <a:gd name="connsiteX14" fmla="*/ 2217476 w 2487060"/>
                <a:gd name="connsiteY14" fmla="*/ 1138882 h 1437639"/>
                <a:gd name="connsiteX15" fmla="*/ 2228405 w 2487060"/>
                <a:gd name="connsiteY15" fmla="*/ 1157097 h 1437639"/>
                <a:gd name="connsiteX16" fmla="*/ 2253906 w 2487060"/>
                <a:gd name="connsiteY16" fmla="*/ 1182598 h 1437639"/>
                <a:gd name="connsiteX17" fmla="*/ 2264835 w 2487060"/>
                <a:gd name="connsiteY17" fmla="*/ 1197170 h 1437639"/>
                <a:gd name="connsiteX18" fmla="*/ 2279408 w 2487060"/>
                <a:gd name="connsiteY18" fmla="*/ 1208099 h 1437639"/>
                <a:gd name="connsiteX19" fmla="*/ 2301266 w 2487060"/>
                <a:gd name="connsiteY19" fmla="*/ 1237244 h 1437639"/>
                <a:gd name="connsiteX20" fmla="*/ 2315838 w 2487060"/>
                <a:gd name="connsiteY20" fmla="*/ 1248173 h 1437639"/>
                <a:gd name="connsiteX21" fmla="*/ 2326767 w 2487060"/>
                <a:gd name="connsiteY21" fmla="*/ 1255459 h 1437639"/>
                <a:gd name="connsiteX22" fmla="*/ 2337696 w 2487060"/>
                <a:gd name="connsiteY22" fmla="*/ 1266388 h 1437639"/>
                <a:gd name="connsiteX23" fmla="*/ 2348625 w 2487060"/>
                <a:gd name="connsiteY23" fmla="*/ 1273674 h 1437639"/>
                <a:gd name="connsiteX24" fmla="*/ 2366840 w 2487060"/>
                <a:gd name="connsiteY24" fmla="*/ 1295532 h 1437639"/>
                <a:gd name="connsiteX25" fmla="*/ 2377769 w 2487060"/>
                <a:gd name="connsiteY25" fmla="*/ 1302818 h 1437639"/>
                <a:gd name="connsiteX26" fmla="*/ 2395984 w 2487060"/>
                <a:gd name="connsiteY26" fmla="*/ 1324676 h 1437639"/>
                <a:gd name="connsiteX27" fmla="*/ 2421486 w 2487060"/>
                <a:gd name="connsiteY27" fmla="*/ 1346534 h 1437639"/>
                <a:gd name="connsiteX28" fmla="*/ 2446987 w 2487060"/>
                <a:gd name="connsiteY28" fmla="*/ 1375679 h 1437639"/>
                <a:gd name="connsiteX29" fmla="*/ 2457916 w 2487060"/>
                <a:gd name="connsiteY29" fmla="*/ 1397537 h 1437639"/>
                <a:gd name="connsiteX30" fmla="*/ 2468845 w 2487060"/>
                <a:gd name="connsiteY30" fmla="*/ 1419395 h 1437639"/>
                <a:gd name="connsiteX31" fmla="*/ 2479774 w 2487060"/>
                <a:gd name="connsiteY31" fmla="*/ 1426681 h 1437639"/>
                <a:gd name="connsiteX32" fmla="*/ 2487060 w 2487060"/>
                <a:gd name="connsiteY32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119114 w 2487060"/>
                <a:gd name="connsiteY8" fmla="*/ 1044163 h 1437639"/>
                <a:gd name="connsiteX9" fmla="*/ 2133686 w 2487060"/>
                <a:gd name="connsiteY9" fmla="*/ 1055092 h 1437639"/>
                <a:gd name="connsiteX10" fmla="*/ 2148259 w 2487060"/>
                <a:gd name="connsiteY10" fmla="*/ 1062378 h 1437639"/>
                <a:gd name="connsiteX11" fmla="*/ 2188332 w 2487060"/>
                <a:gd name="connsiteY11" fmla="*/ 1095165 h 1437639"/>
                <a:gd name="connsiteX12" fmla="*/ 2206547 w 2487060"/>
                <a:gd name="connsiteY12" fmla="*/ 1117024 h 1437639"/>
                <a:gd name="connsiteX13" fmla="*/ 2217476 w 2487060"/>
                <a:gd name="connsiteY13" fmla="*/ 1138882 h 1437639"/>
                <a:gd name="connsiteX14" fmla="*/ 2228405 w 2487060"/>
                <a:gd name="connsiteY14" fmla="*/ 1157097 h 1437639"/>
                <a:gd name="connsiteX15" fmla="*/ 2253906 w 2487060"/>
                <a:gd name="connsiteY15" fmla="*/ 1182598 h 1437639"/>
                <a:gd name="connsiteX16" fmla="*/ 2264835 w 2487060"/>
                <a:gd name="connsiteY16" fmla="*/ 1197170 h 1437639"/>
                <a:gd name="connsiteX17" fmla="*/ 2279408 w 2487060"/>
                <a:gd name="connsiteY17" fmla="*/ 1208099 h 1437639"/>
                <a:gd name="connsiteX18" fmla="*/ 2301266 w 2487060"/>
                <a:gd name="connsiteY18" fmla="*/ 1237244 h 1437639"/>
                <a:gd name="connsiteX19" fmla="*/ 2315838 w 2487060"/>
                <a:gd name="connsiteY19" fmla="*/ 1248173 h 1437639"/>
                <a:gd name="connsiteX20" fmla="*/ 2326767 w 2487060"/>
                <a:gd name="connsiteY20" fmla="*/ 1255459 h 1437639"/>
                <a:gd name="connsiteX21" fmla="*/ 2337696 w 2487060"/>
                <a:gd name="connsiteY21" fmla="*/ 1266388 h 1437639"/>
                <a:gd name="connsiteX22" fmla="*/ 2348625 w 2487060"/>
                <a:gd name="connsiteY22" fmla="*/ 1273674 h 1437639"/>
                <a:gd name="connsiteX23" fmla="*/ 2366840 w 2487060"/>
                <a:gd name="connsiteY23" fmla="*/ 1295532 h 1437639"/>
                <a:gd name="connsiteX24" fmla="*/ 2377769 w 2487060"/>
                <a:gd name="connsiteY24" fmla="*/ 1302818 h 1437639"/>
                <a:gd name="connsiteX25" fmla="*/ 2395984 w 2487060"/>
                <a:gd name="connsiteY25" fmla="*/ 1324676 h 1437639"/>
                <a:gd name="connsiteX26" fmla="*/ 2421486 w 2487060"/>
                <a:gd name="connsiteY26" fmla="*/ 1346534 h 1437639"/>
                <a:gd name="connsiteX27" fmla="*/ 2446987 w 2487060"/>
                <a:gd name="connsiteY27" fmla="*/ 1375679 h 1437639"/>
                <a:gd name="connsiteX28" fmla="*/ 2457916 w 2487060"/>
                <a:gd name="connsiteY28" fmla="*/ 1397537 h 1437639"/>
                <a:gd name="connsiteX29" fmla="*/ 2468845 w 2487060"/>
                <a:gd name="connsiteY29" fmla="*/ 1419395 h 1437639"/>
                <a:gd name="connsiteX30" fmla="*/ 2479774 w 2487060"/>
                <a:gd name="connsiteY30" fmla="*/ 1426681 h 1437639"/>
                <a:gd name="connsiteX31" fmla="*/ 2487060 w 2487060"/>
                <a:gd name="connsiteY31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119114 w 2487060"/>
                <a:gd name="connsiteY8" fmla="*/ 1044163 h 1437639"/>
                <a:gd name="connsiteX9" fmla="*/ 2148259 w 2487060"/>
                <a:gd name="connsiteY9" fmla="*/ 1062378 h 1437639"/>
                <a:gd name="connsiteX10" fmla="*/ 2188332 w 2487060"/>
                <a:gd name="connsiteY10" fmla="*/ 1095165 h 1437639"/>
                <a:gd name="connsiteX11" fmla="*/ 2206547 w 2487060"/>
                <a:gd name="connsiteY11" fmla="*/ 1117024 h 1437639"/>
                <a:gd name="connsiteX12" fmla="*/ 2217476 w 2487060"/>
                <a:gd name="connsiteY12" fmla="*/ 1138882 h 1437639"/>
                <a:gd name="connsiteX13" fmla="*/ 2228405 w 2487060"/>
                <a:gd name="connsiteY13" fmla="*/ 1157097 h 1437639"/>
                <a:gd name="connsiteX14" fmla="*/ 2253906 w 2487060"/>
                <a:gd name="connsiteY14" fmla="*/ 1182598 h 1437639"/>
                <a:gd name="connsiteX15" fmla="*/ 2264835 w 2487060"/>
                <a:gd name="connsiteY15" fmla="*/ 1197170 h 1437639"/>
                <a:gd name="connsiteX16" fmla="*/ 2279408 w 2487060"/>
                <a:gd name="connsiteY16" fmla="*/ 1208099 h 1437639"/>
                <a:gd name="connsiteX17" fmla="*/ 2301266 w 2487060"/>
                <a:gd name="connsiteY17" fmla="*/ 1237244 h 1437639"/>
                <a:gd name="connsiteX18" fmla="*/ 2315838 w 2487060"/>
                <a:gd name="connsiteY18" fmla="*/ 1248173 h 1437639"/>
                <a:gd name="connsiteX19" fmla="*/ 2326767 w 2487060"/>
                <a:gd name="connsiteY19" fmla="*/ 1255459 h 1437639"/>
                <a:gd name="connsiteX20" fmla="*/ 2337696 w 2487060"/>
                <a:gd name="connsiteY20" fmla="*/ 1266388 h 1437639"/>
                <a:gd name="connsiteX21" fmla="*/ 2348625 w 2487060"/>
                <a:gd name="connsiteY21" fmla="*/ 1273674 h 1437639"/>
                <a:gd name="connsiteX22" fmla="*/ 2366840 w 2487060"/>
                <a:gd name="connsiteY22" fmla="*/ 1295532 h 1437639"/>
                <a:gd name="connsiteX23" fmla="*/ 2377769 w 2487060"/>
                <a:gd name="connsiteY23" fmla="*/ 1302818 h 1437639"/>
                <a:gd name="connsiteX24" fmla="*/ 2395984 w 2487060"/>
                <a:gd name="connsiteY24" fmla="*/ 1324676 h 1437639"/>
                <a:gd name="connsiteX25" fmla="*/ 2421486 w 2487060"/>
                <a:gd name="connsiteY25" fmla="*/ 1346534 h 1437639"/>
                <a:gd name="connsiteX26" fmla="*/ 2446987 w 2487060"/>
                <a:gd name="connsiteY26" fmla="*/ 1375679 h 1437639"/>
                <a:gd name="connsiteX27" fmla="*/ 2457916 w 2487060"/>
                <a:gd name="connsiteY27" fmla="*/ 1397537 h 1437639"/>
                <a:gd name="connsiteX28" fmla="*/ 2468845 w 2487060"/>
                <a:gd name="connsiteY28" fmla="*/ 1419395 h 1437639"/>
                <a:gd name="connsiteX29" fmla="*/ 2479774 w 2487060"/>
                <a:gd name="connsiteY29" fmla="*/ 1426681 h 1437639"/>
                <a:gd name="connsiteX30" fmla="*/ 2487060 w 2487060"/>
                <a:gd name="connsiteY30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119114 w 2487060"/>
                <a:gd name="connsiteY8" fmla="*/ 1044163 h 1437639"/>
                <a:gd name="connsiteX9" fmla="*/ 2188332 w 2487060"/>
                <a:gd name="connsiteY9" fmla="*/ 1095165 h 1437639"/>
                <a:gd name="connsiteX10" fmla="*/ 2206547 w 2487060"/>
                <a:gd name="connsiteY10" fmla="*/ 1117024 h 1437639"/>
                <a:gd name="connsiteX11" fmla="*/ 2217476 w 2487060"/>
                <a:gd name="connsiteY11" fmla="*/ 1138882 h 1437639"/>
                <a:gd name="connsiteX12" fmla="*/ 2228405 w 2487060"/>
                <a:gd name="connsiteY12" fmla="*/ 1157097 h 1437639"/>
                <a:gd name="connsiteX13" fmla="*/ 2253906 w 2487060"/>
                <a:gd name="connsiteY13" fmla="*/ 1182598 h 1437639"/>
                <a:gd name="connsiteX14" fmla="*/ 2264835 w 2487060"/>
                <a:gd name="connsiteY14" fmla="*/ 1197170 h 1437639"/>
                <a:gd name="connsiteX15" fmla="*/ 2279408 w 2487060"/>
                <a:gd name="connsiteY15" fmla="*/ 1208099 h 1437639"/>
                <a:gd name="connsiteX16" fmla="*/ 2301266 w 2487060"/>
                <a:gd name="connsiteY16" fmla="*/ 1237244 h 1437639"/>
                <a:gd name="connsiteX17" fmla="*/ 2315838 w 2487060"/>
                <a:gd name="connsiteY17" fmla="*/ 1248173 h 1437639"/>
                <a:gd name="connsiteX18" fmla="*/ 2326767 w 2487060"/>
                <a:gd name="connsiteY18" fmla="*/ 1255459 h 1437639"/>
                <a:gd name="connsiteX19" fmla="*/ 2337696 w 2487060"/>
                <a:gd name="connsiteY19" fmla="*/ 1266388 h 1437639"/>
                <a:gd name="connsiteX20" fmla="*/ 2348625 w 2487060"/>
                <a:gd name="connsiteY20" fmla="*/ 1273674 h 1437639"/>
                <a:gd name="connsiteX21" fmla="*/ 2366840 w 2487060"/>
                <a:gd name="connsiteY21" fmla="*/ 1295532 h 1437639"/>
                <a:gd name="connsiteX22" fmla="*/ 2377769 w 2487060"/>
                <a:gd name="connsiteY22" fmla="*/ 1302818 h 1437639"/>
                <a:gd name="connsiteX23" fmla="*/ 2395984 w 2487060"/>
                <a:gd name="connsiteY23" fmla="*/ 1324676 h 1437639"/>
                <a:gd name="connsiteX24" fmla="*/ 2421486 w 2487060"/>
                <a:gd name="connsiteY24" fmla="*/ 1346534 h 1437639"/>
                <a:gd name="connsiteX25" fmla="*/ 2446987 w 2487060"/>
                <a:gd name="connsiteY25" fmla="*/ 1375679 h 1437639"/>
                <a:gd name="connsiteX26" fmla="*/ 2457916 w 2487060"/>
                <a:gd name="connsiteY26" fmla="*/ 1397537 h 1437639"/>
                <a:gd name="connsiteX27" fmla="*/ 2468845 w 2487060"/>
                <a:gd name="connsiteY27" fmla="*/ 1419395 h 1437639"/>
                <a:gd name="connsiteX28" fmla="*/ 2479774 w 2487060"/>
                <a:gd name="connsiteY28" fmla="*/ 1426681 h 1437639"/>
                <a:gd name="connsiteX29" fmla="*/ 2487060 w 2487060"/>
                <a:gd name="connsiteY29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188332 w 2487060"/>
                <a:gd name="connsiteY8" fmla="*/ 1095165 h 1437639"/>
                <a:gd name="connsiteX9" fmla="*/ 2206547 w 2487060"/>
                <a:gd name="connsiteY9" fmla="*/ 1117024 h 1437639"/>
                <a:gd name="connsiteX10" fmla="*/ 2217476 w 2487060"/>
                <a:gd name="connsiteY10" fmla="*/ 1138882 h 1437639"/>
                <a:gd name="connsiteX11" fmla="*/ 2228405 w 2487060"/>
                <a:gd name="connsiteY11" fmla="*/ 1157097 h 1437639"/>
                <a:gd name="connsiteX12" fmla="*/ 2253906 w 2487060"/>
                <a:gd name="connsiteY12" fmla="*/ 1182598 h 1437639"/>
                <a:gd name="connsiteX13" fmla="*/ 2264835 w 2487060"/>
                <a:gd name="connsiteY13" fmla="*/ 1197170 h 1437639"/>
                <a:gd name="connsiteX14" fmla="*/ 2279408 w 2487060"/>
                <a:gd name="connsiteY14" fmla="*/ 1208099 h 1437639"/>
                <a:gd name="connsiteX15" fmla="*/ 2301266 w 2487060"/>
                <a:gd name="connsiteY15" fmla="*/ 1237244 h 1437639"/>
                <a:gd name="connsiteX16" fmla="*/ 2315838 w 2487060"/>
                <a:gd name="connsiteY16" fmla="*/ 1248173 h 1437639"/>
                <a:gd name="connsiteX17" fmla="*/ 2326767 w 2487060"/>
                <a:gd name="connsiteY17" fmla="*/ 1255459 h 1437639"/>
                <a:gd name="connsiteX18" fmla="*/ 2337696 w 2487060"/>
                <a:gd name="connsiteY18" fmla="*/ 1266388 h 1437639"/>
                <a:gd name="connsiteX19" fmla="*/ 2348625 w 2487060"/>
                <a:gd name="connsiteY19" fmla="*/ 1273674 h 1437639"/>
                <a:gd name="connsiteX20" fmla="*/ 2366840 w 2487060"/>
                <a:gd name="connsiteY20" fmla="*/ 1295532 h 1437639"/>
                <a:gd name="connsiteX21" fmla="*/ 2377769 w 2487060"/>
                <a:gd name="connsiteY21" fmla="*/ 1302818 h 1437639"/>
                <a:gd name="connsiteX22" fmla="*/ 2395984 w 2487060"/>
                <a:gd name="connsiteY22" fmla="*/ 1324676 h 1437639"/>
                <a:gd name="connsiteX23" fmla="*/ 2421486 w 2487060"/>
                <a:gd name="connsiteY23" fmla="*/ 1346534 h 1437639"/>
                <a:gd name="connsiteX24" fmla="*/ 2446987 w 2487060"/>
                <a:gd name="connsiteY24" fmla="*/ 1375679 h 1437639"/>
                <a:gd name="connsiteX25" fmla="*/ 2457916 w 2487060"/>
                <a:gd name="connsiteY25" fmla="*/ 1397537 h 1437639"/>
                <a:gd name="connsiteX26" fmla="*/ 2468845 w 2487060"/>
                <a:gd name="connsiteY26" fmla="*/ 1419395 h 1437639"/>
                <a:gd name="connsiteX27" fmla="*/ 2479774 w 2487060"/>
                <a:gd name="connsiteY27" fmla="*/ 1426681 h 1437639"/>
                <a:gd name="connsiteX28" fmla="*/ 2487060 w 2487060"/>
                <a:gd name="connsiteY28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188332 w 2487060"/>
                <a:gd name="connsiteY8" fmla="*/ 1095165 h 1437639"/>
                <a:gd name="connsiteX9" fmla="*/ 2217476 w 2487060"/>
                <a:gd name="connsiteY9" fmla="*/ 1138882 h 1437639"/>
                <a:gd name="connsiteX10" fmla="*/ 2228405 w 2487060"/>
                <a:gd name="connsiteY10" fmla="*/ 1157097 h 1437639"/>
                <a:gd name="connsiteX11" fmla="*/ 2253906 w 2487060"/>
                <a:gd name="connsiteY11" fmla="*/ 1182598 h 1437639"/>
                <a:gd name="connsiteX12" fmla="*/ 2264835 w 2487060"/>
                <a:gd name="connsiteY12" fmla="*/ 1197170 h 1437639"/>
                <a:gd name="connsiteX13" fmla="*/ 2279408 w 2487060"/>
                <a:gd name="connsiteY13" fmla="*/ 1208099 h 1437639"/>
                <a:gd name="connsiteX14" fmla="*/ 2301266 w 2487060"/>
                <a:gd name="connsiteY14" fmla="*/ 1237244 h 1437639"/>
                <a:gd name="connsiteX15" fmla="*/ 2315838 w 2487060"/>
                <a:gd name="connsiteY15" fmla="*/ 1248173 h 1437639"/>
                <a:gd name="connsiteX16" fmla="*/ 2326767 w 2487060"/>
                <a:gd name="connsiteY16" fmla="*/ 1255459 h 1437639"/>
                <a:gd name="connsiteX17" fmla="*/ 2337696 w 2487060"/>
                <a:gd name="connsiteY17" fmla="*/ 1266388 h 1437639"/>
                <a:gd name="connsiteX18" fmla="*/ 2348625 w 2487060"/>
                <a:gd name="connsiteY18" fmla="*/ 1273674 h 1437639"/>
                <a:gd name="connsiteX19" fmla="*/ 2366840 w 2487060"/>
                <a:gd name="connsiteY19" fmla="*/ 1295532 h 1437639"/>
                <a:gd name="connsiteX20" fmla="*/ 2377769 w 2487060"/>
                <a:gd name="connsiteY20" fmla="*/ 1302818 h 1437639"/>
                <a:gd name="connsiteX21" fmla="*/ 2395984 w 2487060"/>
                <a:gd name="connsiteY21" fmla="*/ 1324676 h 1437639"/>
                <a:gd name="connsiteX22" fmla="*/ 2421486 w 2487060"/>
                <a:gd name="connsiteY22" fmla="*/ 1346534 h 1437639"/>
                <a:gd name="connsiteX23" fmla="*/ 2446987 w 2487060"/>
                <a:gd name="connsiteY23" fmla="*/ 1375679 h 1437639"/>
                <a:gd name="connsiteX24" fmla="*/ 2457916 w 2487060"/>
                <a:gd name="connsiteY24" fmla="*/ 1397537 h 1437639"/>
                <a:gd name="connsiteX25" fmla="*/ 2468845 w 2487060"/>
                <a:gd name="connsiteY25" fmla="*/ 1419395 h 1437639"/>
                <a:gd name="connsiteX26" fmla="*/ 2479774 w 2487060"/>
                <a:gd name="connsiteY26" fmla="*/ 1426681 h 1437639"/>
                <a:gd name="connsiteX27" fmla="*/ 2487060 w 2487060"/>
                <a:gd name="connsiteY27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17476 w 2487060"/>
                <a:gd name="connsiteY8" fmla="*/ 1138882 h 1437639"/>
                <a:gd name="connsiteX9" fmla="*/ 2228405 w 2487060"/>
                <a:gd name="connsiteY9" fmla="*/ 1157097 h 1437639"/>
                <a:gd name="connsiteX10" fmla="*/ 2253906 w 2487060"/>
                <a:gd name="connsiteY10" fmla="*/ 1182598 h 1437639"/>
                <a:gd name="connsiteX11" fmla="*/ 2264835 w 2487060"/>
                <a:gd name="connsiteY11" fmla="*/ 1197170 h 1437639"/>
                <a:gd name="connsiteX12" fmla="*/ 2279408 w 2487060"/>
                <a:gd name="connsiteY12" fmla="*/ 1208099 h 1437639"/>
                <a:gd name="connsiteX13" fmla="*/ 2301266 w 2487060"/>
                <a:gd name="connsiteY13" fmla="*/ 1237244 h 1437639"/>
                <a:gd name="connsiteX14" fmla="*/ 2315838 w 2487060"/>
                <a:gd name="connsiteY14" fmla="*/ 1248173 h 1437639"/>
                <a:gd name="connsiteX15" fmla="*/ 2326767 w 2487060"/>
                <a:gd name="connsiteY15" fmla="*/ 1255459 h 1437639"/>
                <a:gd name="connsiteX16" fmla="*/ 2337696 w 2487060"/>
                <a:gd name="connsiteY16" fmla="*/ 1266388 h 1437639"/>
                <a:gd name="connsiteX17" fmla="*/ 2348625 w 2487060"/>
                <a:gd name="connsiteY17" fmla="*/ 1273674 h 1437639"/>
                <a:gd name="connsiteX18" fmla="*/ 2366840 w 2487060"/>
                <a:gd name="connsiteY18" fmla="*/ 1295532 h 1437639"/>
                <a:gd name="connsiteX19" fmla="*/ 2377769 w 2487060"/>
                <a:gd name="connsiteY19" fmla="*/ 1302818 h 1437639"/>
                <a:gd name="connsiteX20" fmla="*/ 2395984 w 2487060"/>
                <a:gd name="connsiteY20" fmla="*/ 1324676 h 1437639"/>
                <a:gd name="connsiteX21" fmla="*/ 2421486 w 2487060"/>
                <a:gd name="connsiteY21" fmla="*/ 1346534 h 1437639"/>
                <a:gd name="connsiteX22" fmla="*/ 2446987 w 2487060"/>
                <a:gd name="connsiteY22" fmla="*/ 1375679 h 1437639"/>
                <a:gd name="connsiteX23" fmla="*/ 2457916 w 2487060"/>
                <a:gd name="connsiteY23" fmla="*/ 1397537 h 1437639"/>
                <a:gd name="connsiteX24" fmla="*/ 2468845 w 2487060"/>
                <a:gd name="connsiteY24" fmla="*/ 1419395 h 1437639"/>
                <a:gd name="connsiteX25" fmla="*/ 2479774 w 2487060"/>
                <a:gd name="connsiteY25" fmla="*/ 1426681 h 1437639"/>
                <a:gd name="connsiteX26" fmla="*/ 2487060 w 2487060"/>
                <a:gd name="connsiteY26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28405 w 2487060"/>
                <a:gd name="connsiteY8" fmla="*/ 1157097 h 1437639"/>
                <a:gd name="connsiteX9" fmla="*/ 2253906 w 2487060"/>
                <a:gd name="connsiteY9" fmla="*/ 1182598 h 1437639"/>
                <a:gd name="connsiteX10" fmla="*/ 2264835 w 2487060"/>
                <a:gd name="connsiteY10" fmla="*/ 1197170 h 1437639"/>
                <a:gd name="connsiteX11" fmla="*/ 2279408 w 2487060"/>
                <a:gd name="connsiteY11" fmla="*/ 1208099 h 1437639"/>
                <a:gd name="connsiteX12" fmla="*/ 2301266 w 2487060"/>
                <a:gd name="connsiteY12" fmla="*/ 1237244 h 1437639"/>
                <a:gd name="connsiteX13" fmla="*/ 2315838 w 2487060"/>
                <a:gd name="connsiteY13" fmla="*/ 1248173 h 1437639"/>
                <a:gd name="connsiteX14" fmla="*/ 2326767 w 2487060"/>
                <a:gd name="connsiteY14" fmla="*/ 1255459 h 1437639"/>
                <a:gd name="connsiteX15" fmla="*/ 2337696 w 2487060"/>
                <a:gd name="connsiteY15" fmla="*/ 1266388 h 1437639"/>
                <a:gd name="connsiteX16" fmla="*/ 2348625 w 2487060"/>
                <a:gd name="connsiteY16" fmla="*/ 1273674 h 1437639"/>
                <a:gd name="connsiteX17" fmla="*/ 2366840 w 2487060"/>
                <a:gd name="connsiteY17" fmla="*/ 1295532 h 1437639"/>
                <a:gd name="connsiteX18" fmla="*/ 2377769 w 2487060"/>
                <a:gd name="connsiteY18" fmla="*/ 1302818 h 1437639"/>
                <a:gd name="connsiteX19" fmla="*/ 2395984 w 2487060"/>
                <a:gd name="connsiteY19" fmla="*/ 1324676 h 1437639"/>
                <a:gd name="connsiteX20" fmla="*/ 2421486 w 2487060"/>
                <a:gd name="connsiteY20" fmla="*/ 1346534 h 1437639"/>
                <a:gd name="connsiteX21" fmla="*/ 2446987 w 2487060"/>
                <a:gd name="connsiteY21" fmla="*/ 1375679 h 1437639"/>
                <a:gd name="connsiteX22" fmla="*/ 2457916 w 2487060"/>
                <a:gd name="connsiteY22" fmla="*/ 1397537 h 1437639"/>
                <a:gd name="connsiteX23" fmla="*/ 2468845 w 2487060"/>
                <a:gd name="connsiteY23" fmla="*/ 1419395 h 1437639"/>
                <a:gd name="connsiteX24" fmla="*/ 2479774 w 2487060"/>
                <a:gd name="connsiteY24" fmla="*/ 1426681 h 1437639"/>
                <a:gd name="connsiteX25" fmla="*/ 2487060 w 2487060"/>
                <a:gd name="connsiteY25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28405 w 2487060"/>
                <a:gd name="connsiteY8" fmla="*/ 1157097 h 1437639"/>
                <a:gd name="connsiteX9" fmla="*/ 2264835 w 2487060"/>
                <a:gd name="connsiteY9" fmla="*/ 1197170 h 1437639"/>
                <a:gd name="connsiteX10" fmla="*/ 2279408 w 2487060"/>
                <a:gd name="connsiteY10" fmla="*/ 1208099 h 1437639"/>
                <a:gd name="connsiteX11" fmla="*/ 2301266 w 2487060"/>
                <a:gd name="connsiteY11" fmla="*/ 1237244 h 1437639"/>
                <a:gd name="connsiteX12" fmla="*/ 2315838 w 2487060"/>
                <a:gd name="connsiteY12" fmla="*/ 1248173 h 1437639"/>
                <a:gd name="connsiteX13" fmla="*/ 2326767 w 2487060"/>
                <a:gd name="connsiteY13" fmla="*/ 1255459 h 1437639"/>
                <a:gd name="connsiteX14" fmla="*/ 2337696 w 2487060"/>
                <a:gd name="connsiteY14" fmla="*/ 1266388 h 1437639"/>
                <a:gd name="connsiteX15" fmla="*/ 2348625 w 2487060"/>
                <a:gd name="connsiteY15" fmla="*/ 1273674 h 1437639"/>
                <a:gd name="connsiteX16" fmla="*/ 2366840 w 2487060"/>
                <a:gd name="connsiteY16" fmla="*/ 1295532 h 1437639"/>
                <a:gd name="connsiteX17" fmla="*/ 2377769 w 2487060"/>
                <a:gd name="connsiteY17" fmla="*/ 1302818 h 1437639"/>
                <a:gd name="connsiteX18" fmla="*/ 2395984 w 2487060"/>
                <a:gd name="connsiteY18" fmla="*/ 1324676 h 1437639"/>
                <a:gd name="connsiteX19" fmla="*/ 2421486 w 2487060"/>
                <a:gd name="connsiteY19" fmla="*/ 1346534 h 1437639"/>
                <a:gd name="connsiteX20" fmla="*/ 2446987 w 2487060"/>
                <a:gd name="connsiteY20" fmla="*/ 1375679 h 1437639"/>
                <a:gd name="connsiteX21" fmla="*/ 2457916 w 2487060"/>
                <a:gd name="connsiteY21" fmla="*/ 1397537 h 1437639"/>
                <a:gd name="connsiteX22" fmla="*/ 2468845 w 2487060"/>
                <a:gd name="connsiteY22" fmla="*/ 1419395 h 1437639"/>
                <a:gd name="connsiteX23" fmla="*/ 2479774 w 2487060"/>
                <a:gd name="connsiteY23" fmla="*/ 1426681 h 1437639"/>
                <a:gd name="connsiteX24" fmla="*/ 2487060 w 2487060"/>
                <a:gd name="connsiteY24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64835 w 2487060"/>
                <a:gd name="connsiteY8" fmla="*/ 1197170 h 1437639"/>
                <a:gd name="connsiteX9" fmla="*/ 2279408 w 2487060"/>
                <a:gd name="connsiteY9" fmla="*/ 1208099 h 1437639"/>
                <a:gd name="connsiteX10" fmla="*/ 2301266 w 2487060"/>
                <a:gd name="connsiteY10" fmla="*/ 1237244 h 1437639"/>
                <a:gd name="connsiteX11" fmla="*/ 2315838 w 2487060"/>
                <a:gd name="connsiteY11" fmla="*/ 1248173 h 1437639"/>
                <a:gd name="connsiteX12" fmla="*/ 2326767 w 2487060"/>
                <a:gd name="connsiteY12" fmla="*/ 1255459 h 1437639"/>
                <a:gd name="connsiteX13" fmla="*/ 2337696 w 2487060"/>
                <a:gd name="connsiteY13" fmla="*/ 1266388 h 1437639"/>
                <a:gd name="connsiteX14" fmla="*/ 2348625 w 2487060"/>
                <a:gd name="connsiteY14" fmla="*/ 1273674 h 1437639"/>
                <a:gd name="connsiteX15" fmla="*/ 2366840 w 2487060"/>
                <a:gd name="connsiteY15" fmla="*/ 1295532 h 1437639"/>
                <a:gd name="connsiteX16" fmla="*/ 2377769 w 2487060"/>
                <a:gd name="connsiteY16" fmla="*/ 1302818 h 1437639"/>
                <a:gd name="connsiteX17" fmla="*/ 2395984 w 2487060"/>
                <a:gd name="connsiteY17" fmla="*/ 1324676 h 1437639"/>
                <a:gd name="connsiteX18" fmla="*/ 2421486 w 2487060"/>
                <a:gd name="connsiteY18" fmla="*/ 1346534 h 1437639"/>
                <a:gd name="connsiteX19" fmla="*/ 2446987 w 2487060"/>
                <a:gd name="connsiteY19" fmla="*/ 1375679 h 1437639"/>
                <a:gd name="connsiteX20" fmla="*/ 2457916 w 2487060"/>
                <a:gd name="connsiteY20" fmla="*/ 1397537 h 1437639"/>
                <a:gd name="connsiteX21" fmla="*/ 2468845 w 2487060"/>
                <a:gd name="connsiteY21" fmla="*/ 1419395 h 1437639"/>
                <a:gd name="connsiteX22" fmla="*/ 2479774 w 2487060"/>
                <a:gd name="connsiteY22" fmla="*/ 1426681 h 1437639"/>
                <a:gd name="connsiteX23" fmla="*/ 2487060 w 2487060"/>
                <a:gd name="connsiteY23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64835 w 2487060"/>
                <a:gd name="connsiteY8" fmla="*/ 1197170 h 1437639"/>
                <a:gd name="connsiteX9" fmla="*/ 2301266 w 2487060"/>
                <a:gd name="connsiteY9" fmla="*/ 1237244 h 1437639"/>
                <a:gd name="connsiteX10" fmla="*/ 2315838 w 2487060"/>
                <a:gd name="connsiteY10" fmla="*/ 1248173 h 1437639"/>
                <a:gd name="connsiteX11" fmla="*/ 2326767 w 2487060"/>
                <a:gd name="connsiteY11" fmla="*/ 1255459 h 1437639"/>
                <a:gd name="connsiteX12" fmla="*/ 2337696 w 2487060"/>
                <a:gd name="connsiteY12" fmla="*/ 1266388 h 1437639"/>
                <a:gd name="connsiteX13" fmla="*/ 2348625 w 2487060"/>
                <a:gd name="connsiteY13" fmla="*/ 1273674 h 1437639"/>
                <a:gd name="connsiteX14" fmla="*/ 2366840 w 2487060"/>
                <a:gd name="connsiteY14" fmla="*/ 1295532 h 1437639"/>
                <a:gd name="connsiteX15" fmla="*/ 2377769 w 2487060"/>
                <a:gd name="connsiteY15" fmla="*/ 1302818 h 1437639"/>
                <a:gd name="connsiteX16" fmla="*/ 2395984 w 2487060"/>
                <a:gd name="connsiteY16" fmla="*/ 1324676 h 1437639"/>
                <a:gd name="connsiteX17" fmla="*/ 2421486 w 2487060"/>
                <a:gd name="connsiteY17" fmla="*/ 1346534 h 1437639"/>
                <a:gd name="connsiteX18" fmla="*/ 2446987 w 2487060"/>
                <a:gd name="connsiteY18" fmla="*/ 1375679 h 1437639"/>
                <a:gd name="connsiteX19" fmla="*/ 2457916 w 2487060"/>
                <a:gd name="connsiteY19" fmla="*/ 1397537 h 1437639"/>
                <a:gd name="connsiteX20" fmla="*/ 2468845 w 2487060"/>
                <a:gd name="connsiteY20" fmla="*/ 1419395 h 1437639"/>
                <a:gd name="connsiteX21" fmla="*/ 2479774 w 2487060"/>
                <a:gd name="connsiteY21" fmla="*/ 1426681 h 1437639"/>
                <a:gd name="connsiteX22" fmla="*/ 2487060 w 2487060"/>
                <a:gd name="connsiteY22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64835 w 2487060"/>
                <a:gd name="connsiteY8" fmla="*/ 1197170 h 1437639"/>
                <a:gd name="connsiteX9" fmla="*/ 2315838 w 2487060"/>
                <a:gd name="connsiteY9" fmla="*/ 1248173 h 1437639"/>
                <a:gd name="connsiteX10" fmla="*/ 2326767 w 2487060"/>
                <a:gd name="connsiteY10" fmla="*/ 1255459 h 1437639"/>
                <a:gd name="connsiteX11" fmla="*/ 2337696 w 2487060"/>
                <a:gd name="connsiteY11" fmla="*/ 1266388 h 1437639"/>
                <a:gd name="connsiteX12" fmla="*/ 2348625 w 2487060"/>
                <a:gd name="connsiteY12" fmla="*/ 1273674 h 1437639"/>
                <a:gd name="connsiteX13" fmla="*/ 2366840 w 2487060"/>
                <a:gd name="connsiteY13" fmla="*/ 1295532 h 1437639"/>
                <a:gd name="connsiteX14" fmla="*/ 2377769 w 2487060"/>
                <a:gd name="connsiteY14" fmla="*/ 1302818 h 1437639"/>
                <a:gd name="connsiteX15" fmla="*/ 2395984 w 2487060"/>
                <a:gd name="connsiteY15" fmla="*/ 1324676 h 1437639"/>
                <a:gd name="connsiteX16" fmla="*/ 2421486 w 2487060"/>
                <a:gd name="connsiteY16" fmla="*/ 1346534 h 1437639"/>
                <a:gd name="connsiteX17" fmla="*/ 2446987 w 2487060"/>
                <a:gd name="connsiteY17" fmla="*/ 1375679 h 1437639"/>
                <a:gd name="connsiteX18" fmla="*/ 2457916 w 2487060"/>
                <a:gd name="connsiteY18" fmla="*/ 1397537 h 1437639"/>
                <a:gd name="connsiteX19" fmla="*/ 2468845 w 2487060"/>
                <a:gd name="connsiteY19" fmla="*/ 1419395 h 1437639"/>
                <a:gd name="connsiteX20" fmla="*/ 2479774 w 2487060"/>
                <a:gd name="connsiteY20" fmla="*/ 1426681 h 1437639"/>
                <a:gd name="connsiteX21" fmla="*/ 2487060 w 2487060"/>
                <a:gd name="connsiteY21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64835 w 2487060"/>
                <a:gd name="connsiteY8" fmla="*/ 1197170 h 1437639"/>
                <a:gd name="connsiteX9" fmla="*/ 2315838 w 2487060"/>
                <a:gd name="connsiteY9" fmla="*/ 1248173 h 1437639"/>
                <a:gd name="connsiteX10" fmla="*/ 2326767 w 2487060"/>
                <a:gd name="connsiteY10" fmla="*/ 1255459 h 1437639"/>
                <a:gd name="connsiteX11" fmla="*/ 2348625 w 2487060"/>
                <a:gd name="connsiteY11" fmla="*/ 1273674 h 1437639"/>
                <a:gd name="connsiteX12" fmla="*/ 2366840 w 2487060"/>
                <a:gd name="connsiteY12" fmla="*/ 1295532 h 1437639"/>
                <a:gd name="connsiteX13" fmla="*/ 2377769 w 2487060"/>
                <a:gd name="connsiteY13" fmla="*/ 1302818 h 1437639"/>
                <a:gd name="connsiteX14" fmla="*/ 2395984 w 2487060"/>
                <a:gd name="connsiteY14" fmla="*/ 1324676 h 1437639"/>
                <a:gd name="connsiteX15" fmla="*/ 2421486 w 2487060"/>
                <a:gd name="connsiteY15" fmla="*/ 1346534 h 1437639"/>
                <a:gd name="connsiteX16" fmla="*/ 2446987 w 2487060"/>
                <a:gd name="connsiteY16" fmla="*/ 1375679 h 1437639"/>
                <a:gd name="connsiteX17" fmla="*/ 2457916 w 2487060"/>
                <a:gd name="connsiteY17" fmla="*/ 1397537 h 1437639"/>
                <a:gd name="connsiteX18" fmla="*/ 2468845 w 2487060"/>
                <a:gd name="connsiteY18" fmla="*/ 1419395 h 1437639"/>
                <a:gd name="connsiteX19" fmla="*/ 2479774 w 2487060"/>
                <a:gd name="connsiteY19" fmla="*/ 1426681 h 1437639"/>
                <a:gd name="connsiteX20" fmla="*/ 2487060 w 2487060"/>
                <a:gd name="connsiteY20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64835 w 2487060"/>
                <a:gd name="connsiteY8" fmla="*/ 1197170 h 1437639"/>
                <a:gd name="connsiteX9" fmla="*/ 2315838 w 2487060"/>
                <a:gd name="connsiteY9" fmla="*/ 1248173 h 1437639"/>
                <a:gd name="connsiteX10" fmla="*/ 2326767 w 2487060"/>
                <a:gd name="connsiteY10" fmla="*/ 1255459 h 1437639"/>
                <a:gd name="connsiteX11" fmla="*/ 2366840 w 2487060"/>
                <a:gd name="connsiteY11" fmla="*/ 1295532 h 1437639"/>
                <a:gd name="connsiteX12" fmla="*/ 2377769 w 2487060"/>
                <a:gd name="connsiteY12" fmla="*/ 1302818 h 1437639"/>
                <a:gd name="connsiteX13" fmla="*/ 2395984 w 2487060"/>
                <a:gd name="connsiteY13" fmla="*/ 1324676 h 1437639"/>
                <a:gd name="connsiteX14" fmla="*/ 2421486 w 2487060"/>
                <a:gd name="connsiteY14" fmla="*/ 1346534 h 1437639"/>
                <a:gd name="connsiteX15" fmla="*/ 2446987 w 2487060"/>
                <a:gd name="connsiteY15" fmla="*/ 1375679 h 1437639"/>
                <a:gd name="connsiteX16" fmla="*/ 2457916 w 2487060"/>
                <a:gd name="connsiteY16" fmla="*/ 1397537 h 1437639"/>
                <a:gd name="connsiteX17" fmla="*/ 2468845 w 2487060"/>
                <a:gd name="connsiteY17" fmla="*/ 1419395 h 1437639"/>
                <a:gd name="connsiteX18" fmla="*/ 2479774 w 2487060"/>
                <a:gd name="connsiteY18" fmla="*/ 1426681 h 1437639"/>
                <a:gd name="connsiteX19" fmla="*/ 2487060 w 2487060"/>
                <a:gd name="connsiteY19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64835 w 2487060"/>
                <a:gd name="connsiteY8" fmla="*/ 1197170 h 1437639"/>
                <a:gd name="connsiteX9" fmla="*/ 2315838 w 2487060"/>
                <a:gd name="connsiteY9" fmla="*/ 1248173 h 1437639"/>
                <a:gd name="connsiteX10" fmla="*/ 2326767 w 2487060"/>
                <a:gd name="connsiteY10" fmla="*/ 1255459 h 1437639"/>
                <a:gd name="connsiteX11" fmla="*/ 2366840 w 2487060"/>
                <a:gd name="connsiteY11" fmla="*/ 1295532 h 1437639"/>
                <a:gd name="connsiteX12" fmla="*/ 2395984 w 2487060"/>
                <a:gd name="connsiteY12" fmla="*/ 1324676 h 1437639"/>
                <a:gd name="connsiteX13" fmla="*/ 2421486 w 2487060"/>
                <a:gd name="connsiteY13" fmla="*/ 1346534 h 1437639"/>
                <a:gd name="connsiteX14" fmla="*/ 2446987 w 2487060"/>
                <a:gd name="connsiteY14" fmla="*/ 1375679 h 1437639"/>
                <a:gd name="connsiteX15" fmla="*/ 2457916 w 2487060"/>
                <a:gd name="connsiteY15" fmla="*/ 1397537 h 1437639"/>
                <a:gd name="connsiteX16" fmla="*/ 2468845 w 2487060"/>
                <a:gd name="connsiteY16" fmla="*/ 1419395 h 1437639"/>
                <a:gd name="connsiteX17" fmla="*/ 2479774 w 2487060"/>
                <a:gd name="connsiteY17" fmla="*/ 1426681 h 1437639"/>
                <a:gd name="connsiteX18" fmla="*/ 2487060 w 2487060"/>
                <a:gd name="connsiteY18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64835 w 2487060"/>
                <a:gd name="connsiteY8" fmla="*/ 1197170 h 1437639"/>
                <a:gd name="connsiteX9" fmla="*/ 2315838 w 2487060"/>
                <a:gd name="connsiteY9" fmla="*/ 1248173 h 1437639"/>
                <a:gd name="connsiteX10" fmla="*/ 2326767 w 2487060"/>
                <a:gd name="connsiteY10" fmla="*/ 1255459 h 1437639"/>
                <a:gd name="connsiteX11" fmla="*/ 2366840 w 2487060"/>
                <a:gd name="connsiteY11" fmla="*/ 1295532 h 1437639"/>
                <a:gd name="connsiteX12" fmla="*/ 2421486 w 2487060"/>
                <a:gd name="connsiteY12" fmla="*/ 1346534 h 1437639"/>
                <a:gd name="connsiteX13" fmla="*/ 2446987 w 2487060"/>
                <a:gd name="connsiteY13" fmla="*/ 1375679 h 1437639"/>
                <a:gd name="connsiteX14" fmla="*/ 2457916 w 2487060"/>
                <a:gd name="connsiteY14" fmla="*/ 1397537 h 1437639"/>
                <a:gd name="connsiteX15" fmla="*/ 2468845 w 2487060"/>
                <a:gd name="connsiteY15" fmla="*/ 1419395 h 1437639"/>
                <a:gd name="connsiteX16" fmla="*/ 2479774 w 2487060"/>
                <a:gd name="connsiteY16" fmla="*/ 1426681 h 1437639"/>
                <a:gd name="connsiteX17" fmla="*/ 2487060 w 2487060"/>
                <a:gd name="connsiteY17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64835 w 2487060"/>
                <a:gd name="connsiteY8" fmla="*/ 1197170 h 1437639"/>
                <a:gd name="connsiteX9" fmla="*/ 2315838 w 2487060"/>
                <a:gd name="connsiteY9" fmla="*/ 1248173 h 1437639"/>
                <a:gd name="connsiteX10" fmla="*/ 2326767 w 2487060"/>
                <a:gd name="connsiteY10" fmla="*/ 1255459 h 1437639"/>
                <a:gd name="connsiteX11" fmla="*/ 2366840 w 2487060"/>
                <a:gd name="connsiteY11" fmla="*/ 1295532 h 1437639"/>
                <a:gd name="connsiteX12" fmla="*/ 2446987 w 2487060"/>
                <a:gd name="connsiteY12" fmla="*/ 1375679 h 1437639"/>
                <a:gd name="connsiteX13" fmla="*/ 2457916 w 2487060"/>
                <a:gd name="connsiteY13" fmla="*/ 1397537 h 1437639"/>
                <a:gd name="connsiteX14" fmla="*/ 2468845 w 2487060"/>
                <a:gd name="connsiteY14" fmla="*/ 1419395 h 1437639"/>
                <a:gd name="connsiteX15" fmla="*/ 2479774 w 2487060"/>
                <a:gd name="connsiteY15" fmla="*/ 1426681 h 1437639"/>
                <a:gd name="connsiteX16" fmla="*/ 2487060 w 2487060"/>
                <a:gd name="connsiteY16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64835 w 2487060"/>
                <a:gd name="connsiteY8" fmla="*/ 1197170 h 1437639"/>
                <a:gd name="connsiteX9" fmla="*/ 2315838 w 2487060"/>
                <a:gd name="connsiteY9" fmla="*/ 1248173 h 1437639"/>
                <a:gd name="connsiteX10" fmla="*/ 2366840 w 2487060"/>
                <a:gd name="connsiteY10" fmla="*/ 1295532 h 1437639"/>
                <a:gd name="connsiteX11" fmla="*/ 2446987 w 2487060"/>
                <a:gd name="connsiteY11" fmla="*/ 1375679 h 1437639"/>
                <a:gd name="connsiteX12" fmla="*/ 2457916 w 2487060"/>
                <a:gd name="connsiteY12" fmla="*/ 1397537 h 1437639"/>
                <a:gd name="connsiteX13" fmla="*/ 2468845 w 2487060"/>
                <a:gd name="connsiteY13" fmla="*/ 1419395 h 1437639"/>
                <a:gd name="connsiteX14" fmla="*/ 2479774 w 2487060"/>
                <a:gd name="connsiteY14" fmla="*/ 1426681 h 1437639"/>
                <a:gd name="connsiteX15" fmla="*/ 2487060 w 2487060"/>
                <a:gd name="connsiteY15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64835 w 2487060"/>
                <a:gd name="connsiteY8" fmla="*/ 1197170 h 1437639"/>
                <a:gd name="connsiteX9" fmla="*/ 2366840 w 2487060"/>
                <a:gd name="connsiteY9" fmla="*/ 1295532 h 1437639"/>
                <a:gd name="connsiteX10" fmla="*/ 2446987 w 2487060"/>
                <a:gd name="connsiteY10" fmla="*/ 1375679 h 1437639"/>
                <a:gd name="connsiteX11" fmla="*/ 2457916 w 2487060"/>
                <a:gd name="connsiteY11" fmla="*/ 1397537 h 1437639"/>
                <a:gd name="connsiteX12" fmla="*/ 2468845 w 2487060"/>
                <a:gd name="connsiteY12" fmla="*/ 1419395 h 1437639"/>
                <a:gd name="connsiteX13" fmla="*/ 2479774 w 2487060"/>
                <a:gd name="connsiteY13" fmla="*/ 1426681 h 1437639"/>
                <a:gd name="connsiteX14" fmla="*/ 2487060 w 2487060"/>
                <a:gd name="connsiteY14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11542 w 2487060"/>
                <a:gd name="connsiteY8" fmla="*/ 1222414 h 1437639"/>
                <a:gd name="connsiteX9" fmla="*/ 2366840 w 2487060"/>
                <a:gd name="connsiteY9" fmla="*/ 1295532 h 1437639"/>
                <a:gd name="connsiteX10" fmla="*/ 2446987 w 2487060"/>
                <a:gd name="connsiteY10" fmla="*/ 1375679 h 1437639"/>
                <a:gd name="connsiteX11" fmla="*/ 2457916 w 2487060"/>
                <a:gd name="connsiteY11" fmla="*/ 1397537 h 1437639"/>
                <a:gd name="connsiteX12" fmla="*/ 2468845 w 2487060"/>
                <a:gd name="connsiteY12" fmla="*/ 1419395 h 1437639"/>
                <a:gd name="connsiteX13" fmla="*/ 2479774 w 2487060"/>
                <a:gd name="connsiteY13" fmla="*/ 1426681 h 1437639"/>
                <a:gd name="connsiteX14" fmla="*/ 2487060 w 2487060"/>
                <a:gd name="connsiteY14" fmla="*/ 1437610 h 1437639"/>
                <a:gd name="connsiteX0" fmla="*/ 0 w 2487060"/>
                <a:gd name="connsiteY0" fmla="*/ 0 h 1437639"/>
                <a:gd name="connsiteX1" fmla="*/ 331003 w 2487060"/>
                <a:gd name="connsiteY1" fmla="*/ 220067 h 1437639"/>
                <a:gd name="connsiteX2" fmla="*/ 421821 w 2487060"/>
                <a:gd name="connsiteY2" fmla="*/ 343740 h 1437639"/>
                <a:gd name="connsiteX3" fmla="*/ 697462 w 2487060"/>
                <a:gd name="connsiteY3" fmla="*/ 572771 h 1437639"/>
                <a:gd name="connsiteX4" fmla="*/ 960620 w 2487060"/>
                <a:gd name="connsiteY4" fmla="*/ 684990 h 1437639"/>
                <a:gd name="connsiteX5" fmla="*/ 1308261 w 2487060"/>
                <a:gd name="connsiteY5" fmla="*/ 765136 h 1437639"/>
                <a:gd name="connsiteX6" fmla="*/ 1593154 w 2487060"/>
                <a:gd name="connsiteY6" fmla="*/ 830286 h 1437639"/>
                <a:gd name="connsiteX7" fmla="*/ 1810452 w 2487060"/>
                <a:gd name="connsiteY7" fmla="*/ 968241 h 1437639"/>
                <a:gd name="connsiteX8" fmla="*/ 2211542 w 2487060"/>
                <a:gd name="connsiteY8" fmla="*/ 1222414 h 1437639"/>
                <a:gd name="connsiteX9" fmla="*/ 2446987 w 2487060"/>
                <a:gd name="connsiteY9" fmla="*/ 1375679 h 1437639"/>
                <a:gd name="connsiteX10" fmla="*/ 2457916 w 2487060"/>
                <a:gd name="connsiteY10" fmla="*/ 1397537 h 1437639"/>
                <a:gd name="connsiteX11" fmla="*/ 2468845 w 2487060"/>
                <a:gd name="connsiteY11" fmla="*/ 1419395 h 1437639"/>
                <a:gd name="connsiteX12" fmla="*/ 2479774 w 2487060"/>
                <a:gd name="connsiteY12" fmla="*/ 1426681 h 1437639"/>
                <a:gd name="connsiteX13" fmla="*/ 2487060 w 2487060"/>
                <a:gd name="connsiteY13" fmla="*/ 1437610 h 1437639"/>
                <a:gd name="connsiteX0" fmla="*/ 0 w 2479774"/>
                <a:gd name="connsiteY0" fmla="*/ 0 h 1426681"/>
                <a:gd name="connsiteX1" fmla="*/ 331003 w 2479774"/>
                <a:gd name="connsiteY1" fmla="*/ 220067 h 1426681"/>
                <a:gd name="connsiteX2" fmla="*/ 421821 w 2479774"/>
                <a:gd name="connsiteY2" fmla="*/ 343740 h 1426681"/>
                <a:gd name="connsiteX3" fmla="*/ 697462 w 2479774"/>
                <a:gd name="connsiteY3" fmla="*/ 572771 h 1426681"/>
                <a:gd name="connsiteX4" fmla="*/ 960620 w 2479774"/>
                <a:gd name="connsiteY4" fmla="*/ 684990 h 1426681"/>
                <a:gd name="connsiteX5" fmla="*/ 1308261 w 2479774"/>
                <a:gd name="connsiteY5" fmla="*/ 765136 h 1426681"/>
                <a:gd name="connsiteX6" fmla="*/ 1593154 w 2479774"/>
                <a:gd name="connsiteY6" fmla="*/ 830286 h 1426681"/>
                <a:gd name="connsiteX7" fmla="*/ 1810452 w 2479774"/>
                <a:gd name="connsiteY7" fmla="*/ 968241 h 1426681"/>
                <a:gd name="connsiteX8" fmla="*/ 2211542 w 2479774"/>
                <a:gd name="connsiteY8" fmla="*/ 1222414 h 1426681"/>
                <a:gd name="connsiteX9" fmla="*/ 2446987 w 2479774"/>
                <a:gd name="connsiteY9" fmla="*/ 1375679 h 1426681"/>
                <a:gd name="connsiteX10" fmla="*/ 2457916 w 2479774"/>
                <a:gd name="connsiteY10" fmla="*/ 1397537 h 1426681"/>
                <a:gd name="connsiteX11" fmla="*/ 2468845 w 2479774"/>
                <a:gd name="connsiteY11" fmla="*/ 1419395 h 1426681"/>
                <a:gd name="connsiteX12" fmla="*/ 2479774 w 2479774"/>
                <a:gd name="connsiteY12" fmla="*/ 1426681 h 1426681"/>
                <a:gd name="connsiteX0" fmla="*/ 0 w 2468845"/>
                <a:gd name="connsiteY0" fmla="*/ 0 h 1419395"/>
                <a:gd name="connsiteX1" fmla="*/ 331003 w 2468845"/>
                <a:gd name="connsiteY1" fmla="*/ 220067 h 1419395"/>
                <a:gd name="connsiteX2" fmla="*/ 421821 w 2468845"/>
                <a:gd name="connsiteY2" fmla="*/ 343740 h 1419395"/>
                <a:gd name="connsiteX3" fmla="*/ 697462 w 2468845"/>
                <a:gd name="connsiteY3" fmla="*/ 572771 h 1419395"/>
                <a:gd name="connsiteX4" fmla="*/ 960620 w 2468845"/>
                <a:gd name="connsiteY4" fmla="*/ 684990 h 1419395"/>
                <a:gd name="connsiteX5" fmla="*/ 1308261 w 2468845"/>
                <a:gd name="connsiteY5" fmla="*/ 765136 h 1419395"/>
                <a:gd name="connsiteX6" fmla="*/ 1593154 w 2468845"/>
                <a:gd name="connsiteY6" fmla="*/ 830286 h 1419395"/>
                <a:gd name="connsiteX7" fmla="*/ 1810452 w 2468845"/>
                <a:gd name="connsiteY7" fmla="*/ 968241 h 1419395"/>
                <a:gd name="connsiteX8" fmla="*/ 2211542 w 2468845"/>
                <a:gd name="connsiteY8" fmla="*/ 1222414 h 1419395"/>
                <a:gd name="connsiteX9" fmla="*/ 2446987 w 2468845"/>
                <a:gd name="connsiteY9" fmla="*/ 1375679 h 1419395"/>
                <a:gd name="connsiteX10" fmla="*/ 2457916 w 2468845"/>
                <a:gd name="connsiteY10" fmla="*/ 1397537 h 1419395"/>
                <a:gd name="connsiteX11" fmla="*/ 2468845 w 2468845"/>
                <a:gd name="connsiteY11" fmla="*/ 1419395 h 1419395"/>
                <a:gd name="connsiteX0" fmla="*/ 0 w 2472322"/>
                <a:gd name="connsiteY0" fmla="*/ 0 h 1419395"/>
                <a:gd name="connsiteX1" fmla="*/ 331003 w 2472322"/>
                <a:gd name="connsiteY1" fmla="*/ 220067 h 1419395"/>
                <a:gd name="connsiteX2" fmla="*/ 421821 w 2472322"/>
                <a:gd name="connsiteY2" fmla="*/ 343740 h 1419395"/>
                <a:gd name="connsiteX3" fmla="*/ 697462 w 2472322"/>
                <a:gd name="connsiteY3" fmla="*/ 572771 h 1419395"/>
                <a:gd name="connsiteX4" fmla="*/ 960620 w 2472322"/>
                <a:gd name="connsiteY4" fmla="*/ 684990 h 1419395"/>
                <a:gd name="connsiteX5" fmla="*/ 1308261 w 2472322"/>
                <a:gd name="connsiteY5" fmla="*/ 765136 h 1419395"/>
                <a:gd name="connsiteX6" fmla="*/ 1593154 w 2472322"/>
                <a:gd name="connsiteY6" fmla="*/ 830286 h 1419395"/>
                <a:gd name="connsiteX7" fmla="*/ 1810452 w 2472322"/>
                <a:gd name="connsiteY7" fmla="*/ 968241 h 1419395"/>
                <a:gd name="connsiteX8" fmla="*/ 2211542 w 2472322"/>
                <a:gd name="connsiteY8" fmla="*/ 1222414 h 1419395"/>
                <a:gd name="connsiteX9" fmla="*/ 2446987 w 2472322"/>
                <a:gd name="connsiteY9" fmla="*/ 1375679 h 1419395"/>
                <a:gd name="connsiteX10" fmla="*/ 2468845 w 2472322"/>
                <a:gd name="connsiteY10" fmla="*/ 1419395 h 1419395"/>
                <a:gd name="connsiteX0" fmla="*/ 0 w 2499699"/>
                <a:gd name="connsiteY0" fmla="*/ 0 h 1425005"/>
                <a:gd name="connsiteX1" fmla="*/ 331003 w 2499699"/>
                <a:gd name="connsiteY1" fmla="*/ 220067 h 1425005"/>
                <a:gd name="connsiteX2" fmla="*/ 421821 w 2499699"/>
                <a:gd name="connsiteY2" fmla="*/ 343740 h 1425005"/>
                <a:gd name="connsiteX3" fmla="*/ 697462 w 2499699"/>
                <a:gd name="connsiteY3" fmla="*/ 572771 h 1425005"/>
                <a:gd name="connsiteX4" fmla="*/ 960620 w 2499699"/>
                <a:gd name="connsiteY4" fmla="*/ 684990 h 1425005"/>
                <a:gd name="connsiteX5" fmla="*/ 1308261 w 2499699"/>
                <a:gd name="connsiteY5" fmla="*/ 765136 h 1425005"/>
                <a:gd name="connsiteX6" fmla="*/ 1593154 w 2499699"/>
                <a:gd name="connsiteY6" fmla="*/ 830286 h 1425005"/>
                <a:gd name="connsiteX7" fmla="*/ 1810452 w 2499699"/>
                <a:gd name="connsiteY7" fmla="*/ 968241 h 1425005"/>
                <a:gd name="connsiteX8" fmla="*/ 2211542 w 2499699"/>
                <a:gd name="connsiteY8" fmla="*/ 1222414 h 1425005"/>
                <a:gd name="connsiteX9" fmla="*/ 2446987 w 2499699"/>
                <a:gd name="connsiteY9" fmla="*/ 1375679 h 1425005"/>
                <a:gd name="connsiteX10" fmla="*/ 2499699 w 2499699"/>
                <a:gd name="connsiteY10" fmla="*/ 1425005 h 1425005"/>
                <a:gd name="connsiteX0" fmla="*/ 0 w 2499699"/>
                <a:gd name="connsiteY0" fmla="*/ 0 h 1425005"/>
                <a:gd name="connsiteX1" fmla="*/ 331003 w 2499699"/>
                <a:gd name="connsiteY1" fmla="*/ 220067 h 1425005"/>
                <a:gd name="connsiteX2" fmla="*/ 421821 w 2499699"/>
                <a:gd name="connsiteY2" fmla="*/ 343740 h 1425005"/>
                <a:gd name="connsiteX3" fmla="*/ 697462 w 2499699"/>
                <a:gd name="connsiteY3" fmla="*/ 572771 h 1425005"/>
                <a:gd name="connsiteX4" fmla="*/ 960620 w 2499699"/>
                <a:gd name="connsiteY4" fmla="*/ 684990 h 1425005"/>
                <a:gd name="connsiteX5" fmla="*/ 1308261 w 2499699"/>
                <a:gd name="connsiteY5" fmla="*/ 765136 h 1425005"/>
                <a:gd name="connsiteX6" fmla="*/ 1593154 w 2499699"/>
                <a:gd name="connsiteY6" fmla="*/ 830286 h 1425005"/>
                <a:gd name="connsiteX7" fmla="*/ 1810452 w 2499699"/>
                <a:gd name="connsiteY7" fmla="*/ 968241 h 1425005"/>
                <a:gd name="connsiteX8" fmla="*/ 2211542 w 2499699"/>
                <a:gd name="connsiteY8" fmla="*/ 1222414 h 1425005"/>
                <a:gd name="connsiteX9" fmla="*/ 2374060 w 2499699"/>
                <a:gd name="connsiteY9" fmla="*/ 1330801 h 1425005"/>
                <a:gd name="connsiteX10" fmla="*/ 2499699 w 2499699"/>
                <a:gd name="connsiteY10" fmla="*/ 1425005 h 14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9699" h="1425005" fill="norm" stroke="1" extrusionOk="0">
                  <a:moveTo>
                    <a:pt x="0" y="0"/>
                  </a:moveTo>
                  <a:lnTo>
                    <a:pt x="331003" y="220067"/>
                  </a:lnTo>
                  <a:lnTo>
                    <a:pt x="421821" y="343740"/>
                  </a:lnTo>
                  <a:lnTo>
                    <a:pt x="697462" y="572771"/>
                  </a:lnTo>
                  <a:cubicBezTo>
                    <a:pt x="840088" y="614219"/>
                    <a:pt x="858820" y="652929"/>
                    <a:pt x="960620" y="684990"/>
                  </a:cubicBezTo>
                  <a:cubicBezTo>
                    <a:pt x="1062420" y="717051"/>
                    <a:pt x="1202839" y="740920"/>
                    <a:pt x="1308261" y="765136"/>
                  </a:cubicBezTo>
                  <a:cubicBezTo>
                    <a:pt x="1413683" y="789352"/>
                    <a:pt x="1509456" y="796435"/>
                    <a:pt x="1593154" y="830286"/>
                  </a:cubicBezTo>
                  <a:cubicBezTo>
                    <a:pt x="1676852" y="864137"/>
                    <a:pt x="1707387" y="902886"/>
                    <a:pt x="1810452" y="968241"/>
                  </a:cubicBezTo>
                  <a:lnTo>
                    <a:pt x="2211542" y="1222414"/>
                  </a:lnTo>
                  <a:cubicBezTo>
                    <a:pt x="2305477" y="1282841"/>
                    <a:pt x="2332998" y="1301614"/>
                    <a:pt x="2374060" y="1330801"/>
                  </a:cubicBezTo>
                  <a:cubicBezTo>
                    <a:pt x="2416944" y="1363631"/>
                    <a:pt x="2495145" y="1415898"/>
                    <a:pt x="2499699" y="1425005"/>
                  </a:cubicBezTo>
                </a:path>
              </a:pathLst>
            </a:custGeom>
            <a:noFill/>
            <a:ln w="38100" cap="flat">
              <a:solidFill>
                <a:srgbClr val="FF0000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 bwMode="auto">
            <a:xfrm rot="1050105">
              <a:off x="4617143" y="3255954"/>
              <a:ext cx="2261736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2800" b="1" i="0" u="none" strike="noStrike" cap="none" spc="0">
                  <a:ln>
                    <a:noFill/>
                  </a:ln>
                  <a:solidFill>
                    <a:srgbClr val="FF0000"/>
                  </a:solidFill>
                  <a:latin typeface="Arial"/>
                  <a:ea typeface="Arial"/>
                  <a:cs typeface="Arial"/>
                </a:rPr>
                <a:t>профиль</a:t>
              </a:r>
              <a:endParaRPr lang="en-US" sz="2800" b="1" i="0" u="none" strike="noStrike" cap="none" spc="0">
                <a:ln>
                  <a:noFill/>
                </a:ln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707757203" name="Прямая соединительная линия 707757202"/>
          <p:cNvCxnSpPr>
            <a:cxnSpLocks/>
          </p:cNvCxnSpPr>
          <p:nvPr/>
        </p:nvCxnSpPr>
        <p:spPr bwMode="auto">
          <a:xfrm>
            <a:off x="13357617" y="2090943"/>
            <a:ext cx="6269850" cy="203443"/>
          </a:xfrm>
          <a:prstGeom prst="line">
            <a:avLst/>
          </a:prstGeom>
          <a:solidFill>
            <a:schemeClr val="accent1"/>
          </a:solidFill>
          <a:ln>
            <a:tailEnd type="arrow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394344168" name="Прямая соединительная линия 394344167"/>
          <p:cNvCxnSpPr>
            <a:cxnSpLocks/>
          </p:cNvCxnSpPr>
          <p:nvPr/>
        </p:nvCxnSpPr>
        <p:spPr bwMode="auto">
          <a:xfrm>
            <a:off x="13172664" y="2109439"/>
            <a:ext cx="1828800" cy="1828795"/>
          </a:xfrm>
          <a:prstGeom prst="line">
            <a:avLst/>
          </a:prstGeom>
          <a:solidFill>
            <a:schemeClr val="accent1"/>
          </a:solidFill>
          <a:ln>
            <a:tailEnd type="arrow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513811" y="1981467"/>
            <a:ext cx="14575182" cy="984073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 bwMode="auto">
          <a:xfrm flipH="0" flipV="0">
            <a:off x="1240195" y="10552204"/>
            <a:ext cx="8868789" cy="222539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285750" indent="-285750" algn="l">
              <a:lnSpc>
                <a:spcPct val="100000"/>
              </a:lnSpc>
              <a:buFont typeface="Arial"/>
              <a:buChar char="•"/>
              <a:defRPr/>
            </a:pPr>
            <a:r>
              <a:rPr lang="ru-RU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По результатам  геологоразведочных работ выделены </a:t>
            </a:r>
            <a:r>
              <a:rPr lang="ru-RU" sz="2000" b="1">
                <a:solidFill>
                  <a:srgbClr val="A8503F"/>
                </a:solidFill>
                <a:latin typeface="Arial"/>
                <a:ea typeface="Arial"/>
                <a:cs typeface="Arial"/>
              </a:rPr>
              <a:t>2 перспективных участка для лицензирования</a:t>
            </a:r>
            <a:endParaRPr/>
          </a:p>
          <a:p>
            <a:pPr marL="285750" indent="-285750" algn="l">
              <a:lnSpc>
                <a:spcPct val="100000"/>
              </a:lnSpc>
              <a:buFont typeface="Arial"/>
              <a:buChar char="•"/>
              <a:defRPr/>
            </a:pPr>
            <a:r>
              <a:rPr lang="ru-RU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Апробация результатов оценки прогнозных ресурсов (Протокол от 29.01.2025 г): </a:t>
            </a:r>
            <a:endParaRPr/>
          </a:p>
          <a:p>
            <a:pPr marL="742950" lvl="1" indent="-285750" algn="l">
              <a:buFont typeface="Wingdings"/>
              <a:buChar char="ü"/>
              <a:defRPr/>
            </a:pPr>
            <a:r>
              <a:rPr lang="ru-RU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Карабашский - 7 – нефть </a:t>
            </a:r>
            <a:r>
              <a:rPr lang="ru-RU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Дл</a:t>
            </a:r>
            <a:r>
              <a:rPr lang="ru-RU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 – </a:t>
            </a:r>
            <a:r>
              <a:rPr lang="ru-RU" sz="2000" b="1">
                <a:solidFill>
                  <a:srgbClr val="A8503F"/>
                </a:solidFill>
                <a:latin typeface="Arial"/>
                <a:ea typeface="Arial"/>
                <a:cs typeface="Arial"/>
              </a:rPr>
              <a:t>53,993</a:t>
            </a:r>
            <a:r>
              <a:rPr lang="ru-RU" sz="2000">
                <a:solidFill>
                  <a:srgbClr val="A8503F"/>
                </a:solidFill>
                <a:latin typeface="Arial"/>
                <a:ea typeface="Arial"/>
                <a:cs typeface="Arial"/>
              </a:rPr>
              <a:t> млн т (</a:t>
            </a:r>
            <a:r>
              <a:rPr lang="ru-RU" sz="2000">
                <a:solidFill>
                  <a:srgbClr val="A8503F"/>
                </a:solidFill>
                <a:latin typeface="Arial"/>
                <a:ea typeface="Arial"/>
                <a:cs typeface="Arial"/>
              </a:rPr>
              <a:t>извл</a:t>
            </a:r>
            <a:r>
              <a:rPr lang="ru-RU" sz="2000">
                <a:solidFill>
                  <a:srgbClr val="A8503F"/>
                </a:solidFill>
                <a:latin typeface="Arial"/>
                <a:ea typeface="Arial"/>
                <a:cs typeface="Arial"/>
              </a:rPr>
              <a:t>.)</a:t>
            </a:r>
            <a:endParaRPr/>
          </a:p>
          <a:p>
            <a:pPr marL="742950" lvl="1" indent="-285750" algn="l">
              <a:buFont typeface="Wingdings"/>
              <a:buChar char="ü"/>
              <a:defRPr/>
            </a:pPr>
            <a:r>
              <a:rPr lang="ru-RU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Карабашский - 5 - нефть </a:t>
            </a:r>
            <a:r>
              <a:rPr lang="en-US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D</a:t>
            </a:r>
            <a:r>
              <a:rPr lang="ru-RU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л – </a:t>
            </a:r>
            <a:r>
              <a:rPr lang="ru-RU" sz="2000" b="1">
                <a:solidFill>
                  <a:srgbClr val="A8503F"/>
                </a:solidFill>
                <a:latin typeface="Arial"/>
                <a:ea typeface="Arial"/>
                <a:cs typeface="Arial"/>
              </a:rPr>
              <a:t>101,784</a:t>
            </a:r>
            <a:r>
              <a:rPr lang="ru-RU" sz="2000">
                <a:solidFill>
                  <a:srgbClr val="A8503F"/>
                </a:solidFill>
                <a:latin typeface="Arial"/>
                <a:ea typeface="Arial"/>
                <a:cs typeface="Arial"/>
              </a:rPr>
              <a:t> млн т (</a:t>
            </a:r>
            <a:r>
              <a:rPr lang="ru-RU" sz="2000">
                <a:solidFill>
                  <a:srgbClr val="A8503F"/>
                </a:solidFill>
                <a:latin typeface="Arial"/>
                <a:ea typeface="Arial"/>
                <a:cs typeface="Arial"/>
              </a:rPr>
              <a:t>извл</a:t>
            </a:r>
            <a:r>
              <a:rPr lang="ru-RU" sz="2000">
                <a:solidFill>
                  <a:srgbClr val="A8503F"/>
                </a:solidFill>
                <a:latin typeface="Arial"/>
                <a:ea typeface="Arial"/>
                <a:cs typeface="Arial"/>
              </a:rPr>
              <a:t>.)</a:t>
            </a:r>
            <a:r>
              <a:rPr lang="ru-RU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, газ – </a:t>
            </a:r>
            <a:r>
              <a:rPr lang="en-US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D</a:t>
            </a:r>
            <a:r>
              <a:rPr lang="ru-RU" sz="2000">
                <a:solidFill>
                  <a:srgbClr val="454B51"/>
                </a:solidFill>
                <a:latin typeface="Arial"/>
                <a:ea typeface="Arial"/>
                <a:cs typeface="Arial"/>
              </a:rPr>
              <a:t>л – </a:t>
            </a:r>
            <a:r>
              <a:rPr lang="ru-RU" sz="2000" b="1">
                <a:solidFill>
                  <a:srgbClr val="A8503F"/>
                </a:solidFill>
                <a:latin typeface="Arial"/>
                <a:ea typeface="Arial"/>
                <a:cs typeface="Arial"/>
              </a:rPr>
              <a:t>50,734</a:t>
            </a:r>
            <a:r>
              <a:rPr lang="ru-RU" sz="2000">
                <a:solidFill>
                  <a:srgbClr val="A8503F"/>
                </a:solidFill>
                <a:latin typeface="Arial"/>
                <a:ea typeface="Arial"/>
                <a:cs typeface="Arial"/>
              </a:rPr>
              <a:t> млрд м</a:t>
            </a:r>
            <a:r>
              <a:rPr lang="ru-RU" sz="2000" baseline="30000">
                <a:solidFill>
                  <a:srgbClr val="A8503F"/>
                </a:solidFill>
                <a:latin typeface="Arial"/>
                <a:ea typeface="Arial"/>
                <a:cs typeface="Arial"/>
              </a:rPr>
              <a:t>3</a:t>
            </a:r>
            <a:endParaRPr sz="1800">
              <a:solidFill>
                <a:srgbClr val="A8503F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8331877" name="TextBox 1"/>
          <p:cNvSpPr txBox="1"/>
          <p:nvPr/>
        </p:nvSpPr>
        <p:spPr bwMode="auto">
          <a:xfrm>
            <a:off x="1865743" y="89247"/>
            <a:ext cx="21040434" cy="1628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ru-RU"/>
            </a:defPPr>
            <a:lvl1pPr algn="ctr" defTabSz="385760">
              <a:defRPr b="1">
                <a:solidFill>
                  <a:srgbClr val="065093"/>
                </a:solidFill>
                <a:latin typeface="Century Gothic"/>
              </a:defRPr>
            </a:lvl1pPr>
          </a:lstStyle>
          <a:p>
            <a:pPr marL="0" marR="0" lvl="0" indent="0" algn="ctr" defTabSz="38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</a:rPr>
              <a:t> </a:t>
            </a:r>
            <a:endParaRPr sz="3000" b="1" i="0" u="none" strike="noStrike" cap="none" spc="0">
              <a:ln>
                <a:noFill/>
              </a:ln>
              <a:solidFill>
                <a:srgbClr val="065093"/>
              </a:solidFill>
              <a:latin typeface="Century Gothic"/>
            </a:endParaRPr>
          </a:p>
        </p:txBody>
      </p:sp>
      <p:sp>
        <p:nvSpPr>
          <p:cNvPr id="1043631260" name="TextBox 1043631259"/>
          <p:cNvSpPr txBox="1"/>
          <p:nvPr/>
        </p:nvSpPr>
        <p:spPr bwMode="auto">
          <a:xfrm>
            <a:off x="1240195" y="529835"/>
            <a:ext cx="21860429" cy="762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Федеральный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проект: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«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Геология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возрождение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легенды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» (2022-2024)</a:t>
            </a:r>
            <a:endParaRPr/>
          </a:p>
        </p:txBody>
      </p:sp>
      <p:cxnSp>
        <p:nvCxnSpPr>
          <p:cNvPr id="707757203" name="Прямая соединительная линия 707757202"/>
          <p:cNvCxnSpPr>
            <a:cxnSpLocks/>
          </p:cNvCxnSpPr>
          <p:nvPr/>
        </p:nvCxnSpPr>
        <p:spPr bwMode="auto">
          <a:xfrm>
            <a:off x="13347338" y="2512079"/>
            <a:ext cx="6269850" cy="203443"/>
          </a:xfrm>
          <a:prstGeom prst="line">
            <a:avLst/>
          </a:prstGeom>
          <a:solidFill>
            <a:schemeClr val="accent1"/>
          </a:solidFill>
          <a:ln>
            <a:tailEnd type="arrow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17" name="TextBox 16"/>
          <p:cNvSpPr txBox="1"/>
          <p:nvPr/>
        </p:nvSpPr>
        <p:spPr bwMode="auto">
          <a:xfrm>
            <a:off x="7462330" y="1316994"/>
            <a:ext cx="9001000" cy="5641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Республика Саха (Якутия)</a:t>
            </a:r>
            <a:endParaRPr lang="en-US" sz="3200" b="1" i="0" u="none" strike="noStrike" cap="none" spc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837" t="17728" r="52366" b="7873"/>
          <a:stretch/>
        </p:blipFill>
        <p:spPr bwMode="auto">
          <a:xfrm>
            <a:off x="1382477" y="3055567"/>
            <a:ext cx="8529285" cy="7628979"/>
          </a:xfrm>
          <a:prstGeom prst="rect">
            <a:avLst/>
          </a:prstGeom>
        </p:spPr>
      </p:pic>
      <p:sp>
        <p:nvSpPr>
          <p:cNvPr id="10" name="Полилиния: фигура 9"/>
          <p:cNvSpPr/>
          <p:nvPr/>
        </p:nvSpPr>
        <p:spPr bwMode="auto">
          <a:xfrm>
            <a:off x="3911080" y="7809259"/>
            <a:ext cx="2499699" cy="1425005"/>
          </a:xfrm>
          <a:custGeom>
            <a:avLst/>
            <a:gdLst>
              <a:gd name="connsiteX0" fmla="*/ 0 w 2495474"/>
              <a:gd name="connsiteY0" fmla="*/ 0 h 1420810"/>
              <a:gd name="connsiteX1" fmla="*/ 87433 w 2495474"/>
              <a:gd name="connsiteY1" fmla="*/ 47360 h 1420810"/>
              <a:gd name="connsiteX2" fmla="*/ 145721 w 2495474"/>
              <a:gd name="connsiteY2" fmla="*/ 76504 h 1420810"/>
              <a:gd name="connsiteX3" fmla="*/ 280513 w 2495474"/>
              <a:gd name="connsiteY3" fmla="*/ 127506 h 1420810"/>
              <a:gd name="connsiteX4" fmla="*/ 346088 w 2495474"/>
              <a:gd name="connsiteY4" fmla="*/ 153007 h 1420810"/>
              <a:gd name="connsiteX5" fmla="*/ 415305 w 2495474"/>
              <a:gd name="connsiteY5" fmla="*/ 178509 h 1420810"/>
              <a:gd name="connsiteX6" fmla="*/ 499095 w 2495474"/>
              <a:gd name="connsiteY6" fmla="*/ 211296 h 1420810"/>
              <a:gd name="connsiteX7" fmla="*/ 739535 w 2495474"/>
              <a:gd name="connsiteY7" fmla="*/ 295085 h 1420810"/>
              <a:gd name="connsiteX8" fmla="*/ 856112 w 2495474"/>
              <a:gd name="connsiteY8" fmla="*/ 338802 h 1420810"/>
              <a:gd name="connsiteX9" fmla="*/ 947187 w 2495474"/>
              <a:gd name="connsiteY9" fmla="*/ 382518 h 1420810"/>
              <a:gd name="connsiteX10" fmla="*/ 987261 w 2495474"/>
              <a:gd name="connsiteY10" fmla="*/ 400733 h 1420810"/>
              <a:gd name="connsiteX11" fmla="*/ 1038263 w 2495474"/>
              <a:gd name="connsiteY11" fmla="*/ 437164 h 1420810"/>
              <a:gd name="connsiteX12" fmla="*/ 1081979 w 2495474"/>
              <a:gd name="connsiteY12" fmla="*/ 459022 h 1420810"/>
              <a:gd name="connsiteX13" fmla="*/ 1122053 w 2495474"/>
              <a:gd name="connsiteY13" fmla="*/ 488166 h 1420810"/>
              <a:gd name="connsiteX14" fmla="*/ 1209485 w 2495474"/>
              <a:gd name="connsiteY14" fmla="*/ 539168 h 1420810"/>
              <a:gd name="connsiteX15" fmla="*/ 1224057 w 2495474"/>
              <a:gd name="connsiteY15" fmla="*/ 550097 h 1420810"/>
              <a:gd name="connsiteX16" fmla="*/ 1285989 w 2495474"/>
              <a:gd name="connsiteY16" fmla="*/ 575599 h 1420810"/>
              <a:gd name="connsiteX17" fmla="*/ 1340634 w 2495474"/>
              <a:gd name="connsiteY17" fmla="*/ 604743 h 1420810"/>
              <a:gd name="connsiteX18" fmla="*/ 1362492 w 2495474"/>
              <a:gd name="connsiteY18" fmla="*/ 612029 h 1420810"/>
              <a:gd name="connsiteX19" fmla="*/ 1468140 w 2495474"/>
              <a:gd name="connsiteY19" fmla="*/ 655745 h 1420810"/>
              <a:gd name="connsiteX20" fmla="*/ 1489998 w 2495474"/>
              <a:gd name="connsiteY20" fmla="*/ 666674 h 1420810"/>
              <a:gd name="connsiteX21" fmla="*/ 1533715 w 2495474"/>
              <a:gd name="connsiteY21" fmla="*/ 684889 h 1420810"/>
              <a:gd name="connsiteX22" fmla="*/ 1555573 w 2495474"/>
              <a:gd name="connsiteY22" fmla="*/ 692175 h 1420810"/>
              <a:gd name="connsiteX23" fmla="*/ 1595646 w 2495474"/>
              <a:gd name="connsiteY23" fmla="*/ 717677 h 1420810"/>
              <a:gd name="connsiteX24" fmla="*/ 1650292 w 2495474"/>
              <a:gd name="connsiteY24" fmla="*/ 746821 h 1420810"/>
              <a:gd name="connsiteX25" fmla="*/ 1697651 w 2495474"/>
              <a:gd name="connsiteY25" fmla="*/ 772322 h 1420810"/>
              <a:gd name="connsiteX26" fmla="*/ 1708580 w 2495474"/>
              <a:gd name="connsiteY26" fmla="*/ 783251 h 1420810"/>
              <a:gd name="connsiteX27" fmla="*/ 1737724 w 2495474"/>
              <a:gd name="connsiteY27" fmla="*/ 801466 h 1420810"/>
              <a:gd name="connsiteX28" fmla="*/ 1788727 w 2495474"/>
              <a:gd name="connsiteY28" fmla="*/ 834254 h 1420810"/>
              <a:gd name="connsiteX29" fmla="*/ 1806942 w 2495474"/>
              <a:gd name="connsiteY29" fmla="*/ 841540 h 1420810"/>
              <a:gd name="connsiteX30" fmla="*/ 1865230 w 2495474"/>
              <a:gd name="connsiteY30" fmla="*/ 877970 h 1420810"/>
              <a:gd name="connsiteX31" fmla="*/ 1887088 w 2495474"/>
              <a:gd name="connsiteY31" fmla="*/ 888899 h 1420810"/>
              <a:gd name="connsiteX32" fmla="*/ 1956306 w 2495474"/>
              <a:gd name="connsiteY32" fmla="*/ 928972 h 1420810"/>
              <a:gd name="connsiteX33" fmla="*/ 1981807 w 2495474"/>
              <a:gd name="connsiteY33" fmla="*/ 939901 h 1420810"/>
              <a:gd name="connsiteX34" fmla="*/ 2029167 w 2495474"/>
              <a:gd name="connsiteY34" fmla="*/ 972689 h 1420810"/>
              <a:gd name="connsiteX35" fmla="*/ 2069240 w 2495474"/>
              <a:gd name="connsiteY35" fmla="*/ 990904 h 1420810"/>
              <a:gd name="connsiteX36" fmla="*/ 2127528 w 2495474"/>
              <a:gd name="connsiteY36" fmla="*/ 1027334 h 1420810"/>
              <a:gd name="connsiteX37" fmla="*/ 2142100 w 2495474"/>
              <a:gd name="connsiteY37" fmla="*/ 1038263 h 1420810"/>
              <a:gd name="connsiteX38" fmla="*/ 2156673 w 2495474"/>
              <a:gd name="connsiteY38" fmla="*/ 1045549 h 1420810"/>
              <a:gd name="connsiteX39" fmla="*/ 2196746 w 2495474"/>
              <a:gd name="connsiteY39" fmla="*/ 1078336 h 1420810"/>
              <a:gd name="connsiteX40" fmla="*/ 2214961 w 2495474"/>
              <a:gd name="connsiteY40" fmla="*/ 1100195 h 1420810"/>
              <a:gd name="connsiteX41" fmla="*/ 2225890 w 2495474"/>
              <a:gd name="connsiteY41" fmla="*/ 1122053 h 1420810"/>
              <a:gd name="connsiteX42" fmla="*/ 2236819 w 2495474"/>
              <a:gd name="connsiteY42" fmla="*/ 1140268 h 1420810"/>
              <a:gd name="connsiteX43" fmla="*/ 2262320 w 2495474"/>
              <a:gd name="connsiteY43" fmla="*/ 1165769 h 1420810"/>
              <a:gd name="connsiteX44" fmla="*/ 2273249 w 2495474"/>
              <a:gd name="connsiteY44" fmla="*/ 1180341 h 1420810"/>
              <a:gd name="connsiteX45" fmla="*/ 2287822 w 2495474"/>
              <a:gd name="connsiteY45" fmla="*/ 1191270 h 1420810"/>
              <a:gd name="connsiteX46" fmla="*/ 2309680 w 2495474"/>
              <a:gd name="connsiteY46" fmla="*/ 1220415 h 1420810"/>
              <a:gd name="connsiteX47" fmla="*/ 2324252 w 2495474"/>
              <a:gd name="connsiteY47" fmla="*/ 1231344 h 1420810"/>
              <a:gd name="connsiteX48" fmla="*/ 2335181 w 2495474"/>
              <a:gd name="connsiteY48" fmla="*/ 1238630 h 1420810"/>
              <a:gd name="connsiteX49" fmla="*/ 2346110 w 2495474"/>
              <a:gd name="connsiteY49" fmla="*/ 1249559 h 1420810"/>
              <a:gd name="connsiteX50" fmla="*/ 2357039 w 2495474"/>
              <a:gd name="connsiteY50" fmla="*/ 1256845 h 1420810"/>
              <a:gd name="connsiteX51" fmla="*/ 2375254 w 2495474"/>
              <a:gd name="connsiteY51" fmla="*/ 1278703 h 1420810"/>
              <a:gd name="connsiteX52" fmla="*/ 2386183 w 2495474"/>
              <a:gd name="connsiteY52" fmla="*/ 1285989 h 1420810"/>
              <a:gd name="connsiteX53" fmla="*/ 2404398 w 2495474"/>
              <a:gd name="connsiteY53" fmla="*/ 1307847 h 1420810"/>
              <a:gd name="connsiteX54" fmla="*/ 2429900 w 2495474"/>
              <a:gd name="connsiteY54" fmla="*/ 1329705 h 1420810"/>
              <a:gd name="connsiteX55" fmla="*/ 2455401 w 2495474"/>
              <a:gd name="connsiteY55" fmla="*/ 1358850 h 1420810"/>
              <a:gd name="connsiteX56" fmla="*/ 2466330 w 2495474"/>
              <a:gd name="connsiteY56" fmla="*/ 1380708 h 1420810"/>
              <a:gd name="connsiteX57" fmla="*/ 2477259 w 2495474"/>
              <a:gd name="connsiteY57" fmla="*/ 1402566 h 1420810"/>
              <a:gd name="connsiteX58" fmla="*/ 2488188 w 2495474"/>
              <a:gd name="connsiteY58" fmla="*/ 1409852 h 1420810"/>
              <a:gd name="connsiteX59" fmla="*/ 2495474 w 2495474"/>
              <a:gd name="connsiteY59" fmla="*/ 1420781 h 1420810"/>
              <a:gd name="connsiteX0" fmla="*/ 0 w 2495474"/>
              <a:gd name="connsiteY0" fmla="*/ 0 h 1420810"/>
              <a:gd name="connsiteX1" fmla="*/ 87433 w 2495474"/>
              <a:gd name="connsiteY1" fmla="*/ 47360 h 1420810"/>
              <a:gd name="connsiteX2" fmla="*/ 145721 w 2495474"/>
              <a:gd name="connsiteY2" fmla="*/ 76504 h 1420810"/>
              <a:gd name="connsiteX3" fmla="*/ 280513 w 2495474"/>
              <a:gd name="connsiteY3" fmla="*/ 127506 h 1420810"/>
              <a:gd name="connsiteX4" fmla="*/ 346088 w 2495474"/>
              <a:gd name="connsiteY4" fmla="*/ 153007 h 1420810"/>
              <a:gd name="connsiteX5" fmla="*/ 415305 w 2495474"/>
              <a:gd name="connsiteY5" fmla="*/ 178509 h 1420810"/>
              <a:gd name="connsiteX6" fmla="*/ 499095 w 2495474"/>
              <a:gd name="connsiteY6" fmla="*/ 211296 h 1420810"/>
              <a:gd name="connsiteX7" fmla="*/ 739535 w 2495474"/>
              <a:gd name="connsiteY7" fmla="*/ 295085 h 1420810"/>
              <a:gd name="connsiteX8" fmla="*/ 856112 w 2495474"/>
              <a:gd name="connsiteY8" fmla="*/ 338802 h 1420810"/>
              <a:gd name="connsiteX9" fmla="*/ 947187 w 2495474"/>
              <a:gd name="connsiteY9" fmla="*/ 382518 h 1420810"/>
              <a:gd name="connsiteX10" fmla="*/ 987261 w 2495474"/>
              <a:gd name="connsiteY10" fmla="*/ 400733 h 1420810"/>
              <a:gd name="connsiteX11" fmla="*/ 1038263 w 2495474"/>
              <a:gd name="connsiteY11" fmla="*/ 437164 h 1420810"/>
              <a:gd name="connsiteX12" fmla="*/ 1081979 w 2495474"/>
              <a:gd name="connsiteY12" fmla="*/ 459022 h 1420810"/>
              <a:gd name="connsiteX13" fmla="*/ 1122053 w 2495474"/>
              <a:gd name="connsiteY13" fmla="*/ 488166 h 1420810"/>
              <a:gd name="connsiteX14" fmla="*/ 1209485 w 2495474"/>
              <a:gd name="connsiteY14" fmla="*/ 539168 h 1420810"/>
              <a:gd name="connsiteX15" fmla="*/ 1285989 w 2495474"/>
              <a:gd name="connsiteY15" fmla="*/ 575599 h 1420810"/>
              <a:gd name="connsiteX16" fmla="*/ 1340634 w 2495474"/>
              <a:gd name="connsiteY16" fmla="*/ 604743 h 1420810"/>
              <a:gd name="connsiteX17" fmla="*/ 1362492 w 2495474"/>
              <a:gd name="connsiteY17" fmla="*/ 612029 h 1420810"/>
              <a:gd name="connsiteX18" fmla="*/ 1468140 w 2495474"/>
              <a:gd name="connsiteY18" fmla="*/ 655745 h 1420810"/>
              <a:gd name="connsiteX19" fmla="*/ 1489998 w 2495474"/>
              <a:gd name="connsiteY19" fmla="*/ 666674 h 1420810"/>
              <a:gd name="connsiteX20" fmla="*/ 1533715 w 2495474"/>
              <a:gd name="connsiteY20" fmla="*/ 684889 h 1420810"/>
              <a:gd name="connsiteX21" fmla="*/ 1555573 w 2495474"/>
              <a:gd name="connsiteY21" fmla="*/ 692175 h 1420810"/>
              <a:gd name="connsiteX22" fmla="*/ 1595646 w 2495474"/>
              <a:gd name="connsiteY22" fmla="*/ 717677 h 1420810"/>
              <a:gd name="connsiteX23" fmla="*/ 1650292 w 2495474"/>
              <a:gd name="connsiteY23" fmla="*/ 746821 h 1420810"/>
              <a:gd name="connsiteX24" fmla="*/ 1697651 w 2495474"/>
              <a:gd name="connsiteY24" fmla="*/ 772322 h 1420810"/>
              <a:gd name="connsiteX25" fmla="*/ 1708580 w 2495474"/>
              <a:gd name="connsiteY25" fmla="*/ 783251 h 1420810"/>
              <a:gd name="connsiteX26" fmla="*/ 1737724 w 2495474"/>
              <a:gd name="connsiteY26" fmla="*/ 801466 h 1420810"/>
              <a:gd name="connsiteX27" fmla="*/ 1788727 w 2495474"/>
              <a:gd name="connsiteY27" fmla="*/ 834254 h 1420810"/>
              <a:gd name="connsiteX28" fmla="*/ 1806942 w 2495474"/>
              <a:gd name="connsiteY28" fmla="*/ 841540 h 1420810"/>
              <a:gd name="connsiteX29" fmla="*/ 1865230 w 2495474"/>
              <a:gd name="connsiteY29" fmla="*/ 877970 h 1420810"/>
              <a:gd name="connsiteX30" fmla="*/ 1887088 w 2495474"/>
              <a:gd name="connsiteY30" fmla="*/ 888899 h 1420810"/>
              <a:gd name="connsiteX31" fmla="*/ 1956306 w 2495474"/>
              <a:gd name="connsiteY31" fmla="*/ 928972 h 1420810"/>
              <a:gd name="connsiteX32" fmla="*/ 1981807 w 2495474"/>
              <a:gd name="connsiteY32" fmla="*/ 939901 h 1420810"/>
              <a:gd name="connsiteX33" fmla="*/ 2029167 w 2495474"/>
              <a:gd name="connsiteY33" fmla="*/ 972689 h 1420810"/>
              <a:gd name="connsiteX34" fmla="*/ 2069240 w 2495474"/>
              <a:gd name="connsiteY34" fmla="*/ 990904 h 1420810"/>
              <a:gd name="connsiteX35" fmla="*/ 2127528 w 2495474"/>
              <a:gd name="connsiteY35" fmla="*/ 1027334 h 1420810"/>
              <a:gd name="connsiteX36" fmla="*/ 2142100 w 2495474"/>
              <a:gd name="connsiteY36" fmla="*/ 1038263 h 1420810"/>
              <a:gd name="connsiteX37" fmla="*/ 2156673 w 2495474"/>
              <a:gd name="connsiteY37" fmla="*/ 1045549 h 1420810"/>
              <a:gd name="connsiteX38" fmla="*/ 2196746 w 2495474"/>
              <a:gd name="connsiteY38" fmla="*/ 1078336 h 1420810"/>
              <a:gd name="connsiteX39" fmla="*/ 2214961 w 2495474"/>
              <a:gd name="connsiteY39" fmla="*/ 1100195 h 1420810"/>
              <a:gd name="connsiteX40" fmla="*/ 2225890 w 2495474"/>
              <a:gd name="connsiteY40" fmla="*/ 1122053 h 1420810"/>
              <a:gd name="connsiteX41" fmla="*/ 2236819 w 2495474"/>
              <a:gd name="connsiteY41" fmla="*/ 1140268 h 1420810"/>
              <a:gd name="connsiteX42" fmla="*/ 2262320 w 2495474"/>
              <a:gd name="connsiteY42" fmla="*/ 1165769 h 1420810"/>
              <a:gd name="connsiteX43" fmla="*/ 2273249 w 2495474"/>
              <a:gd name="connsiteY43" fmla="*/ 1180341 h 1420810"/>
              <a:gd name="connsiteX44" fmla="*/ 2287822 w 2495474"/>
              <a:gd name="connsiteY44" fmla="*/ 1191270 h 1420810"/>
              <a:gd name="connsiteX45" fmla="*/ 2309680 w 2495474"/>
              <a:gd name="connsiteY45" fmla="*/ 1220415 h 1420810"/>
              <a:gd name="connsiteX46" fmla="*/ 2324252 w 2495474"/>
              <a:gd name="connsiteY46" fmla="*/ 1231344 h 1420810"/>
              <a:gd name="connsiteX47" fmla="*/ 2335181 w 2495474"/>
              <a:gd name="connsiteY47" fmla="*/ 1238630 h 1420810"/>
              <a:gd name="connsiteX48" fmla="*/ 2346110 w 2495474"/>
              <a:gd name="connsiteY48" fmla="*/ 1249559 h 1420810"/>
              <a:gd name="connsiteX49" fmla="*/ 2357039 w 2495474"/>
              <a:gd name="connsiteY49" fmla="*/ 1256845 h 1420810"/>
              <a:gd name="connsiteX50" fmla="*/ 2375254 w 2495474"/>
              <a:gd name="connsiteY50" fmla="*/ 1278703 h 1420810"/>
              <a:gd name="connsiteX51" fmla="*/ 2386183 w 2495474"/>
              <a:gd name="connsiteY51" fmla="*/ 1285989 h 1420810"/>
              <a:gd name="connsiteX52" fmla="*/ 2404398 w 2495474"/>
              <a:gd name="connsiteY52" fmla="*/ 1307847 h 1420810"/>
              <a:gd name="connsiteX53" fmla="*/ 2429900 w 2495474"/>
              <a:gd name="connsiteY53" fmla="*/ 1329705 h 1420810"/>
              <a:gd name="connsiteX54" fmla="*/ 2455401 w 2495474"/>
              <a:gd name="connsiteY54" fmla="*/ 1358850 h 1420810"/>
              <a:gd name="connsiteX55" fmla="*/ 2466330 w 2495474"/>
              <a:gd name="connsiteY55" fmla="*/ 1380708 h 1420810"/>
              <a:gd name="connsiteX56" fmla="*/ 2477259 w 2495474"/>
              <a:gd name="connsiteY56" fmla="*/ 1402566 h 1420810"/>
              <a:gd name="connsiteX57" fmla="*/ 2488188 w 2495474"/>
              <a:gd name="connsiteY57" fmla="*/ 1409852 h 1420810"/>
              <a:gd name="connsiteX58" fmla="*/ 2495474 w 2495474"/>
              <a:gd name="connsiteY58" fmla="*/ 1420781 h 1420810"/>
              <a:gd name="connsiteX0" fmla="*/ 0 w 2495474"/>
              <a:gd name="connsiteY0" fmla="*/ 0 h 1420810"/>
              <a:gd name="connsiteX1" fmla="*/ 87433 w 2495474"/>
              <a:gd name="connsiteY1" fmla="*/ 47360 h 1420810"/>
              <a:gd name="connsiteX2" fmla="*/ 145721 w 2495474"/>
              <a:gd name="connsiteY2" fmla="*/ 76504 h 1420810"/>
              <a:gd name="connsiteX3" fmla="*/ 280513 w 2495474"/>
              <a:gd name="connsiteY3" fmla="*/ 127506 h 1420810"/>
              <a:gd name="connsiteX4" fmla="*/ 346088 w 2495474"/>
              <a:gd name="connsiteY4" fmla="*/ 153007 h 1420810"/>
              <a:gd name="connsiteX5" fmla="*/ 415305 w 2495474"/>
              <a:gd name="connsiteY5" fmla="*/ 178509 h 1420810"/>
              <a:gd name="connsiteX6" fmla="*/ 499095 w 2495474"/>
              <a:gd name="connsiteY6" fmla="*/ 211296 h 1420810"/>
              <a:gd name="connsiteX7" fmla="*/ 739535 w 2495474"/>
              <a:gd name="connsiteY7" fmla="*/ 295085 h 1420810"/>
              <a:gd name="connsiteX8" fmla="*/ 856112 w 2495474"/>
              <a:gd name="connsiteY8" fmla="*/ 338802 h 1420810"/>
              <a:gd name="connsiteX9" fmla="*/ 987261 w 2495474"/>
              <a:gd name="connsiteY9" fmla="*/ 400733 h 1420810"/>
              <a:gd name="connsiteX10" fmla="*/ 1038263 w 2495474"/>
              <a:gd name="connsiteY10" fmla="*/ 437164 h 1420810"/>
              <a:gd name="connsiteX11" fmla="*/ 1081979 w 2495474"/>
              <a:gd name="connsiteY11" fmla="*/ 459022 h 1420810"/>
              <a:gd name="connsiteX12" fmla="*/ 1122053 w 2495474"/>
              <a:gd name="connsiteY12" fmla="*/ 488166 h 1420810"/>
              <a:gd name="connsiteX13" fmla="*/ 1209485 w 2495474"/>
              <a:gd name="connsiteY13" fmla="*/ 539168 h 1420810"/>
              <a:gd name="connsiteX14" fmla="*/ 1285989 w 2495474"/>
              <a:gd name="connsiteY14" fmla="*/ 575599 h 1420810"/>
              <a:gd name="connsiteX15" fmla="*/ 1340634 w 2495474"/>
              <a:gd name="connsiteY15" fmla="*/ 604743 h 1420810"/>
              <a:gd name="connsiteX16" fmla="*/ 1362492 w 2495474"/>
              <a:gd name="connsiteY16" fmla="*/ 612029 h 1420810"/>
              <a:gd name="connsiteX17" fmla="*/ 1468140 w 2495474"/>
              <a:gd name="connsiteY17" fmla="*/ 655745 h 1420810"/>
              <a:gd name="connsiteX18" fmla="*/ 1489998 w 2495474"/>
              <a:gd name="connsiteY18" fmla="*/ 666674 h 1420810"/>
              <a:gd name="connsiteX19" fmla="*/ 1533715 w 2495474"/>
              <a:gd name="connsiteY19" fmla="*/ 684889 h 1420810"/>
              <a:gd name="connsiteX20" fmla="*/ 1555573 w 2495474"/>
              <a:gd name="connsiteY20" fmla="*/ 692175 h 1420810"/>
              <a:gd name="connsiteX21" fmla="*/ 1595646 w 2495474"/>
              <a:gd name="connsiteY21" fmla="*/ 717677 h 1420810"/>
              <a:gd name="connsiteX22" fmla="*/ 1650292 w 2495474"/>
              <a:gd name="connsiteY22" fmla="*/ 746821 h 1420810"/>
              <a:gd name="connsiteX23" fmla="*/ 1697651 w 2495474"/>
              <a:gd name="connsiteY23" fmla="*/ 772322 h 1420810"/>
              <a:gd name="connsiteX24" fmla="*/ 1708580 w 2495474"/>
              <a:gd name="connsiteY24" fmla="*/ 783251 h 1420810"/>
              <a:gd name="connsiteX25" fmla="*/ 1737724 w 2495474"/>
              <a:gd name="connsiteY25" fmla="*/ 801466 h 1420810"/>
              <a:gd name="connsiteX26" fmla="*/ 1788727 w 2495474"/>
              <a:gd name="connsiteY26" fmla="*/ 834254 h 1420810"/>
              <a:gd name="connsiteX27" fmla="*/ 1806942 w 2495474"/>
              <a:gd name="connsiteY27" fmla="*/ 841540 h 1420810"/>
              <a:gd name="connsiteX28" fmla="*/ 1865230 w 2495474"/>
              <a:gd name="connsiteY28" fmla="*/ 877970 h 1420810"/>
              <a:gd name="connsiteX29" fmla="*/ 1887088 w 2495474"/>
              <a:gd name="connsiteY29" fmla="*/ 888899 h 1420810"/>
              <a:gd name="connsiteX30" fmla="*/ 1956306 w 2495474"/>
              <a:gd name="connsiteY30" fmla="*/ 928972 h 1420810"/>
              <a:gd name="connsiteX31" fmla="*/ 1981807 w 2495474"/>
              <a:gd name="connsiteY31" fmla="*/ 939901 h 1420810"/>
              <a:gd name="connsiteX32" fmla="*/ 2029167 w 2495474"/>
              <a:gd name="connsiteY32" fmla="*/ 972689 h 1420810"/>
              <a:gd name="connsiteX33" fmla="*/ 2069240 w 2495474"/>
              <a:gd name="connsiteY33" fmla="*/ 990904 h 1420810"/>
              <a:gd name="connsiteX34" fmla="*/ 2127528 w 2495474"/>
              <a:gd name="connsiteY34" fmla="*/ 1027334 h 1420810"/>
              <a:gd name="connsiteX35" fmla="*/ 2142100 w 2495474"/>
              <a:gd name="connsiteY35" fmla="*/ 1038263 h 1420810"/>
              <a:gd name="connsiteX36" fmla="*/ 2156673 w 2495474"/>
              <a:gd name="connsiteY36" fmla="*/ 1045549 h 1420810"/>
              <a:gd name="connsiteX37" fmla="*/ 2196746 w 2495474"/>
              <a:gd name="connsiteY37" fmla="*/ 1078336 h 1420810"/>
              <a:gd name="connsiteX38" fmla="*/ 2214961 w 2495474"/>
              <a:gd name="connsiteY38" fmla="*/ 1100195 h 1420810"/>
              <a:gd name="connsiteX39" fmla="*/ 2225890 w 2495474"/>
              <a:gd name="connsiteY39" fmla="*/ 1122053 h 1420810"/>
              <a:gd name="connsiteX40" fmla="*/ 2236819 w 2495474"/>
              <a:gd name="connsiteY40" fmla="*/ 1140268 h 1420810"/>
              <a:gd name="connsiteX41" fmla="*/ 2262320 w 2495474"/>
              <a:gd name="connsiteY41" fmla="*/ 1165769 h 1420810"/>
              <a:gd name="connsiteX42" fmla="*/ 2273249 w 2495474"/>
              <a:gd name="connsiteY42" fmla="*/ 1180341 h 1420810"/>
              <a:gd name="connsiteX43" fmla="*/ 2287822 w 2495474"/>
              <a:gd name="connsiteY43" fmla="*/ 1191270 h 1420810"/>
              <a:gd name="connsiteX44" fmla="*/ 2309680 w 2495474"/>
              <a:gd name="connsiteY44" fmla="*/ 1220415 h 1420810"/>
              <a:gd name="connsiteX45" fmla="*/ 2324252 w 2495474"/>
              <a:gd name="connsiteY45" fmla="*/ 1231344 h 1420810"/>
              <a:gd name="connsiteX46" fmla="*/ 2335181 w 2495474"/>
              <a:gd name="connsiteY46" fmla="*/ 1238630 h 1420810"/>
              <a:gd name="connsiteX47" fmla="*/ 2346110 w 2495474"/>
              <a:gd name="connsiteY47" fmla="*/ 1249559 h 1420810"/>
              <a:gd name="connsiteX48" fmla="*/ 2357039 w 2495474"/>
              <a:gd name="connsiteY48" fmla="*/ 1256845 h 1420810"/>
              <a:gd name="connsiteX49" fmla="*/ 2375254 w 2495474"/>
              <a:gd name="connsiteY49" fmla="*/ 1278703 h 1420810"/>
              <a:gd name="connsiteX50" fmla="*/ 2386183 w 2495474"/>
              <a:gd name="connsiteY50" fmla="*/ 1285989 h 1420810"/>
              <a:gd name="connsiteX51" fmla="*/ 2404398 w 2495474"/>
              <a:gd name="connsiteY51" fmla="*/ 1307847 h 1420810"/>
              <a:gd name="connsiteX52" fmla="*/ 2429900 w 2495474"/>
              <a:gd name="connsiteY52" fmla="*/ 1329705 h 1420810"/>
              <a:gd name="connsiteX53" fmla="*/ 2455401 w 2495474"/>
              <a:gd name="connsiteY53" fmla="*/ 1358850 h 1420810"/>
              <a:gd name="connsiteX54" fmla="*/ 2466330 w 2495474"/>
              <a:gd name="connsiteY54" fmla="*/ 1380708 h 1420810"/>
              <a:gd name="connsiteX55" fmla="*/ 2477259 w 2495474"/>
              <a:gd name="connsiteY55" fmla="*/ 1402566 h 1420810"/>
              <a:gd name="connsiteX56" fmla="*/ 2488188 w 2495474"/>
              <a:gd name="connsiteY56" fmla="*/ 1409852 h 1420810"/>
              <a:gd name="connsiteX57" fmla="*/ 2495474 w 2495474"/>
              <a:gd name="connsiteY57" fmla="*/ 1420781 h 1420810"/>
              <a:gd name="connsiteX0" fmla="*/ 0 w 2495474"/>
              <a:gd name="connsiteY0" fmla="*/ 0 h 1420810"/>
              <a:gd name="connsiteX1" fmla="*/ 87433 w 2495474"/>
              <a:gd name="connsiteY1" fmla="*/ 47360 h 1420810"/>
              <a:gd name="connsiteX2" fmla="*/ 145721 w 2495474"/>
              <a:gd name="connsiteY2" fmla="*/ 76504 h 1420810"/>
              <a:gd name="connsiteX3" fmla="*/ 280513 w 2495474"/>
              <a:gd name="connsiteY3" fmla="*/ 127506 h 1420810"/>
              <a:gd name="connsiteX4" fmla="*/ 346088 w 2495474"/>
              <a:gd name="connsiteY4" fmla="*/ 153007 h 1420810"/>
              <a:gd name="connsiteX5" fmla="*/ 415305 w 2495474"/>
              <a:gd name="connsiteY5" fmla="*/ 178509 h 1420810"/>
              <a:gd name="connsiteX6" fmla="*/ 499095 w 2495474"/>
              <a:gd name="connsiteY6" fmla="*/ 211296 h 1420810"/>
              <a:gd name="connsiteX7" fmla="*/ 739535 w 2495474"/>
              <a:gd name="connsiteY7" fmla="*/ 295085 h 1420810"/>
              <a:gd name="connsiteX8" fmla="*/ 987261 w 2495474"/>
              <a:gd name="connsiteY8" fmla="*/ 400733 h 1420810"/>
              <a:gd name="connsiteX9" fmla="*/ 1038263 w 2495474"/>
              <a:gd name="connsiteY9" fmla="*/ 437164 h 1420810"/>
              <a:gd name="connsiteX10" fmla="*/ 1081979 w 2495474"/>
              <a:gd name="connsiteY10" fmla="*/ 459022 h 1420810"/>
              <a:gd name="connsiteX11" fmla="*/ 1122053 w 2495474"/>
              <a:gd name="connsiteY11" fmla="*/ 488166 h 1420810"/>
              <a:gd name="connsiteX12" fmla="*/ 1209485 w 2495474"/>
              <a:gd name="connsiteY12" fmla="*/ 539168 h 1420810"/>
              <a:gd name="connsiteX13" fmla="*/ 1285989 w 2495474"/>
              <a:gd name="connsiteY13" fmla="*/ 575599 h 1420810"/>
              <a:gd name="connsiteX14" fmla="*/ 1340634 w 2495474"/>
              <a:gd name="connsiteY14" fmla="*/ 604743 h 1420810"/>
              <a:gd name="connsiteX15" fmla="*/ 1362492 w 2495474"/>
              <a:gd name="connsiteY15" fmla="*/ 612029 h 1420810"/>
              <a:gd name="connsiteX16" fmla="*/ 1468140 w 2495474"/>
              <a:gd name="connsiteY16" fmla="*/ 655745 h 1420810"/>
              <a:gd name="connsiteX17" fmla="*/ 1489998 w 2495474"/>
              <a:gd name="connsiteY17" fmla="*/ 666674 h 1420810"/>
              <a:gd name="connsiteX18" fmla="*/ 1533715 w 2495474"/>
              <a:gd name="connsiteY18" fmla="*/ 684889 h 1420810"/>
              <a:gd name="connsiteX19" fmla="*/ 1555573 w 2495474"/>
              <a:gd name="connsiteY19" fmla="*/ 692175 h 1420810"/>
              <a:gd name="connsiteX20" fmla="*/ 1595646 w 2495474"/>
              <a:gd name="connsiteY20" fmla="*/ 717677 h 1420810"/>
              <a:gd name="connsiteX21" fmla="*/ 1650292 w 2495474"/>
              <a:gd name="connsiteY21" fmla="*/ 746821 h 1420810"/>
              <a:gd name="connsiteX22" fmla="*/ 1697651 w 2495474"/>
              <a:gd name="connsiteY22" fmla="*/ 772322 h 1420810"/>
              <a:gd name="connsiteX23" fmla="*/ 1708580 w 2495474"/>
              <a:gd name="connsiteY23" fmla="*/ 783251 h 1420810"/>
              <a:gd name="connsiteX24" fmla="*/ 1737724 w 2495474"/>
              <a:gd name="connsiteY24" fmla="*/ 801466 h 1420810"/>
              <a:gd name="connsiteX25" fmla="*/ 1788727 w 2495474"/>
              <a:gd name="connsiteY25" fmla="*/ 834254 h 1420810"/>
              <a:gd name="connsiteX26" fmla="*/ 1806942 w 2495474"/>
              <a:gd name="connsiteY26" fmla="*/ 841540 h 1420810"/>
              <a:gd name="connsiteX27" fmla="*/ 1865230 w 2495474"/>
              <a:gd name="connsiteY27" fmla="*/ 877970 h 1420810"/>
              <a:gd name="connsiteX28" fmla="*/ 1887088 w 2495474"/>
              <a:gd name="connsiteY28" fmla="*/ 888899 h 1420810"/>
              <a:gd name="connsiteX29" fmla="*/ 1956306 w 2495474"/>
              <a:gd name="connsiteY29" fmla="*/ 928972 h 1420810"/>
              <a:gd name="connsiteX30" fmla="*/ 1981807 w 2495474"/>
              <a:gd name="connsiteY30" fmla="*/ 939901 h 1420810"/>
              <a:gd name="connsiteX31" fmla="*/ 2029167 w 2495474"/>
              <a:gd name="connsiteY31" fmla="*/ 972689 h 1420810"/>
              <a:gd name="connsiteX32" fmla="*/ 2069240 w 2495474"/>
              <a:gd name="connsiteY32" fmla="*/ 990904 h 1420810"/>
              <a:gd name="connsiteX33" fmla="*/ 2127528 w 2495474"/>
              <a:gd name="connsiteY33" fmla="*/ 1027334 h 1420810"/>
              <a:gd name="connsiteX34" fmla="*/ 2142100 w 2495474"/>
              <a:gd name="connsiteY34" fmla="*/ 1038263 h 1420810"/>
              <a:gd name="connsiteX35" fmla="*/ 2156673 w 2495474"/>
              <a:gd name="connsiteY35" fmla="*/ 1045549 h 1420810"/>
              <a:gd name="connsiteX36" fmla="*/ 2196746 w 2495474"/>
              <a:gd name="connsiteY36" fmla="*/ 1078336 h 1420810"/>
              <a:gd name="connsiteX37" fmla="*/ 2214961 w 2495474"/>
              <a:gd name="connsiteY37" fmla="*/ 1100195 h 1420810"/>
              <a:gd name="connsiteX38" fmla="*/ 2225890 w 2495474"/>
              <a:gd name="connsiteY38" fmla="*/ 1122053 h 1420810"/>
              <a:gd name="connsiteX39" fmla="*/ 2236819 w 2495474"/>
              <a:gd name="connsiteY39" fmla="*/ 1140268 h 1420810"/>
              <a:gd name="connsiteX40" fmla="*/ 2262320 w 2495474"/>
              <a:gd name="connsiteY40" fmla="*/ 1165769 h 1420810"/>
              <a:gd name="connsiteX41" fmla="*/ 2273249 w 2495474"/>
              <a:gd name="connsiteY41" fmla="*/ 1180341 h 1420810"/>
              <a:gd name="connsiteX42" fmla="*/ 2287822 w 2495474"/>
              <a:gd name="connsiteY42" fmla="*/ 1191270 h 1420810"/>
              <a:gd name="connsiteX43" fmla="*/ 2309680 w 2495474"/>
              <a:gd name="connsiteY43" fmla="*/ 1220415 h 1420810"/>
              <a:gd name="connsiteX44" fmla="*/ 2324252 w 2495474"/>
              <a:gd name="connsiteY44" fmla="*/ 1231344 h 1420810"/>
              <a:gd name="connsiteX45" fmla="*/ 2335181 w 2495474"/>
              <a:gd name="connsiteY45" fmla="*/ 1238630 h 1420810"/>
              <a:gd name="connsiteX46" fmla="*/ 2346110 w 2495474"/>
              <a:gd name="connsiteY46" fmla="*/ 1249559 h 1420810"/>
              <a:gd name="connsiteX47" fmla="*/ 2357039 w 2495474"/>
              <a:gd name="connsiteY47" fmla="*/ 1256845 h 1420810"/>
              <a:gd name="connsiteX48" fmla="*/ 2375254 w 2495474"/>
              <a:gd name="connsiteY48" fmla="*/ 1278703 h 1420810"/>
              <a:gd name="connsiteX49" fmla="*/ 2386183 w 2495474"/>
              <a:gd name="connsiteY49" fmla="*/ 1285989 h 1420810"/>
              <a:gd name="connsiteX50" fmla="*/ 2404398 w 2495474"/>
              <a:gd name="connsiteY50" fmla="*/ 1307847 h 1420810"/>
              <a:gd name="connsiteX51" fmla="*/ 2429900 w 2495474"/>
              <a:gd name="connsiteY51" fmla="*/ 1329705 h 1420810"/>
              <a:gd name="connsiteX52" fmla="*/ 2455401 w 2495474"/>
              <a:gd name="connsiteY52" fmla="*/ 1358850 h 1420810"/>
              <a:gd name="connsiteX53" fmla="*/ 2466330 w 2495474"/>
              <a:gd name="connsiteY53" fmla="*/ 1380708 h 1420810"/>
              <a:gd name="connsiteX54" fmla="*/ 2477259 w 2495474"/>
              <a:gd name="connsiteY54" fmla="*/ 1402566 h 1420810"/>
              <a:gd name="connsiteX55" fmla="*/ 2488188 w 2495474"/>
              <a:gd name="connsiteY55" fmla="*/ 1409852 h 1420810"/>
              <a:gd name="connsiteX56" fmla="*/ 2495474 w 2495474"/>
              <a:gd name="connsiteY56" fmla="*/ 1420781 h 1420810"/>
              <a:gd name="connsiteX0" fmla="*/ 0 w 2495474"/>
              <a:gd name="connsiteY0" fmla="*/ 0 h 1420810"/>
              <a:gd name="connsiteX1" fmla="*/ 87433 w 2495474"/>
              <a:gd name="connsiteY1" fmla="*/ 47360 h 1420810"/>
              <a:gd name="connsiteX2" fmla="*/ 145721 w 2495474"/>
              <a:gd name="connsiteY2" fmla="*/ 76504 h 1420810"/>
              <a:gd name="connsiteX3" fmla="*/ 280513 w 2495474"/>
              <a:gd name="connsiteY3" fmla="*/ 127506 h 1420810"/>
              <a:gd name="connsiteX4" fmla="*/ 346088 w 2495474"/>
              <a:gd name="connsiteY4" fmla="*/ 153007 h 1420810"/>
              <a:gd name="connsiteX5" fmla="*/ 415305 w 2495474"/>
              <a:gd name="connsiteY5" fmla="*/ 178509 h 1420810"/>
              <a:gd name="connsiteX6" fmla="*/ 499095 w 2495474"/>
              <a:gd name="connsiteY6" fmla="*/ 211296 h 1420810"/>
              <a:gd name="connsiteX7" fmla="*/ 705876 w 2495474"/>
              <a:gd name="connsiteY7" fmla="*/ 555942 h 1420810"/>
              <a:gd name="connsiteX8" fmla="*/ 987261 w 2495474"/>
              <a:gd name="connsiteY8" fmla="*/ 400733 h 1420810"/>
              <a:gd name="connsiteX9" fmla="*/ 1038263 w 2495474"/>
              <a:gd name="connsiteY9" fmla="*/ 437164 h 1420810"/>
              <a:gd name="connsiteX10" fmla="*/ 1081979 w 2495474"/>
              <a:gd name="connsiteY10" fmla="*/ 459022 h 1420810"/>
              <a:gd name="connsiteX11" fmla="*/ 1122053 w 2495474"/>
              <a:gd name="connsiteY11" fmla="*/ 488166 h 1420810"/>
              <a:gd name="connsiteX12" fmla="*/ 1209485 w 2495474"/>
              <a:gd name="connsiteY12" fmla="*/ 539168 h 1420810"/>
              <a:gd name="connsiteX13" fmla="*/ 1285989 w 2495474"/>
              <a:gd name="connsiteY13" fmla="*/ 575599 h 1420810"/>
              <a:gd name="connsiteX14" fmla="*/ 1340634 w 2495474"/>
              <a:gd name="connsiteY14" fmla="*/ 604743 h 1420810"/>
              <a:gd name="connsiteX15" fmla="*/ 1362492 w 2495474"/>
              <a:gd name="connsiteY15" fmla="*/ 612029 h 1420810"/>
              <a:gd name="connsiteX16" fmla="*/ 1468140 w 2495474"/>
              <a:gd name="connsiteY16" fmla="*/ 655745 h 1420810"/>
              <a:gd name="connsiteX17" fmla="*/ 1489998 w 2495474"/>
              <a:gd name="connsiteY17" fmla="*/ 666674 h 1420810"/>
              <a:gd name="connsiteX18" fmla="*/ 1533715 w 2495474"/>
              <a:gd name="connsiteY18" fmla="*/ 684889 h 1420810"/>
              <a:gd name="connsiteX19" fmla="*/ 1555573 w 2495474"/>
              <a:gd name="connsiteY19" fmla="*/ 692175 h 1420810"/>
              <a:gd name="connsiteX20" fmla="*/ 1595646 w 2495474"/>
              <a:gd name="connsiteY20" fmla="*/ 717677 h 1420810"/>
              <a:gd name="connsiteX21" fmla="*/ 1650292 w 2495474"/>
              <a:gd name="connsiteY21" fmla="*/ 746821 h 1420810"/>
              <a:gd name="connsiteX22" fmla="*/ 1697651 w 2495474"/>
              <a:gd name="connsiteY22" fmla="*/ 772322 h 1420810"/>
              <a:gd name="connsiteX23" fmla="*/ 1708580 w 2495474"/>
              <a:gd name="connsiteY23" fmla="*/ 783251 h 1420810"/>
              <a:gd name="connsiteX24" fmla="*/ 1737724 w 2495474"/>
              <a:gd name="connsiteY24" fmla="*/ 801466 h 1420810"/>
              <a:gd name="connsiteX25" fmla="*/ 1788727 w 2495474"/>
              <a:gd name="connsiteY25" fmla="*/ 834254 h 1420810"/>
              <a:gd name="connsiteX26" fmla="*/ 1806942 w 2495474"/>
              <a:gd name="connsiteY26" fmla="*/ 841540 h 1420810"/>
              <a:gd name="connsiteX27" fmla="*/ 1865230 w 2495474"/>
              <a:gd name="connsiteY27" fmla="*/ 877970 h 1420810"/>
              <a:gd name="connsiteX28" fmla="*/ 1887088 w 2495474"/>
              <a:gd name="connsiteY28" fmla="*/ 888899 h 1420810"/>
              <a:gd name="connsiteX29" fmla="*/ 1956306 w 2495474"/>
              <a:gd name="connsiteY29" fmla="*/ 928972 h 1420810"/>
              <a:gd name="connsiteX30" fmla="*/ 1981807 w 2495474"/>
              <a:gd name="connsiteY30" fmla="*/ 939901 h 1420810"/>
              <a:gd name="connsiteX31" fmla="*/ 2029167 w 2495474"/>
              <a:gd name="connsiteY31" fmla="*/ 972689 h 1420810"/>
              <a:gd name="connsiteX32" fmla="*/ 2069240 w 2495474"/>
              <a:gd name="connsiteY32" fmla="*/ 990904 h 1420810"/>
              <a:gd name="connsiteX33" fmla="*/ 2127528 w 2495474"/>
              <a:gd name="connsiteY33" fmla="*/ 1027334 h 1420810"/>
              <a:gd name="connsiteX34" fmla="*/ 2142100 w 2495474"/>
              <a:gd name="connsiteY34" fmla="*/ 1038263 h 1420810"/>
              <a:gd name="connsiteX35" fmla="*/ 2156673 w 2495474"/>
              <a:gd name="connsiteY35" fmla="*/ 1045549 h 1420810"/>
              <a:gd name="connsiteX36" fmla="*/ 2196746 w 2495474"/>
              <a:gd name="connsiteY36" fmla="*/ 1078336 h 1420810"/>
              <a:gd name="connsiteX37" fmla="*/ 2214961 w 2495474"/>
              <a:gd name="connsiteY37" fmla="*/ 1100195 h 1420810"/>
              <a:gd name="connsiteX38" fmla="*/ 2225890 w 2495474"/>
              <a:gd name="connsiteY38" fmla="*/ 1122053 h 1420810"/>
              <a:gd name="connsiteX39" fmla="*/ 2236819 w 2495474"/>
              <a:gd name="connsiteY39" fmla="*/ 1140268 h 1420810"/>
              <a:gd name="connsiteX40" fmla="*/ 2262320 w 2495474"/>
              <a:gd name="connsiteY40" fmla="*/ 1165769 h 1420810"/>
              <a:gd name="connsiteX41" fmla="*/ 2273249 w 2495474"/>
              <a:gd name="connsiteY41" fmla="*/ 1180341 h 1420810"/>
              <a:gd name="connsiteX42" fmla="*/ 2287822 w 2495474"/>
              <a:gd name="connsiteY42" fmla="*/ 1191270 h 1420810"/>
              <a:gd name="connsiteX43" fmla="*/ 2309680 w 2495474"/>
              <a:gd name="connsiteY43" fmla="*/ 1220415 h 1420810"/>
              <a:gd name="connsiteX44" fmla="*/ 2324252 w 2495474"/>
              <a:gd name="connsiteY44" fmla="*/ 1231344 h 1420810"/>
              <a:gd name="connsiteX45" fmla="*/ 2335181 w 2495474"/>
              <a:gd name="connsiteY45" fmla="*/ 1238630 h 1420810"/>
              <a:gd name="connsiteX46" fmla="*/ 2346110 w 2495474"/>
              <a:gd name="connsiteY46" fmla="*/ 1249559 h 1420810"/>
              <a:gd name="connsiteX47" fmla="*/ 2357039 w 2495474"/>
              <a:gd name="connsiteY47" fmla="*/ 1256845 h 1420810"/>
              <a:gd name="connsiteX48" fmla="*/ 2375254 w 2495474"/>
              <a:gd name="connsiteY48" fmla="*/ 1278703 h 1420810"/>
              <a:gd name="connsiteX49" fmla="*/ 2386183 w 2495474"/>
              <a:gd name="connsiteY49" fmla="*/ 1285989 h 1420810"/>
              <a:gd name="connsiteX50" fmla="*/ 2404398 w 2495474"/>
              <a:gd name="connsiteY50" fmla="*/ 1307847 h 1420810"/>
              <a:gd name="connsiteX51" fmla="*/ 2429900 w 2495474"/>
              <a:gd name="connsiteY51" fmla="*/ 1329705 h 1420810"/>
              <a:gd name="connsiteX52" fmla="*/ 2455401 w 2495474"/>
              <a:gd name="connsiteY52" fmla="*/ 1358850 h 1420810"/>
              <a:gd name="connsiteX53" fmla="*/ 2466330 w 2495474"/>
              <a:gd name="connsiteY53" fmla="*/ 1380708 h 1420810"/>
              <a:gd name="connsiteX54" fmla="*/ 2477259 w 2495474"/>
              <a:gd name="connsiteY54" fmla="*/ 1402566 h 1420810"/>
              <a:gd name="connsiteX55" fmla="*/ 2488188 w 2495474"/>
              <a:gd name="connsiteY55" fmla="*/ 1409852 h 1420810"/>
              <a:gd name="connsiteX56" fmla="*/ 2495474 w 2495474"/>
              <a:gd name="connsiteY56" fmla="*/ 1420781 h 1420810"/>
              <a:gd name="connsiteX0" fmla="*/ 0 w 2495474"/>
              <a:gd name="connsiteY0" fmla="*/ 0 h 1420810"/>
              <a:gd name="connsiteX1" fmla="*/ 87433 w 2495474"/>
              <a:gd name="connsiteY1" fmla="*/ 47360 h 1420810"/>
              <a:gd name="connsiteX2" fmla="*/ 145721 w 2495474"/>
              <a:gd name="connsiteY2" fmla="*/ 76504 h 1420810"/>
              <a:gd name="connsiteX3" fmla="*/ 280513 w 2495474"/>
              <a:gd name="connsiteY3" fmla="*/ 127506 h 1420810"/>
              <a:gd name="connsiteX4" fmla="*/ 346088 w 2495474"/>
              <a:gd name="connsiteY4" fmla="*/ 153007 h 1420810"/>
              <a:gd name="connsiteX5" fmla="*/ 415305 w 2495474"/>
              <a:gd name="connsiteY5" fmla="*/ 178509 h 1420810"/>
              <a:gd name="connsiteX6" fmla="*/ 705876 w 2495474"/>
              <a:gd name="connsiteY6" fmla="*/ 555942 h 1420810"/>
              <a:gd name="connsiteX7" fmla="*/ 987261 w 2495474"/>
              <a:gd name="connsiteY7" fmla="*/ 400733 h 1420810"/>
              <a:gd name="connsiteX8" fmla="*/ 1038263 w 2495474"/>
              <a:gd name="connsiteY8" fmla="*/ 437164 h 1420810"/>
              <a:gd name="connsiteX9" fmla="*/ 1081979 w 2495474"/>
              <a:gd name="connsiteY9" fmla="*/ 459022 h 1420810"/>
              <a:gd name="connsiteX10" fmla="*/ 1122053 w 2495474"/>
              <a:gd name="connsiteY10" fmla="*/ 488166 h 1420810"/>
              <a:gd name="connsiteX11" fmla="*/ 1209485 w 2495474"/>
              <a:gd name="connsiteY11" fmla="*/ 539168 h 1420810"/>
              <a:gd name="connsiteX12" fmla="*/ 1285989 w 2495474"/>
              <a:gd name="connsiteY12" fmla="*/ 575599 h 1420810"/>
              <a:gd name="connsiteX13" fmla="*/ 1340634 w 2495474"/>
              <a:gd name="connsiteY13" fmla="*/ 604743 h 1420810"/>
              <a:gd name="connsiteX14" fmla="*/ 1362492 w 2495474"/>
              <a:gd name="connsiteY14" fmla="*/ 612029 h 1420810"/>
              <a:gd name="connsiteX15" fmla="*/ 1468140 w 2495474"/>
              <a:gd name="connsiteY15" fmla="*/ 655745 h 1420810"/>
              <a:gd name="connsiteX16" fmla="*/ 1489998 w 2495474"/>
              <a:gd name="connsiteY16" fmla="*/ 666674 h 1420810"/>
              <a:gd name="connsiteX17" fmla="*/ 1533715 w 2495474"/>
              <a:gd name="connsiteY17" fmla="*/ 684889 h 1420810"/>
              <a:gd name="connsiteX18" fmla="*/ 1555573 w 2495474"/>
              <a:gd name="connsiteY18" fmla="*/ 692175 h 1420810"/>
              <a:gd name="connsiteX19" fmla="*/ 1595646 w 2495474"/>
              <a:gd name="connsiteY19" fmla="*/ 717677 h 1420810"/>
              <a:gd name="connsiteX20" fmla="*/ 1650292 w 2495474"/>
              <a:gd name="connsiteY20" fmla="*/ 746821 h 1420810"/>
              <a:gd name="connsiteX21" fmla="*/ 1697651 w 2495474"/>
              <a:gd name="connsiteY21" fmla="*/ 772322 h 1420810"/>
              <a:gd name="connsiteX22" fmla="*/ 1708580 w 2495474"/>
              <a:gd name="connsiteY22" fmla="*/ 783251 h 1420810"/>
              <a:gd name="connsiteX23" fmla="*/ 1737724 w 2495474"/>
              <a:gd name="connsiteY23" fmla="*/ 801466 h 1420810"/>
              <a:gd name="connsiteX24" fmla="*/ 1788727 w 2495474"/>
              <a:gd name="connsiteY24" fmla="*/ 834254 h 1420810"/>
              <a:gd name="connsiteX25" fmla="*/ 1806942 w 2495474"/>
              <a:gd name="connsiteY25" fmla="*/ 841540 h 1420810"/>
              <a:gd name="connsiteX26" fmla="*/ 1865230 w 2495474"/>
              <a:gd name="connsiteY26" fmla="*/ 877970 h 1420810"/>
              <a:gd name="connsiteX27" fmla="*/ 1887088 w 2495474"/>
              <a:gd name="connsiteY27" fmla="*/ 888899 h 1420810"/>
              <a:gd name="connsiteX28" fmla="*/ 1956306 w 2495474"/>
              <a:gd name="connsiteY28" fmla="*/ 928972 h 1420810"/>
              <a:gd name="connsiteX29" fmla="*/ 1981807 w 2495474"/>
              <a:gd name="connsiteY29" fmla="*/ 939901 h 1420810"/>
              <a:gd name="connsiteX30" fmla="*/ 2029167 w 2495474"/>
              <a:gd name="connsiteY30" fmla="*/ 972689 h 1420810"/>
              <a:gd name="connsiteX31" fmla="*/ 2069240 w 2495474"/>
              <a:gd name="connsiteY31" fmla="*/ 990904 h 1420810"/>
              <a:gd name="connsiteX32" fmla="*/ 2127528 w 2495474"/>
              <a:gd name="connsiteY32" fmla="*/ 1027334 h 1420810"/>
              <a:gd name="connsiteX33" fmla="*/ 2142100 w 2495474"/>
              <a:gd name="connsiteY33" fmla="*/ 1038263 h 1420810"/>
              <a:gd name="connsiteX34" fmla="*/ 2156673 w 2495474"/>
              <a:gd name="connsiteY34" fmla="*/ 1045549 h 1420810"/>
              <a:gd name="connsiteX35" fmla="*/ 2196746 w 2495474"/>
              <a:gd name="connsiteY35" fmla="*/ 1078336 h 1420810"/>
              <a:gd name="connsiteX36" fmla="*/ 2214961 w 2495474"/>
              <a:gd name="connsiteY36" fmla="*/ 1100195 h 1420810"/>
              <a:gd name="connsiteX37" fmla="*/ 2225890 w 2495474"/>
              <a:gd name="connsiteY37" fmla="*/ 1122053 h 1420810"/>
              <a:gd name="connsiteX38" fmla="*/ 2236819 w 2495474"/>
              <a:gd name="connsiteY38" fmla="*/ 1140268 h 1420810"/>
              <a:gd name="connsiteX39" fmla="*/ 2262320 w 2495474"/>
              <a:gd name="connsiteY39" fmla="*/ 1165769 h 1420810"/>
              <a:gd name="connsiteX40" fmla="*/ 2273249 w 2495474"/>
              <a:gd name="connsiteY40" fmla="*/ 1180341 h 1420810"/>
              <a:gd name="connsiteX41" fmla="*/ 2287822 w 2495474"/>
              <a:gd name="connsiteY41" fmla="*/ 1191270 h 1420810"/>
              <a:gd name="connsiteX42" fmla="*/ 2309680 w 2495474"/>
              <a:gd name="connsiteY42" fmla="*/ 1220415 h 1420810"/>
              <a:gd name="connsiteX43" fmla="*/ 2324252 w 2495474"/>
              <a:gd name="connsiteY43" fmla="*/ 1231344 h 1420810"/>
              <a:gd name="connsiteX44" fmla="*/ 2335181 w 2495474"/>
              <a:gd name="connsiteY44" fmla="*/ 1238630 h 1420810"/>
              <a:gd name="connsiteX45" fmla="*/ 2346110 w 2495474"/>
              <a:gd name="connsiteY45" fmla="*/ 1249559 h 1420810"/>
              <a:gd name="connsiteX46" fmla="*/ 2357039 w 2495474"/>
              <a:gd name="connsiteY46" fmla="*/ 1256845 h 1420810"/>
              <a:gd name="connsiteX47" fmla="*/ 2375254 w 2495474"/>
              <a:gd name="connsiteY47" fmla="*/ 1278703 h 1420810"/>
              <a:gd name="connsiteX48" fmla="*/ 2386183 w 2495474"/>
              <a:gd name="connsiteY48" fmla="*/ 1285989 h 1420810"/>
              <a:gd name="connsiteX49" fmla="*/ 2404398 w 2495474"/>
              <a:gd name="connsiteY49" fmla="*/ 1307847 h 1420810"/>
              <a:gd name="connsiteX50" fmla="*/ 2429900 w 2495474"/>
              <a:gd name="connsiteY50" fmla="*/ 1329705 h 1420810"/>
              <a:gd name="connsiteX51" fmla="*/ 2455401 w 2495474"/>
              <a:gd name="connsiteY51" fmla="*/ 1358850 h 1420810"/>
              <a:gd name="connsiteX52" fmla="*/ 2466330 w 2495474"/>
              <a:gd name="connsiteY52" fmla="*/ 1380708 h 1420810"/>
              <a:gd name="connsiteX53" fmla="*/ 2477259 w 2495474"/>
              <a:gd name="connsiteY53" fmla="*/ 1402566 h 1420810"/>
              <a:gd name="connsiteX54" fmla="*/ 2488188 w 2495474"/>
              <a:gd name="connsiteY54" fmla="*/ 1409852 h 1420810"/>
              <a:gd name="connsiteX55" fmla="*/ 2495474 w 2495474"/>
              <a:gd name="connsiteY55" fmla="*/ 1420781 h 1420810"/>
              <a:gd name="connsiteX0" fmla="*/ 0 w 2495474"/>
              <a:gd name="connsiteY0" fmla="*/ 0 h 1420810"/>
              <a:gd name="connsiteX1" fmla="*/ 87433 w 2495474"/>
              <a:gd name="connsiteY1" fmla="*/ 47360 h 1420810"/>
              <a:gd name="connsiteX2" fmla="*/ 145721 w 2495474"/>
              <a:gd name="connsiteY2" fmla="*/ 76504 h 1420810"/>
              <a:gd name="connsiteX3" fmla="*/ 280513 w 2495474"/>
              <a:gd name="connsiteY3" fmla="*/ 127506 h 1420810"/>
              <a:gd name="connsiteX4" fmla="*/ 346088 w 2495474"/>
              <a:gd name="connsiteY4" fmla="*/ 153007 h 1420810"/>
              <a:gd name="connsiteX5" fmla="*/ 705876 w 2495474"/>
              <a:gd name="connsiteY5" fmla="*/ 555942 h 1420810"/>
              <a:gd name="connsiteX6" fmla="*/ 987261 w 2495474"/>
              <a:gd name="connsiteY6" fmla="*/ 400733 h 1420810"/>
              <a:gd name="connsiteX7" fmla="*/ 1038263 w 2495474"/>
              <a:gd name="connsiteY7" fmla="*/ 437164 h 1420810"/>
              <a:gd name="connsiteX8" fmla="*/ 1081979 w 2495474"/>
              <a:gd name="connsiteY8" fmla="*/ 459022 h 1420810"/>
              <a:gd name="connsiteX9" fmla="*/ 1122053 w 2495474"/>
              <a:gd name="connsiteY9" fmla="*/ 488166 h 1420810"/>
              <a:gd name="connsiteX10" fmla="*/ 1209485 w 2495474"/>
              <a:gd name="connsiteY10" fmla="*/ 539168 h 1420810"/>
              <a:gd name="connsiteX11" fmla="*/ 1285989 w 2495474"/>
              <a:gd name="connsiteY11" fmla="*/ 575599 h 1420810"/>
              <a:gd name="connsiteX12" fmla="*/ 1340634 w 2495474"/>
              <a:gd name="connsiteY12" fmla="*/ 604743 h 1420810"/>
              <a:gd name="connsiteX13" fmla="*/ 1362492 w 2495474"/>
              <a:gd name="connsiteY13" fmla="*/ 612029 h 1420810"/>
              <a:gd name="connsiteX14" fmla="*/ 1468140 w 2495474"/>
              <a:gd name="connsiteY14" fmla="*/ 655745 h 1420810"/>
              <a:gd name="connsiteX15" fmla="*/ 1489998 w 2495474"/>
              <a:gd name="connsiteY15" fmla="*/ 666674 h 1420810"/>
              <a:gd name="connsiteX16" fmla="*/ 1533715 w 2495474"/>
              <a:gd name="connsiteY16" fmla="*/ 684889 h 1420810"/>
              <a:gd name="connsiteX17" fmla="*/ 1555573 w 2495474"/>
              <a:gd name="connsiteY17" fmla="*/ 692175 h 1420810"/>
              <a:gd name="connsiteX18" fmla="*/ 1595646 w 2495474"/>
              <a:gd name="connsiteY18" fmla="*/ 717677 h 1420810"/>
              <a:gd name="connsiteX19" fmla="*/ 1650292 w 2495474"/>
              <a:gd name="connsiteY19" fmla="*/ 746821 h 1420810"/>
              <a:gd name="connsiteX20" fmla="*/ 1697651 w 2495474"/>
              <a:gd name="connsiteY20" fmla="*/ 772322 h 1420810"/>
              <a:gd name="connsiteX21" fmla="*/ 1708580 w 2495474"/>
              <a:gd name="connsiteY21" fmla="*/ 783251 h 1420810"/>
              <a:gd name="connsiteX22" fmla="*/ 1737724 w 2495474"/>
              <a:gd name="connsiteY22" fmla="*/ 801466 h 1420810"/>
              <a:gd name="connsiteX23" fmla="*/ 1788727 w 2495474"/>
              <a:gd name="connsiteY23" fmla="*/ 834254 h 1420810"/>
              <a:gd name="connsiteX24" fmla="*/ 1806942 w 2495474"/>
              <a:gd name="connsiteY24" fmla="*/ 841540 h 1420810"/>
              <a:gd name="connsiteX25" fmla="*/ 1865230 w 2495474"/>
              <a:gd name="connsiteY25" fmla="*/ 877970 h 1420810"/>
              <a:gd name="connsiteX26" fmla="*/ 1887088 w 2495474"/>
              <a:gd name="connsiteY26" fmla="*/ 888899 h 1420810"/>
              <a:gd name="connsiteX27" fmla="*/ 1956306 w 2495474"/>
              <a:gd name="connsiteY27" fmla="*/ 928972 h 1420810"/>
              <a:gd name="connsiteX28" fmla="*/ 1981807 w 2495474"/>
              <a:gd name="connsiteY28" fmla="*/ 939901 h 1420810"/>
              <a:gd name="connsiteX29" fmla="*/ 2029167 w 2495474"/>
              <a:gd name="connsiteY29" fmla="*/ 972689 h 1420810"/>
              <a:gd name="connsiteX30" fmla="*/ 2069240 w 2495474"/>
              <a:gd name="connsiteY30" fmla="*/ 990904 h 1420810"/>
              <a:gd name="connsiteX31" fmla="*/ 2127528 w 2495474"/>
              <a:gd name="connsiteY31" fmla="*/ 1027334 h 1420810"/>
              <a:gd name="connsiteX32" fmla="*/ 2142100 w 2495474"/>
              <a:gd name="connsiteY32" fmla="*/ 1038263 h 1420810"/>
              <a:gd name="connsiteX33" fmla="*/ 2156673 w 2495474"/>
              <a:gd name="connsiteY33" fmla="*/ 1045549 h 1420810"/>
              <a:gd name="connsiteX34" fmla="*/ 2196746 w 2495474"/>
              <a:gd name="connsiteY34" fmla="*/ 1078336 h 1420810"/>
              <a:gd name="connsiteX35" fmla="*/ 2214961 w 2495474"/>
              <a:gd name="connsiteY35" fmla="*/ 1100195 h 1420810"/>
              <a:gd name="connsiteX36" fmla="*/ 2225890 w 2495474"/>
              <a:gd name="connsiteY36" fmla="*/ 1122053 h 1420810"/>
              <a:gd name="connsiteX37" fmla="*/ 2236819 w 2495474"/>
              <a:gd name="connsiteY37" fmla="*/ 1140268 h 1420810"/>
              <a:gd name="connsiteX38" fmla="*/ 2262320 w 2495474"/>
              <a:gd name="connsiteY38" fmla="*/ 1165769 h 1420810"/>
              <a:gd name="connsiteX39" fmla="*/ 2273249 w 2495474"/>
              <a:gd name="connsiteY39" fmla="*/ 1180341 h 1420810"/>
              <a:gd name="connsiteX40" fmla="*/ 2287822 w 2495474"/>
              <a:gd name="connsiteY40" fmla="*/ 1191270 h 1420810"/>
              <a:gd name="connsiteX41" fmla="*/ 2309680 w 2495474"/>
              <a:gd name="connsiteY41" fmla="*/ 1220415 h 1420810"/>
              <a:gd name="connsiteX42" fmla="*/ 2324252 w 2495474"/>
              <a:gd name="connsiteY42" fmla="*/ 1231344 h 1420810"/>
              <a:gd name="connsiteX43" fmla="*/ 2335181 w 2495474"/>
              <a:gd name="connsiteY43" fmla="*/ 1238630 h 1420810"/>
              <a:gd name="connsiteX44" fmla="*/ 2346110 w 2495474"/>
              <a:gd name="connsiteY44" fmla="*/ 1249559 h 1420810"/>
              <a:gd name="connsiteX45" fmla="*/ 2357039 w 2495474"/>
              <a:gd name="connsiteY45" fmla="*/ 1256845 h 1420810"/>
              <a:gd name="connsiteX46" fmla="*/ 2375254 w 2495474"/>
              <a:gd name="connsiteY46" fmla="*/ 1278703 h 1420810"/>
              <a:gd name="connsiteX47" fmla="*/ 2386183 w 2495474"/>
              <a:gd name="connsiteY47" fmla="*/ 1285989 h 1420810"/>
              <a:gd name="connsiteX48" fmla="*/ 2404398 w 2495474"/>
              <a:gd name="connsiteY48" fmla="*/ 1307847 h 1420810"/>
              <a:gd name="connsiteX49" fmla="*/ 2429900 w 2495474"/>
              <a:gd name="connsiteY49" fmla="*/ 1329705 h 1420810"/>
              <a:gd name="connsiteX50" fmla="*/ 2455401 w 2495474"/>
              <a:gd name="connsiteY50" fmla="*/ 1358850 h 1420810"/>
              <a:gd name="connsiteX51" fmla="*/ 2466330 w 2495474"/>
              <a:gd name="connsiteY51" fmla="*/ 1380708 h 1420810"/>
              <a:gd name="connsiteX52" fmla="*/ 2477259 w 2495474"/>
              <a:gd name="connsiteY52" fmla="*/ 1402566 h 1420810"/>
              <a:gd name="connsiteX53" fmla="*/ 2488188 w 2495474"/>
              <a:gd name="connsiteY53" fmla="*/ 1409852 h 1420810"/>
              <a:gd name="connsiteX54" fmla="*/ 2495474 w 2495474"/>
              <a:gd name="connsiteY54" fmla="*/ 1420781 h 1420810"/>
              <a:gd name="connsiteX0" fmla="*/ 0 w 2495474"/>
              <a:gd name="connsiteY0" fmla="*/ 0 h 1420810"/>
              <a:gd name="connsiteX1" fmla="*/ 87433 w 2495474"/>
              <a:gd name="connsiteY1" fmla="*/ 47360 h 1420810"/>
              <a:gd name="connsiteX2" fmla="*/ 145721 w 2495474"/>
              <a:gd name="connsiteY2" fmla="*/ 76504 h 1420810"/>
              <a:gd name="connsiteX3" fmla="*/ 280513 w 2495474"/>
              <a:gd name="connsiteY3" fmla="*/ 127506 h 1420810"/>
              <a:gd name="connsiteX4" fmla="*/ 430235 w 2495474"/>
              <a:gd name="connsiteY4" fmla="*/ 326911 h 1420810"/>
              <a:gd name="connsiteX5" fmla="*/ 705876 w 2495474"/>
              <a:gd name="connsiteY5" fmla="*/ 555942 h 1420810"/>
              <a:gd name="connsiteX6" fmla="*/ 987261 w 2495474"/>
              <a:gd name="connsiteY6" fmla="*/ 400733 h 1420810"/>
              <a:gd name="connsiteX7" fmla="*/ 1038263 w 2495474"/>
              <a:gd name="connsiteY7" fmla="*/ 437164 h 1420810"/>
              <a:gd name="connsiteX8" fmla="*/ 1081979 w 2495474"/>
              <a:gd name="connsiteY8" fmla="*/ 459022 h 1420810"/>
              <a:gd name="connsiteX9" fmla="*/ 1122053 w 2495474"/>
              <a:gd name="connsiteY9" fmla="*/ 488166 h 1420810"/>
              <a:gd name="connsiteX10" fmla="*/ 1209485 w 2495474"/>
              <a:gd name="connsiteY10" fmla="*/ 539168 h 1420810"/>
              <a:gd name="connsiteX11" fmla="*/ 1285989 w 2495474"/>
              <a:gd name="connsiteY11" fmla="*/ 575599 h 1420810"/>
              <a:gd name="connsiteX12" fmla="*/ 1340634 w 2495474"/>
              <a:gd name="connsiteY12" fmla="*/ 604743 h 1420810"/>
              <a:gd name="connsiteX13" fmla="*/ 1362492 w 2495474"/>
              <a:gd name="connsiteY13" fmla="*/ 612029 h 1420810"/>
              <a:gd name="connsiteX14" fmla="*/ 1468140 w 2495474"/>
              <a:gd name="connsiteY14" fmla="*/ 655745 h 1420810"/>
              <a:gd name="connsiteX15" fmla="*/ 1489998 w 2495474"/>
              <a:gd name="connsiteY15" fmla="*/ 666674 h 1420810"/>
              <a:gd name="connsiteX16" fmla="*/ 1533715 w 2495474"/>
              <a:gd name="connsiteY16" fmla="*/ 684889 h 1420810"/>
              <a:gd name="connsiteX17" fmla="*/ 1555573 w 2495474"/>
              <a:gd name="connsiteY17" fmla="*/ 692175 h 1420810"/>
              <a:gd name="connsiteX18" fmla="*/ 1595646 w 2495474"/>
              <a:gd name="connsiteY18" fmla="*/ 717677 h 1420810"/>
              <a:gd name="connsiteX19" fmla="*/ 1650292 w 2495474"/>
              <a:gd name="connsiteY19" fmla="*/ 746821 h 1420810"/>
              <a:gd name="connsiteX20" fmla="*/ 1697651 w 2495474"/>
              <a:gd name="connsiteY20" fmla="*/ 772322 h 1420810"/>
              <a:gd name="connsiteX21" fmla="*/ 1708580 w 2495474"/>
              <a:gd name="connsiteY21" fmla="*/ 783251 h 1420810"/>
              <a:gd name="connsiteX22" fmla="*/ 1737724 w 2495474"/>
              <a:gd name="connsiteY22" fmla="*/ 801466 h 1420810"/>
              <a:gd name="connsiteX23" fmla="*/ 1788727 w 2495474"/>
              <a:gd name="connsiteY23" fmla="*/ 834254 h 1420810"/>
              <a:gd name="connsiteX24" fmla="*/ 1806942 w 2495474"/>
              <a:gd name="connsiteY24" fmla="*/ 841540 h 1420810"/>
              <a:gd name="connsiteX25" fmla="*/ 1865230 w 2495474"/>
              <a:gd name="connsiteY25" fmla="*/ 877970 h 1420810"/>
              <a:gd name="connsiteX26" fmla="*/ 1887088 w 2495474"/>
              <a:gd name="connsiteY26" fmla="*/ 888899 h 1420810"/>
              <a:gd name="connsiteX27" fmla="*/ 1956306 w 2495474"/>
              <a:gd name="connsiteY27" fmla="*/ 928972 h 1420810"/>
              <a:gd name="connsiteX28" fmla="*/ 1981807 w 2495474"/>
              <a:gd name="connsiteY28" fmla="*/ 939901 h 1420810"/>
              <a:gd name="connsiteX29" fmla="*/ 2029167 w 2495474"/>
              <a:gd name="connsiteY29" fmla="*/ 972689 h 1420810"/>
              <a:gd name="connsiteX30" fmla="*/ 2069240 w 2495474"/>
              <a:gd name="connsiteY30" fmla="*/ 990904 h 1420810"/>
              <a:gd name="connsiteX31" fmla="*/ 2127528 w 2495474"/>
              <a:gd name="connsiteY31" fmla="*/ 1027334 h 1420810"/>
              <a:gd name="connsiteX32" fmla="*/ 2142100 w 2495474"/>
              <a:gd name="connsiteY32" fmla="*/ 1038263 h 1420810"/>
              <a:gd name="connsiteX33" fmla="*/ 2156673 w 2495474"/>
              <a:gd name="connsiteY33" fmla="*/ 1045549 h 1420810"/>
              <a:gd name="connsiteX34" fmla="*/ 2196746 w 2495474"/>
              <a:gd name="connsiteY34" fmla="*/ 1078336 h 1420810"/>
              <a:gd name="connsiteX35" fmla="*/ 2214961 w 2495474"/>
              <a:gd name="connsiteY35" fmla="*/ 1100195 h 1420810"/>
              <a:gd name="connsiteX36" fmla="*/ 2225890 w 2495474"/>
              <a:gd name="connsiteY36" fmla="*/ 1122053 h 1420810"/>
              <a:gd name="connsiteX37" fmla="*/ 2236819 w 2495474"/>
              <a:gd name="connsiteY37" fmla="*/ 1140268 h 1420810"/>
              <a:gd name="connsiteX38" fmla="*/ 2262320 w 2495474"/>
              <a:gd name="connsiteY38" fmla="*/ 1165769 h 1420810"/>
              <a:gd name="connsiteX39" fmla="*/ 2273249 w 2495474"/>
              <a:gd name="connsiteY39" fmla="*/ 1180341 h 1420810"/>
              <a:gd name="connsiteX40" fmla="*/ 2287822 w 2495474"/>
              <a:gd name="connsiteY40" fmla="*/ 1191270 h 1420810"/>
              <a:gd name="connsiteX41" fmla="*/ 2309680 w 2495474"/>
              <a:gd name="connsiteY41" fmla="*/ 1220415 h 1420810"/>
              <a:gd name="connsiteX42" fmla="*/ 2324252 w 2495474"/>
              <a:gd name="connsiteY42" fmla="*/ 1231344 h 1420810"/>
              <a:gd name="connsiteX43" fmla="*/ 2335181 w 2495474"/>
              <a:gd name="connsiteY43" fmla="*/ 1238630 h 1420810"/>
              <a:gd name="connsiteX44" fmla="*/ 2346110 w 2495474"/>
              <a:gd name="connsiteY44" fmla="*/ 1249559 h 1420810"/>
              <a:gd name="connsiteX45" fmla="*/ 2357039 w 2495474"/>
              <a:gd name="connsiteY45" fmla="*/ 1256845 h 1420810"/>
              <a:gd name="connsiteX46" fmla="*/ 2375254 w 2495474"/>
              <a:gd name="connsiteY46" fmla="*/ 1278703 h 1420810"/>
              <a:gd name="connsiteX47" fmla="*/ 2386183 w 2495474"/>
              <a:gd name="connsiteY47" fmla="*/ 1285989 h 1420810"/>
              <a:gd name="connsiteX48" fmla="*/ 2404398 w 2495474"/>
              <a:gd name="connsiteY48" fmla="*/ 1307847 h 1420810"/>
              <a:gd name="connsiteX49" fmla="*/ 2429900 w 2495474"/>
              <a:gd name="connsiteY49" fmla="*/ 1329705 h 1420810"/>
              <a:gd name="connsiteX50" fmla="*/ 2455401 w 2495474"/>
              <a:gd name="connsiteY50" fmla="*/ 1358850 h 1420810"/>
              <a:gd name="connsiteX51" fmla="*/ 2466330 w 2495474"/>
              <a:gd name="connsiteY51" fmla="*/ 1380708 h 1420810"/>
              <a:gd name="connsiteX52" fmla="*/ 2477259 w 2495474"/>
              <a:gd name="connsiteY52" fmla="*/ 1402566 h 1420810"/>
              <a:gd name="connsiteX53" fmla="*/ 2488188 w 2495474"/>
              <a:gd name="connsiteY53" fmla="*/ 1409852 h 1420810"/>
              <a:gd name="connsiteX54" fmla="*/ 2495474 w 2495474"/>
              <a:gd name="connsiteY54" fmla="*/ 1420781 h 1420810"/>
              <a:gd name="connsiteX0" fmla="*/ 0 w 2495474"/>
              <a:gd name="connsiteY0" fmla="*/ 0 h 1420810"/>
              <a:gd name="connsiteX1" fmla="*/ 87433 w 2495474"/>
              <a:gd name="connsiteY1" fmla="*/ 47360 h 1420810"/>
              <a:gd name="connsiteX2" fmla="*/ 145721 w 2495474"/>
              <a:gd name="connsiteY2" fmla="*/ 76504 h 1420810"/>
              <a:gd name="connsiteX3" fmla="*/ 255269 w 2495474"/>
              <a:gd name="connsiteY3" fmla="*/ 155555 h 1420810"/>
              <a:gd name="connsiteX4" fmla="*/ 430235 w 2495474"/>
              <a:gd name="connsiteY4" fmla="*/ 326911 h 1420810"/>
              <a:gd name="connsiteX5" fmla="*/ 705876 w 2495474"/>
              <a:gd name="connsiteY5" fmla="*/ 555942 h 1420810"/>
              <a:gd name="connsiteX6" fmla="*/ 987261 w 2495474"/>
              <a:gd name="connsiteY6" fmla="*/ 400733 h 1420810"/>
              <a:gd name="connsiteX7" fmla="*/ 1038263 w 2495474"/>
              <a:gd name="connsiteY7" fmla="*/ 437164 h 1420810"/>
              <a:gd name="connsiteX8" fmla="*/ 1081979 w 2495474"/>
              <a:gd name="connsiteY8" fmla="*/ 459022 h 1420810"/>
              <a:gd name="connsiteX9" fmla="*/ 1122053 w 2495474"/>
              <a:gd name="connsiteY9" fmla="*/ 488166 h 1420810"/>
              <a:gd name="connsiteX10" fmla="*/ 1209485 w 2495474"/>
              <a:gd name="connsiteY10" fmla="*/ 539168 h 1420810"/>
              <a:gd name="connsiteX11" fmla="*/ 1285989 w 2495474"/>
              <a:gd name="connsiteY11" fmla="*/ 575599 h 1420810"/>
              <a:gd name="connsiteX12" fmla="*/ 1340634 w 2495474"/>
              <a:gd name="connsiteY12" fmla="*/ 604743 h 1420810"/>
              <a:gd name="connsiteX13" fmla="*/ 1362492 w 2495474"/>
              <a:gd name="connsiteY13" fmla="*/ 612029 h 1420810"/>
              <a:gd name="connsiteX14" fmla="*/ 1468140 w 2495474"/>
              <a:gd name="connsiteY14" fmla="*/ 655745 h 1420810"/>
              <a:gd name="connsiteX15" fmla="*/ 1489998 w 2495474"/>
              <a:gd name="connsiteY15" fmla="*/ 666674 h 1420810"/>
              <a:gd name="connsiteX16" fmla="*/ 1533715 w 2495474"/>
              <a:gd name="connsiteY16" fmla="*/ 684889 h 1420810"/>
              <a:gd name="connsiteX17" fmla="*/ 1555573 w 2495474"/>
              <a:gd name="connsiteY17" fmla="*/ 692175 h 1420810"/>
              <a:gd name="connsiteX18" fmla="*/ 1595646 w 2495474"/>
              <a:gd name="connsiteY18" fmla="*/ 717677 h 1420810"/>
              <a:gd name="connsiteX19" fmla="*/ 1650292 w 2495474"/>
              <a:gd name="connsiteY19" fmla="*/ 746821 h 1420810"/>
              <a:gd name="connsiteX20" fmla="*/ 1697651 w 2495474"/>
              <a:gd name="connsiteY20" fmla="*/ 772322 h 1420810"/>
              <a:gd name="connsiteX21" fmla="*/ 1708580 w 2495474"/>
              <a:gd name="connsiteY21" fmla="*/ 783251 h 1420810"/>
              <a:gd name="connsiteX22" fmla="*/ 1737724 w 2495474"/>
              <a:gd name="connsiteY22" fmla="*/ 801466 h 1420810"/>
              <a:gd name="connsiteX23" fmla="*/ 1788727 w 2495474"/>
              <a:gd name="connsiteY23" fmla="*/ 834254 h 1420810"/>
              <a:gd name="connsiteX24" fmla="*/ 1806942 w 2495474"/>
              <a:gd name="connsiteY24" fmla="*/ 841540 h 1420810"/>
              <a:gd name="connsiteX25" fmla="*/ 1865230 w 2495474"/>
              <a:gd name="connsiteY25" fmla="*/ 877970 h 1420810"/>
              <a:gd name="connsiteX26" fmla="*/ 1887088 w 2495474"/>
              <a:gd name="connsiteY26" fmla="*/ 888899 h 1420810"/>
              <a:gd name="connsiteX27" fmla="*/ 1956306 w 2495474"/>
              <a:gd name="connsiteY27" fmla="*/ 928972 h 1420810"/>
              <a:gd name="connsiteX28" fmla="*/ 1981807 w 2495474"/>
              <a:gd name="connsiteY28" fmla="*/ 939901 h 1420810"/>
              <a:gd name="connsiteX29" fmla="*/ 2029167 w 2495474"/>
              <a:gd name="connsiteY29" fmla="*/ 972689 h 1420810"/>
              <a:gd name="connsiteX30" fmla="*/ 2069240 w 2495474"/>
              <a:gd name="connsiteY30" fmla="*/ 990904 h 1420810"/>
              <a:gd name="connsiteX31" fmla="*/ 2127528 w 2495474"/>
              <a:gd name="connsiteY31" fmla="*/ 1027334 h 1420810"/>
              <a:gd name="connsiteX32" fmla="*/ 2142100 w 2495474"/>
              <a:gd name="connsiteY32" fmla="*/ 1038263 h 1420810"/>
              <a:gd name="connsiteX33" fmla="*/ 2156673 w 2495474"/>
              <a:gd name="connsiteY33" fmla="*/ 1045549 h 1420810"/>
              <a:gd name="connsiteX34" fmla="*/ 2196746 w 2495474"/>
              <a:gd name="connsiteY34" fmla="*/ 1078336 h 1420810"/>
              <a:gd name="connsiteX35" fmla="*/ 2214961 w 2495474"/>
              <a:gd name="connsiteY35" fmla="*/ 1100195 h 1420810"/>
              <a:gd name="connsiteX36" fmla="*/ 2225890 w 2495474"/>
              <a:gd name="connsiteY36" fmla="*/ 1122053 h 1420810"/>
              <a:gd name="connsiteX37" fmla="*/ 2236819 w 2495474"/>
              <a:gd name="connsiteY37" fmla="*/ 1140268 h 1420810"/>
              <a:gd name="connsiteX38" fmla="*/ 2262320 w 2495474"/>
              <a:gd name="connsiteY38" fmla="*/ 1165769 h 1420810"/>
              <a:gd name="connsiteX39" fmla="*/ 2273249 w 2495474"/>
              <a:gd name="connsiteY39" fmla="*/ 1180341 h 1420810"/>
              <a:gd name="connsiteX40" fmla="*/ 2287822 w 2495474"/>
              <a:gd name="connsiteY40" fmla="*/ 1191270 h 1420810"/>
              <a:gd name="connsiteX41" fmla="*/ 2309680 w 2495474"/>
              <a:gd name="connsiteY41" fmla="*/ 1220415 h 1420810"/>
              <a:gd name="connsiteX42" fmla="*/ 2324252 w 2495474"/>
              <a:gd name="connsiteY42" fmla="*/ 1231344 h 1420810"/>
              <a:gd name="connsiteX43" fmla="*/ 2335181 w 2495474"/>
              <a:gd name="connsiteY43" fmla="*/ 1238630 h 1420810"/>
              <a:gd name="connsiteX44" fmla="*/ 2346110 w 2495474"/>
              <a:gd name="connsiteY44" fmla="*/ 1249559 h 1420810"/>
              <a:gd name="connsiteX45" fmla="*/ 2357039 w 2495474"/>
              <a:gd name="connsiteY45" fmla="*/ 1256845 h 1420810"/>
              <a:gd name="connsiteX46" fmla="*/ 2375254 w 2495474"/>
              <a:gd name="connsiteY46" fmla="*/ 1278703 h 1420810"/>
              <a:gd name="connsiteX47" fmla="*/ 2386183 w 2495474"/>
              <a:gd name="connsiteY47" fmla="*/ 1285989 h 1420810"/>
              <a:gd name="connsiteX48" fmla="*/ 2404398 w 2495474"/>
              <a:gd name="connsiteY48" fmla="*/ 1307847 h 1420810"/>
              <a:gd name="connsiteX49" fmla="*/ 2429900 w 2495474"/>
              <a:gd name="connsiteY49" fmla="*/ 1329705 h 1420810"/>
              <a:gd name="connsiteX50" fmla="*/ 2455401 w 2495474"/>
              <a:gd name="connsiteY50" fmla="*/ 1358850 h 1420810"/>
              <a:gd name="connsiteX51" fmla="*/ 2466330 w 2495474"/>
              <a:gd name="connsiteY51" fmla="*/ 1380708 h 1420810"/>
              <a:gd name="connsiteX52" fmla="*/ 2477259 w 2495474"/>
              <a:gd name="connsiteY52" fmla="*/ 1402566 h 1420810"/>
              <a:gd name="connsiteX53" fmla="*/ 2488188 w 2495474"/>
              <a:gd name="connsiteY53" fmla="*/ 1409852 h 1420810"/>
              <a:gd name="connsiteX54" fmla="*/ 2495474 w 2495474"/>
              <a:gd name="connsiteY54" fmla="*/ 1420781 h 1420810"/>
              <a:gd name="connsiteX0" fmla="*/ 0 w 2487060"/>
              <a:gd name="connsiteY0" fmla="*/ 0 h 1437639"/>
              <a:gd name="connsiteX1" fmla="*/ 79019 w 2487060"/>
              <a:gd name="connsiteY1" fmla="*/ 64189 h 1437639"/>
              <a:gd name="connsiteX2" fmla="*/ 137307 w 2487060"/>
              <a:gd name="connsiteY2" fmla="*/ 93333 h 1437639"/>
              <a:gd name="connsiteX3" fmla="*/ 246855 w 2487060"/>
              <a:gd name="connsiteY3" fmla="*/ 172384 h 1437639"/>
              <a:gd name="connsiteX4" fmla="*/ 421821 w 2487060"/>
              <a:gd name="connsiteY4" fmla="*/ 343740 h 1437639"/>
              <a:gd name="connsiteX5" fmla="*/ 697462 w 2487060"/>
              <a:gd name="connsiteY5" fmla="*/ 572771 h 1437639"/>
              <a:gd name="connsiteX6" fmla="*/ 978847 w 2487060"/>
              <a:gd name="connsiteY6" fmla="*/ 417562 h 1437639"/>
              <a:gd name="connsiteX7" fmla="*/ 1029849 w 2487060"/>
              <a:gd name="connsiteY7" fmla="*/ 453993 h 1437639"/>
              <a:gd name="connsiteX8" fmla="*/ 1073565 w 2487060"/>
              <a:gd name="connsiteY8" fmla="*/ 475851 h 1437639"/>
              <a:gd name="connsiteX9" fmla="*/ 1113639 w 2487060"/>
              <a:gd name="connsiteY9" fmla="*/ 504995 h 1437639"/>
              <a:gd name="connsiteX10" fmla="*/ 1201071 w 2487060"/>
              <a:gd name="connsiteY10" fmla="*/ 555997 h 1437639"/>
              <a:gd name="connsiteX11" fmla="*/ 1277575 w 2487060"/>
              <a:gd name="connsiteY11" fmla="*/ 592428 h 1437639"/>
              <a:gd name="connsiteX12" fmla="*/ 1332220 w 2487060"/>
              <a:gd name="connsiteY12" fmla="*/ 621572 h 1437639"/>
              <a:gd name="connsiteX13" fmla="*/ 1354078 w 2487060"/>
              <a:gd name="connsiteY13" fmla="*/ 628858 h 1437639"/>
              <a:gd name="connsiteX14" fmla="*/ 1459726 w 2487060"/>
              <a:gd name="connsiteY14" fmla="*/ 672574 h 1437639"/>
              <a:gd name="connsiteX15" fmla="*/ 1481584 w 2487060"/>
              <a:gd name="connsiteY15" fmla="*/ 683503 h 1437639"/>
              <a:gd name="connsiteX16" fmla="*/ 1525301 w 2487060"/>
              <a:gd name="connsiteY16" fmla="*/ 701718 h 1437639"/>
              <a:gd name="connsiteX17" fmla="*/ 1547159 w 2487060"/>
              <a:gd name="connsiteY17" fmla="*/ 709004 h 1437639"/>
              <a:gd name="connsiteX18" fmla="*/ 1587232 w 2487060"/>
              <a:gd name="connsiteY18" fmla="*/ 734506 h 1437639"/>
              <a:gd name="connsiteX19" fmla="*/ 1641878 w 2487060"/>
              <a:gd name="connsiteY19" fmla="*/ 763650 h 1437639"/>
              <a:gd name="connsiteX20" fmla="*/ 1689237 w 2487060"/>
              <a:gd name="connsiteY20" fmla="*/ 789151 h 1437639"/>
              <a:gd name="connsiteX21" fmla="*/ 1700166 w 2487060"/>
              <a:gd name="connsiteY21" fmla="*/ 800080 h 1437639"/>
              <a:gd name="connsiteX22" fmla="*/ 1729310 w 2487060"/>
              <a:gd name="connsiteY22" fmla="*/ 818295 h 1437639"/>
              <a:gd name="connsiteX23" fmla="*/ 1780313 w 2487060"/>
              <a:gd name="connsiteY23" fmla="*/ 851083 h 1437639"/>
              <a:gd name="connsiteX24" fmla="*/ 1798528 w 2487060"/>
              <a:gd name="connsiteY24" fmla="*/ 858369 h 1437639"/>
              <a:gd name="connsiteX25" fmla="*/ 1856816 w 2487060"/>
              <a:gd name="connsiteY25" fmla="*/ 894799 h 1437639"/>
              <a:gd name="connsiteX26" fmla="*/ 1878674 w 2487060"/>
              <a:gd name="connsiteY26" fmla="*/ 905728 h 1437639"/>
              <a:gd name="connsiteX27" fmla="*/ 1947892 w 2487060"/>
              <a:gd name="connsiteY27" fmla="*/ 945801 h 1437639"/>
              <a:gd name="connsiteX28" fmla="*/ 1973393 w 2487060"/>
              <a:gd name="connsiteY28" fmla="*/ 956730 h 1437639"/>
              <a:gd name="connsiteX29" fmla="*/ 2020753 w 2487060"/>
              <a:gd name="connsiteY29" fmla="*/ 989518 h 1437639"/>
              <a:gd name="connsiteX30" fmla="*/ 2060826 w 2487060"/>
              <a:gd name="connsiteY30" fmla="*/ 1007733 h 1437639"/>
              <a:gd name="connsiteX31" fmla="*/ 2119114 w 2487060"/>
              <a:gd name="connsiteY31" fmla="*/ 1044163 h 1437639"/>
              <a:gd name="connsiteX32" fmla="*/ 2133686 w 2487060"/>
              <a:gd name="connsiteY32" fmla="*/ 1055092 h 1437639"/>
              <a:gd name="connsiteX33" fmla="*/ 2148259 w 2487060"/>
              <a:gd name="connsiteY33" fmla="*/ 1062378 h 1437639"/>
              <a:gd name="connsiteX34" fmla="*/ 2188332 w 2487060"/>
              <a:gd name="connsiteY34" fmla="*/ 1095165 h 1437639"/>
              <a:gd name="connsiteX35" fmla="*/ 2206547 w 2487060"/>
              <a:gd name="connsiteY35" fmla="*/ 1117024 h 1437639"/>
              <a:gd name="connsiteX36" fmla="*/ 2217476 w 2487060"/>
              <a:gd name="connsiteY36" fmla="*/ 1138882 h 1437639"/>
              <a:gd name="connsiteX37" fmla="*/ 2228405 w 2487060"/>
              <a:gd name="connsiteY37" fmla="*/ 1157097 h 1437639"/>
              <a:gd name="connsiteX38" fmla="*/ 2253906 w 2487060"/>
              <a:gd name="connsiteY38" fmla="*/ 1182598 h 1437639"/>
              <a:gd name="connsiteX39" fmla="*/ 2264835 w 2487060"/>
              <a:gd name="connsiteY39" fmla="*/ 1197170 h 1437639"/>
              <a:gd name="connsiteX40" fmla="*/ 2279408 w 2487060"/>
              <a:gd name="connsiteY40" fmla="*/ 1208099 h 1437639"/>
              <a:gd name="connsiteX41" fmla="*/ 2301266 w 2487060"/>
              <a:gd name="connsiteY41" fmla="*/ 1237244 h 1437639"/>
              <a:gd name="connsiteX42" fmla="*/ 2315838 w 2487060"/>
              <a:gd name="connsiteY42" fmla="*/ 1248173 h 1437639"/>
              <a:gd name="connsiteX43" fmla="*/ 2326767 w 2487060"/>
              <a:gd name="connsiteY43" fmla="*/ 1255459 h 1437639"/>
              <a:gd name="connsiteX44" fmla="*/ 2337696 w 2487060"/>
              <a:gd name="connsiteY44" fmla="*/ 1266388 h 1437639"/>
              <a:gd name="connsiteX45" fmla="*/ 2348625 w 2487060"/>
              <a:gd name="connsiteY45" fmla="*/ 1273674 h 1437639"/>
              <a:gd name="connsiteX46" fmla="*/ 2366840 w 2487060"/>
              <a:gd name="connsiteY46" fmla="*/ 1295532 h 1437639"/>
              <a:gd name="connsiteX47" fmla="*/ 2377769 w 2487060"/>
              <a:gd name="connsiteY47" fmla="*/ 1302818 h 1437639"/>
              <a:gd name="connsiteX48" fmla="*/ 2395984 w 2487060"/>
              <a:gd name="connsiteY48" fmla="*/ 1324676 h 1437639"/>
              <a:gd name="connsiteX49" fmla="*/ 2421486 w 2487060"/>
              <a:gd name="connsiteY49" fmla="*/ 1346534 h 1437639"/>
              <a:gd name="connsiteX50" fmla="*/ 2446987 w 2487060"/>
              <a:gd name="connsiteY50" fmla="*/ 1375679 h 1437639"/>
              <a:gd name="connsiteX51" fmla="*/ 2457916 w 2487060"/>
              <a:gd name="connsiteY51" fmla="*/ 1397537 h 1437639"/>
              <a:gd name="connsiteX52" fmla="*/ 2468845 w 2487060"/>
              <a:gd name="connsiteY52" fmla="*/ 1419395 h 1437639"/>
              <a:gd name="connsiteX53" fmla="*/ 2479774 w 2487060"/>
              <a:gd name="connsiteY53" fmla="*/ 1426681 h 1437639"/>
              <a:gd name="connsiteX54" fmla="*/ 2487060 w 2487060"/>
              <a:gd name="connsiteY54" fmla="*/ 1437610 h 1437639"/>
              <a:gd name="connsiteX0" fmla="*/ 0 w 2487060"/>
              <a:gd name="connsiteY0" fmla="*/ 0 h 1437639"/>
              <a:gd name="connsiteX1" fmla="*/ 137307 w 2487060"/>
              <a:gd name="connsiteY1" fmla="*/ 93333 h 1437639"/>
              <a:gd name="connsiteX2" fmla="*/ 246855 w 2487060"/>
              <a:gd name="connsiteY2" fmla="*/ 172384 h 1437639"/>
              <a:gd name="connsiteX3" fmla="*/ 421821 w 2487060"/>
              <a:gd name="connsiteY3" fmla="*/ 343740 h 1437639"/>
              <a:gd name="connsiteX4" fmla="*/ 697462 w 2487060"/>
              <a:gd name="connsiteY4" fmla="*/ 572771 h 1437639"/>
              <a:gd name="connsiteX5" fmla="*/ 978847 w 2487060"/>
              <a:gd name="connsiteY5" fmla="*/ 417562 h 1437639"/>
              <a:gd name="connsiteX6" fmla="*/ 1029849 w 2487060"/>
              <a:gd name="connsiteY6" fmla="*/ 453993 h 1437639"/>
              <a:gd name="connsiteX7" fmla="*/ 1073565 w 2487060"/>
              <a:gd name="connsiteY7" fmla="*/ 475851 h 1437639"/>
              <a:gd name="connsiteX8" fmla="*/ 1113639 w 2487060"/>
              <a:gd name="connsiteY8" fmla="*/ 504995 h 1437639"/>
              <a:gd name="connsiteX9" fmla="*/ 1201071 w 2487060"/>
              <a:gd name="connsiteY9" fmla="*/ 555997 h 1437639"/>
              <a:gd name="connsiteX10" fmla="*/ 1277575 w 2487060"/>
              <a:gd name="connsiteY10" fmla="*/ 592428 h 1437639"/>
              <a:gd name="connsiteX11" fmla="*/ 1332220 w 2487060"/>
              <a:gd name="connsiteY11" fmla="*/ 621572 h 1437639"/>
              <a:gd name="connsiteX12" fmla="*/ 1354078 w 2487060"/>
              <a:gd name="connsiteY12" fmla="*/ 628858 h 1437639"/>
              <a:gd name="connsiteX13" fmla="*/ 1459726 w 2487060"/>
              <a:gd name="connsiteY13" fmla="*/ 672574 h 1437639"/>
              <a:gd name="connsiteX14" fmla="*/ 1481584 w 2487060"/>
              <a:gd name="connsiteY14" fmla="*/ 683503 h 1437639"/>
              <a:gd name="connsiteX15" fmla="*/ 1525301 w 2487060"/>
              <a:gd name="connsiteY15" fmla="*/ 701718 h 1437639"/>
              <a:gd name="connsiteX16" fmla="*/ 1547159 w 2487060"/>
              <a:gd name="connsiteY16" fmla="*/ 709004 h 1437639"/>
              <a:gd name="connsiteX17" fmla="*/ 1587232 w 2487060"/>
              <a:gd name="connsiteY17" fmla="*/ 734506 h 1437639"/>
              <a:gd name="connsiteX18" fmla="*/ 1641878 w 2487060"/>
              <a:gd name="connsiteY18" fmla="*/ 763650 h 1437639"/>
              <a:gd name="connsiteX19" fmla="*/ 1689237 w 2487060"/>
              <a:gd name="connsiteY19" fmla="*/ 789151 h 1437639"/>
              <a:gd name="connsiteX20" fmla="*/ 1700166 w 2487060"/>
              <a:gd name="connsiteY20" fmla="*/ 800080 h 1437639"/>
              <a:gd name="connsiteX21" fmla="*/ 1729310 w 2487060"/>
              <a:gd name="connsiteY21" fmla="*/ 818295 h 1437639"/>
              <a:gd name="connsiteX22" fmla="*/ 1780313 w 2487060"/>
              <a:gd name="connsiteY22" fmla="*/ 851083 h 1437639"/>
              <a:gd name="connsiteX23" fmla="*/ 1798528 w 2487060"/>
              <a:gd name="connsiteY23" fmla="*/ 858369 h 1437639"/>
              <a:gd name="connsiteX24" fmla="*/ 1856816 w 2487060"/>
              <a:gd name="connsiteY24" fmla="*/ 894799 h 1437639"/>
              <a:gd name="connsiteX25" fmla="*/ 1878674 w 2487060"/>
              <a:gd name="connsiteY25" fmla="*/ 905728 h 1437639"/>
              <a:gd name="connsiteX26" fmla="*/ 1947892 w 2487060"/>
              <a:gd name="connsiteY26" fmla="*/ 945801 h 1437639"/>
              <a:gd name="connsiteX27" fmla="*/ 1973393 w 2487060"/>
              <a:gd name="connsiteY27" fmla="*/ 956730 h 1437639"/>
              <a:gd name="connsiteX28" fmla="*/ 2020753 w 2487060"/>
              <a:gd name="connsiteY28" fmla="*/ 989518 h 1437639"/>
              <a:gd name="connsiteX29" fmla="*/ 2060826 w 2487060"/>
              <a:gd name="connsiteY29" fmla="*/ 1007733 h 1437639"/>
              <a:gd name="connsiteX30" fmla="*/ 2119114 w 2487060"/>
              <a:gd name="connsiteY30" fmla="*/ 1044163 h 1437639"/>
              <a:gd name="connsiteX31" fmla="*/ 2133686 w 2487060"/>
              <a:gd name="connsiteY31" fmla="*/ 1055092 h 1437639"/>
              <a:gd name="connsiteX32" fmla="*/ 2148259 w 2487060"/>
              <a:gd name="connsiteY32" fmla="*/ 1062378 h 1437639"/>
              <a:gd name="connsiteX33" fmla="*/ 2188332 w 2487060"/>
              <a:gd name="connsiteY33" fmla="*/ 1095165 h 1437639"/>
              <a:gd name="connsiteX34" fmla="*/ 2206547 w 2487060"/>
              <a:gd name="connsiteY34" fmla="*/ 1117024 h 1437639"/>
              <a:gd name="connsiteX35" fmla="*/ 2217476 w 2487060"/>
              <a:gd name="connsiteY35" fmla="*/ 1138882 h 1437639"/>
              <a:gd name="connsiteX36" fmla="*/ 2228405 w 2487060"/>
              <a:gd name="connsiteY36" fmla="*/ 1157097 h 1437639"/>
              <a:gd name="connsiteX37" fmla="*/ 2253906 w 2487060"/>
              <a:gd name="connsiteY37" fmla="*/ 1182598 h 1437639"/>
              <a:gd name="connsiteX38" fmla="*/ 2264835 w 2487060"/>
              <a:gd name="connsiteY38" fmla="*/ 1197170 h 1437639"/>
              <a:gd name="connsiteX39" fmla="*/ 2279408 w 2487060"/>
              <a:gd name="connsiteY39" fmla="*/ 1208099 h 1437639"/>
              <a:gd name="connsiteX40" fmla="*/ 2301266 w 2487060"/>
              <a:gd name="connsiteY40" fmla="*/ 1237244 h 1437639"/>
              <a:gd name="connsiteX41" fmla="*/ 2315838 w 2487060"/>
              <a:gd name="connsiteY41" fmla="*/ 1248173 h 1437639"/>
              <a:gd name="connsiteX42" fmla="*/ 2326767 w 2487060"/>
              <a:gd name="connsiteY42" fmla="*/ 1255459 h 1437639"/>
              <a:gd name="connsiteX43" fmla="*/ 2337696 w 2487060"/>
              <a:gd name="connsiteY43" fmla="*/ 1266388 h 1437639"/>
              <a:gd name="connsiteX44" fmla="*/ 2348625 w 2487060"/>
              <a:gd name="connsiteY44" fmla="*/ 1273674 h 1437639"/>
              <a:gd name="connsiteX45" fmla="*/ 2366840 w 2487060"/>
              <a:gd name="connsiteY45" fmla="*/ 1295532 h 1437639"/>
              <a:gd name="connsiteX46" fmla="*/ 2377769 w 2487060"/>
              <a:gd name="connsiteY46" fmla="*/ 1302818 h 1437639"/>
              <a:gd name="connsiteX47" fmla="*/ 2395984 w 2487060"/>
              <a:gd name="connsiteY47" fmla="*/ 1324676 h 1437639"/>
              <a:gd name="connsiteX48" fmla="*/ 2421486 w 2487060"/>
              <a:gd name="connsiteY48" fmla="*/ 1346534 h 1437639"/>
              <a:gd name="connsiteX49" fmla="*/ 2446987 w 2487060"/>
              <a:gd name="connsiteY49" fmla="*/ 1375679 h 1437639"/>
              <a:gd name="connsiteX50" fmla="*/ 2457916 w 2487060"/>
              <a:gd name="connsiteY50" fmla="*/ 1397537 h 1437639"/>
              <a:gd name="connsiteX51" fmla="*/ 2468845 w 2487060"/>
              <a:gd name="connsiteY51" fmla="*/ 1419395 h 1437639"/>
              <a:gd name="connsiteX52" fmla="*/ 2479774 w 2487060"/>
              <a:gd name="connsiteY52" fmla="*/ 1426681 h 1437639"/>
              <a:gd name="connsiteX53" fmla="*/ 2487060 w 2487060"/>
              <a:gd name="connsiteY53" fmla="*/ 1437610 h 1437639"/>
              <a:gd name="connsiteX0" fmla="*/ 0 w 2487060"/>
              <a:gd name="connsiteY0" fmla="*/ 0 h 1437639"/>
              <a:gd name="connsiteX1" fmla="*/ 246855 w 2487060"/>
              <a:gd name="connsiteY1" fmla="*/ 172384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78847 w 2487060"/>
              <a:gd name="connsiteY4" fmla="*/ 417562 h 1437639"/>
              <a:gd name="connsiteX5" fmla="*/ 1029849 w 2487060"/>
              <a:gd name="connsiteY5" fmla="*/ 453993 h 1437639"/>
              <a:gd name="connsiteX6" fmla="*/ 1073565 w 2487060"/>
              <a:gd name="connsiteY6" fmla="*/ 475851 h 1437639"/>
              <a:gd name="connsiteX7" fmla="*/ 1113639 w 2487060"/>
              <a:gd name="connsiteY7" fmla="*/ 504995 h 1437639"/>
              <a:gd name="connsiteX8" fmla="*/ 1201071 w 2487060"/>
              <a:gd name="connsiteY8" fmla="*/ 555997 h 1437639"/>
              <a:gd name="connsiteX9" fmla="*/ 1277575 w 2487060"/>
              <a:gd name="connsiteY9" fmla="*/ 592428 h 1437639"/>
              <a:gd name="connsiteX10" fmla="*/ 1332220 w 2487060"/>
              <a:gd name="connsiteY10" fmla="*/ 621572 h 1437639"/>
              <a:gd name="connsiteX11" fmla="*/ 1354078 w 2487060"/>
              <a:gd name="connsiteY11" fmla="*/ 628858 h 1437639"/>
              <a:gd name="connsiteX12" fmla="*/ 1459726 w 2487060"/>
              <a:gd name="connsiteY12" fmla="*/ 672574 h 1437639"/>
              <a:gd name="connsiteX13" fmla="*/ 1481584 w 2487060"/>
              <a:gd name="connsiteY13" fmla="*/ 683503 h 1437639"/>
              <a:gd name="connsiteX14" fmla="*/ 1525301 w 2487060"/>
              <a:gd name="connsiteY14" fmla="*/ 701718 h 1437639"/>
              <a:gd name="connsiteX15" fmla="*/ 1547159 w 2487060"/>
              <a:gd name="connsiteY15" fmla="*/ 709004 h 1437639"/>
              <a:gd name="connsiteX16" fmla="*/ 1587232 w 2487060"/>
              <a:gd name="connsiteY16" fmla="*/ 734506 h 1437639"/>
              <a:gd name="connsiteX17" fmla="*/ 1641878 w 2487060"/>
              <a:gd name="connsiteY17" fmla="*/ 763650 h 1437639"/>
              <a:gd name="connsiteX18" fmla="*/ 1689237 w 2487060"/>
              <a:gd name="connsiteY18" fmla="*/ 789151 h 1437639"/>
              <a:gd name="connsiteX19" fmla="*/ 1700166 w 2487060"/>
              <a:gd name="connsiteY19" fmla="*/ 800080 h 1437639"/>
              <a:gd name="connsiteX20" fmla="*/ 1729310 w 2487060"/>
              <a:gd name="connsiteY20" fmla="*/ 818295 h 1437639"/>
              <a:gd name="connsiteX21" fmla="*/ 1780313 w 2487060"/>
              <a:gd name="connsiteY21" fmla="*/ 851083 h 1437639"/>
              <a:gd name="connsiteX22" fmla="*/ 1798528 w 2487060"/>
              <a:gd name="connsiteY22" fmla="*/ 858369 h 1437639"/>
              <a:gd name="connsiteX23" fmla="*/ 1856816 w 2487060"/>
              <a:gd name="connsiteY23" fmla="*/ 894799 h 1437639"/>
              <a:gd name="connsiteX24" fmla="*/ 1878674 w 2487060"/>
              <a:gd name="connsiteY24" fmla="*/ 905728 h 1437639"/>
              <a:gd name="connsiteX25" fmla="*/ 1947892 w 2487060"/>
              <a:gd name="connsiteY25" fmla="*/ 945801 h 1437639"/>
              <a:gd name="connsiteX26" fmla="*/ 1973393 w 2487060"/>
              <a:gd name="connsiteY26" fmla="*/ 956730 h 1437639"/>
              <a:gd name="connsiteX27" fmla="*/ 2020753 w 2487060"/>
              <a:gd name="connsiteY27" fmla="*/ 989518 h 1437639"/>
              <a:gd name="connsiteX28" fmla="*/ 2060826 w 2487060"/>
              <a:gd name="connsiteY28" fmla="*/ 1007733 h 1437639"/>
              <a:gd name="connsiteX29" fmla="*/ 2119114 w 2487060"/>
              <a:gd name="connsiteY29" fmla="*/ 1044163 h 1437639"/>
              <a:gd name="connsiteX30" fmla="*/ 2133686 w 2487060"/>
              <a:gd name="connsiteY30" fmla="*/ 1055092 h 1437639"/>
              <a:gd name="connsiteX31" fmla="*/ 2148259 w 2487060"/>
              <a:gd name="connsiteY31" fmla="*/ 1062378 h 1437639"/>
              <a:gd name="connsiteX32" fmla="*/ 2188332 w 2487060"/>
              <a:gd name="connsiteY32" fmla="*/ 1095165 h 1437639"/>
              <a:gd name="connsiteX33" fmla="*/ 2206547 w 2487060"/>
              <a:gd name="connsiteY33" fmla="*/ 1117024 h 1437639"/>
              <a:gd name="connsiteX34" fmla="*/ 2217476 w 2487060"/>
              <a:gd name="connsiteY34" fmla="*/ 1138882 h 1437639"/>
              <a:gd name="connsiteX35" fmla="*/ 2228405 w 2487060"/>
              <a:gd name="connsiteY35" fmla="*/ 1157097 h 1437639"/>
              <a:gd name="connsiteX36" fmla="*/ 2253906 w 2487060"/>
              <a:gd name="connsiteY36" fmla="*/ 1182598 h 1437639"/>
              <a:gd name="connsiteX37" fmla="*/ 2264835 w 2487060"/>
              <a:gd name="connsiteY37" fmla="*/ 1197170 h 1437639"/>
              <a:gd name="connsiteX38" fmla="*/ 2279408 w 2487060"/>
              <a:gd name="connsiteY38" fmla="*/ 1208099 h 1437639"/>
              <a:gd name="connsiteX39" fmla="*/ 2301266 w 2487060"/>
              <a:gd name="connsiteY39" fmla="*/ 1237244 h 1437639"/>
              <a:gd name="connsiteX40" fmla="*/ 2315838 w 2487060"/>
              <a:gd name="connsiteY40" fmla="*/ 1248173 h 1437639"/>
              <a:gd name="connsiteX41" fmla="*/ 2326767 w 2487060"/>
              <a:gd name="connsiteY41" fmla="*/ 1255459 h 1437639"/>
              <a:gd name="connsiteX42" fmla="*/ 2337696 w 2487060"/>
              <a:gd name="connsiteY42" fmla="*/ 1266388 h 1437639"/>
              <a:gd name="connsiteX43" fmla="*/ 2348625 w 2487060"/>
              <a:gd name="connsiteY43" fmla="*/ 1273674 h 1437639"/>
              <a:gd name="connsiteX44" fmla="*/ 2366840 w 2487060"/>
              <a:gd name="connsiteY44" fmla="*/ 1295532 h 1437639"/>
              <a:gd name="connsiteX45" fmla="*/ 2377769 w 2487060"/>
              <a:gd name="connsiteY45" fmla="*/ 1302818 h 1437639"/>
              <a:gd name="connsiteX46" fmla="*/ 2395984 w 2487060"/>
              <a:gd name="connsiteY46" fmla="*/ 1324676 h 1437639"/>
              <a:gd name="connsiteX47" fmla="*/ 2421486 w 2487060"/>
              <a:gd name="connsiteY47" fmla="*/ 1346534 h 1437639"/>
              <a:gd name="connsiteX48" fmla="*/ 2446987 w 2487060"/>
              <a:gd name="connsiteY48" fmla="*/ 1375679 h 1437639"/>
              <a:gd name="connsiteX49" fmla="*/ 2457916 w 2487060"/>
              <a:gd name="connsiteY49" fmla="*/ 1397537 h 1437639"/>
              <a:gd name="connsiteX50" fmla="*/ 2468845 w 2487060"/>
              <a:gd name="connsiteY50" fmla="*/ 1419395 h 1437639"/>
              <a:gd name="connsiteX51" fmla="*/ 2479774 w 2487060"/>
              <a:gd name="connsiteY51" fmla="*/ 1426681 h 1437639"/>
              <a:gd name="connsiteX52" fmla="*/ 2487060 w 2487060"/>
              <a:gd name="connsiteY52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78847 w 2487060"/>
              <a:gd name="connsiteY4" fmla="*/ 417562 h 1437639"/>
              <a:gd name="connsiteX5" fmla="*/ 1029849 w 2487060"/>
              <a:gd name="connsiteY5" fmla="*/ 453993 h 1437639"/>
              <a:gd name="connsiteX6" fmla="*/ 1073565 w 2487060"/>
              <a:gd name="connsiteY6" fmla="*/ 475851 h 1437639"/>
              <a:gd name="connsiteX7" fmla="*/ 1113639 w 2487060"/>
              <a:gd name="connsiteY7" fmla="*/ 504995 h 1437639"/>
              <a:gd name="connsiteX8" fmla="*/ 1201071 w 2487060"/>
              <a:gd name="connsiteY8" fmla="*/ 555997 h 1437639"/>
              <a:gd name="connsiteX9" fmla="*/ 1277575 w 2487060"/>
              <a:gd name="connsiteY9" fmla="*/ 592428 h 1437639"/>
              <a:gd name="connsiteX10" fmla="*/ 1332220 w 2487060"/>
              <a:gd name="connsiteY10" fmla="*/ 621572 h 1437639"/>
              <a:gd name="connsiteX11" fmla="*/ 1354078 w 2487060"/>
              <a:gd name="connsiteY11" fmla="*/ 628858 h 1437639"/>
              <a:gd name="connsiteX12" fmla="*/ 1459726 w 2487060"/>
              <a:gd name="connsiteY12" fmla="*/ 672574 h 1437639"/>
              <a:gd name="connsiteX13" fmla="*/ 1481584 w 2487060"/>
              <a:gd name="connsiteY13" fmla="*/ 683503 h 1437639"/>
              <a:gd name="connsiteX14" fmla="*/ 1525301 w 2487060"/>
              <a:gd name="connsiteY14" fmla="*/ 701718 h 1437639"/>
              <a:gd name="connsiteX15" fmla="*/ 1547159 w 2487060"/>
              <a:gd name="connsiteY15" fmla="*/ 709004 h 1437639"/>
              <a:gd name="connsiteX16" fmla="*/ 1587232 w 2487060"/>
              <a:gd name="connsiteY16" fmla="*/ 734506 h 1437639"/>
              <a:gd name="connsiteX17" fmla="*/ 1641878 w 2487060"/>
              <a:gd name="connsiteY17" fmla="*/ 763650 h 1437639"/>
              <a:gd name="connsiteX18" fmla="*/ 1689237 w 2487060"/>
              <a:gd name="connsiteY18" fmla="*/ 789151 h 1437639"/>
              <a:gd name="connsiteX19" fmla="*/ 1700166 w 2487060"/>
              <a:gd name="connsiteY19" fmla="*/ 800080 h 1437639"/>
              <a:gd name="connsiteX20" fmla="*/ 1729310 w 2487060"/>
              <a:gd name="connsiteY20" fmla="*/ 818295 h 1437639"/>
              <a:gd name="connsiteX21" fmla="*/ 1780313 w 2487060"/>
              <a:gd name="connsiteY21" fmla="*/ 851083 h 1437639"/>
              <a:gd name="connsiteX22" fmla="*/ 1798528 w 2487060"/>
              <a:gd name="connsiteY22" fmla="*/ 858369 h 1437639"/>
              <a:gd name="connsiteX23" fmla="*/ 1856816 w 2487060"/>
              <a:gd name="connsiteY23" fmla="*/ 894799 h 1437639"/>
              <a:gd name="connsiteX24" fmla="*/ 1878674 w 2487060"/>
              <a:gd name="connsiteY24" fmla="*/ 905728 h 1437639"/>
              <a:gd name="connsiteX25" fmla="*/ 1947892 w 2487060"/>
              <a:gd name="connsiteY25" fmla="*/ 945801 h 1437639"/>
              <a:gd name="connsiteX26" fmla="*/ 1973393 w 2487060"/>
              <a:gd name="connsiteY26" fmla="*/ 956730 h 1437639"/>
              <a:gd name="connsiteX27" fmla="*/ 2020753 w 2487060"/>
              <a:gd name="connsiteY27" fmla="*/ 989518 h 1437639"/>
              <a:gd name="connsiteX28" fmla="*/ 2060826 w 2487060"/>
              <a:gd name="connsiteY28" fmla="*/ 1007733 h 1437639"/>
              <a:gd name="connsiteX29" fmla="*/ 2119114 w 2487060"/>
              <a:gd name="connsiteY29" fmla="*/ 1044163 h 1437639"/>
              <a:gd name="connsiteX30" fmla="*/ 2133686 w 2487060"/>
              <a:gd name="connsiteY30" fmla="*/ 1055092 h 1437639"/>
              <a:gd name="connsiteX31" fmla="*/ 2148259 w 2487060"/>
              <a:gd name="connsiteY31" fmla="*/ 1062378 h 1437639"/>
              <a:gd name="connsiteX32" fmla="*/ 2188332 w 2487060"/>
              <a:gd name="connsiteY32" fmla="*/ 1095165 h 1437639"/>
              <a:gd name="connsiteX33" fmla="*/ 2206547 w 2487060"/>
              <a:gd name="connsiteY33" fmla="*/ 1117024 h 1437639"/>
              <a:gd name="connsiteX34" fmla="*/ 2217476 w 2487060"/>
              <a:gd name="connsiteY34" fmla="*/ 1138882 h 1437639"/>
              <a:gd name="connsiteX35" fmla="*/ 2228405 w 2487060"/>
              <a:gd name="connsiteY35" fmla="*/ 1157097 h 1437639"/>
              <a:gd name="connsiteX36" fmla="*/ 2253906 w 2487060"/>
              <a:gd name="connsiteY36" fmla="*/ 1182598 h 1437639"/>
              <a:gd name="connsiteX37" fmla="*/ 2264835 w 2487060"/>
              <a:gd name="connsiteY37" fmla="*/ 1197170 h 1437639"/>
              <a:gd name="connsiteX38" fmla="*/ 2279408 w 2487060"/>
              <a:gd name="connsiteY38" fmla="*/ 1208099 h 1437639"/>
              <a:gd name="connsiteX39" fmla="*/ 2301266 w 2487060"/>
              <a:gd name="connsiteY39" fmla="*/ 1237244 h 1437639"/>
              <a:gd name="connsiteX40" fmla="*/ 2315838 w 2487060"/>
              <a:gd name="connsiteY40" fmla="*/ 1248173 h 1437639"/>
              <a:gd name="connsiteX41" fmla="*/ 2326767 w 2487060"/>
              <a:gd name="connsiteY41" fmla="*/ 1255459 h 1437639"/>
              <a:gd name="connsiteX42" fmla="*/ 2337696 w 2487060"/>
              <a:gd name="connsiteY42" fmla="*/ 1266388 h 1437639"/>
              <a:gd name="connsiteX43" fmla="*/ 2348625 w 2487060"/>
              <a:gd name="connsiteY43" fmla="*/ 1273674 h 1437639"/>
              <a:gd name="connsiteX44" fmla="*/ 2366840 w 2487060"/>
              <a:gd name="connsiteY44" fmla="*/ 1295532 h 1437639"/>
              <a:gd name="connsiteX45" fmla="*/ 2377769 w 2487060"/>
              <a:gd name="connsiteY45" fmla="*/ 1302818 h 1437639"/>
              <a:gd name="connsiteX46" fmla="*/ 2395984 w 2487060"/>
              <a:gd name="connsiteY46" fmla="*/ 1324676 h 1437639"/>
              <a:gd name="connsiteX47" fmla="*/ 2421486 w 2487060"/>
              <a:gd name="connsiteY47" fmla="*/ 1346534 h 1437639"/>
              <a:gd name="connsiteX48" fmla="*/ 2446987 w 2487060"/>
              <a:gd name="connsiteY48" fmla="*/ 1375679 h 1437639"/>
              <a:gd name="connsiteX49" fmla="*/ 2457916 w 2487060"/>
              <a:gd name="connsiteY49" fmla="*/ 1397537 h 1437639"/>
              <a:gd name="connsiteX50" fmla="*/ 2468845 w 2487060"/>
              <a:gd name="connsiteY50" fmla="*/ 1419395 h 1437639"/>
              <a:gd name="connsiteX51" fmla="*/ 2479774 w 2487060"/>
              <a:gd name="connsiteY51" fmla="*/ 1426681 h 1437639"/>
              <a:gd name="connsiteX52" fmla="*/ 2487060 w 2487060"/>
              <a:gd name="connsiteY52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1029849 w 2487060"/>
              <a:gd name="connsiteY4" fmla="*/ 453993 h 1437639"/>
              <a:gd name="connsiteX5" fmla="*/ 1073565 w 2487060"/>
              <a:gd name="connsiteY5" fmla="*/ 475851 h 1437639"/>
              <a:gd name="connsiteX6" fmla="*/ 1113639 w 2487060"/>
              <a:gd name="connsiteY6" fmla="*/ 504995 h 1437639"/>
              <a:gd name="connsiteX7" fmla="*/ 1201071 w 2487060"/>
              <a:gd name="connsiteY7" fmla="*/ 555997 h 1437639"/>
              <a:gd name="connsiteX8" fmla="*/ 1277575 w 2487060"/>
              <a:gd name="connsiteY8" fmla="*/ 592428 h 1437639"/>
              <a:gd name="connsiteX9" fmla="*/ 1332220 w 2487060"/>
              <a:gd name="connsiteY9" fmla="*/ 621572 h 1437639"/>
              <a:gd name="connsiteX10" fmla="*/ 1354078 w 2487060"/>
              <a:gd name="connsiteY10" fmla="*/ 628858 h 1437639"/>
              <a:gd name="connsiteX11" fmla="*/ 1459726 w 2487060"/>
              <a:gd name="connsiteY11" fmla="*/ 672574 h 1437639"/>
              <a:gd name="connsiteX12" fmla="*/ 1481584 w 2487060"/>
              <a:gd name="connsiteY12" fmla="*/ 683503 h 1437639"/>
              <a:gd name="connsiteX13" fmla="*/ 1525301 w 2487060"/>
              <a:gd name="connsiteY13" fmla="*/ 701718 h 1437639"/>
              <a:gd name="connsiteX14" fmla="*/ 1547159 w 2487060"/>
              <a:gd name="connsiteY14" fmla="*/ 709004 h 1437639"/>
              <a:gd name="connsiteX15" fmla="*/ 1587232 w 2487060"/>
              <a:gd name="connsiteY15" fmla="*/ 734506 h 1437639"/>
              <a:gd name="connsiteX16" fmla="*/ 1641878 w 2487060"/>
              <a:gd name="connsiteY16" fmla="*/ 763650 h 1437639"/>
              <a:gd name="connsiteX17" fmla="*/ 1689237 w 2487060"/>
              <a:gd name="connsiteY17" fmla="*/ 789151 h 1437639"/>
              <a:gd name="connsiteX18" fmla="*/ 1700166 w 2487060"/>
              <a:gd name="connsiteY18" fmla="*/ 800080 h 1437639"/>
              <a:gd name="connsiteX19" fmla="*/ 1729310 w 2487060"/>
              <a:gd name="connsiteY19" fmla="*/ 818295 h 1437639"/>
              <a:gd name="connsiteX20" fmla="*/ 1780313 w 2487060"/>
              <a:gd name="connsiteY20" fmla="*/ 851083 h 1437639"/>
              <a:gd name="connsiteX21" fmla="*/ 1798528 w 2487060"/>
              <a:gd name="connsiteY21" fmla="*/ 858369 h 1437639"/>
              <a:gd name="connsiteX22" fmla="*/ 1856816 w 2487060"/>
              <a:gd name="connsiteY22" fmla="*/ 894799 h 1437639"/>
              <a:gd name="connsiteX23" fmla="*/ 1878674 w 2487060"/>
              <a:gd name="connsiteY23" fmla="*/ 905728 h 1437639"/>
              <a:gd name="connsiteX24" fmla="*/ 1947892 w 2487060"/>
              <a:gd name="connsiteY24" fmla="*/ 945801 h 1437639"/>
              <a:gd name="connsiteX25" fmla="*/ 1973393 w 2487060"/>
              <a:gd name="connsiteY25" fmla="*/ 956730 h 1437639"/>
              <a:gd name="connsiteX26" fmla="*/ 2020753 w 2487060"/>
              <a:gd name="connsiteY26" fmla="*/ 989518 h 1437639"/>
              <a:gd name="connsiteX27" fmla="*/ 2060826 w 2487060"/>
              <a:gd name="connsiteY27" fmla="*/ 1007733 h 1437639"/>
              <a:gd name="connsiteX28" fmla="*/ 2119114 w 2487060"/>
              <a:gd name="connsiteY28" fmla="*/ 1044163 h 1437639"/>
              <a:gd name="connsiteX29" fmla="*/ 2133686 w 2487060"/>
              <a:gd name="connsiteY29" fmla="*/ 1055092 h 1437639"/>
              <a:gd name="connsiteX30" fmla="*/ 2148259 w 2487060"/>
              <a:gd name="connsiteY30" fmla="*/ 1062378 h 1437639"/>
              <a:gd name="connsiteX31" fmla="*/ 2188332 w 2487060"/>
              <a:gd name="connsiteY31" fmla="*/ 1095165 h 1437639"/>
              <a:gd name="connsiteX32" fmla="*/ 2206547 w 2487060"/>
              <a:gd name="connsiteY32" fmla="*/ 1117024 h 1437639"/>
              <a:gd name="connsiteX33" fmla="*/ 2217476 w 2487060"/>
              <a:gd name="connsiteY33" fmla="*/ 1138882 h 1437639"/>
              <a:gd name="connsiteX34" fmla="*/ 2228405 w 2487060"/>
              <a:gd name="connsiteY34" fmla="*/ 1157097 h 1437639"/>
              <a:gd name="connsiteX35" fmla="*/ 2253906 w 2487060"/>
              <a:gd name="connsiteY35" fmla="*/ 1182598 h 1437639"/>
              <a:gd name="connsiteX36" fmla="*/ 2264835 w 2487060"/>
              <a:gd name="connsiteY36" fmla="*/ 1197170 h 1437639"/>
              <a:gd name="connsiteX37" fmla="*/ 2279408 w 2487060"/>
              <a:gd name="connsiteY37" fmla="*/ 1208099 h 1437639"/>
              <a:gd name="connsiteX38" fmla="*/ 2301266 w 2487060"/>
              <a:gd name="connsiteY38" fmla="*/ 1237244 h 1437639"/>
              <a:gd name="connsiteX39" fmla="*/ 2315838 w 2487060"/>
              <a:gd name="connsiteY39" fmla="*/ 1248173 h 1437639"/>
              <a:gd name="connsiteX40" fmla="*/ 2326767 w 2487060"/>
              <a:gd name="connsiteY40" fmla="*/ 1255459 h 1437639"/>
              <a:gd name="connsiteX41" fmla="*/ 2337696 w 2487060"/>
              <a:gd name="connsiteY41" fmla="*/ 1266388 h 1437639"/>
              <a:gd name="connsiteX42" fmla="*/ 2348625 w 2487060"/>
              <a:gd name="connsiteY42" fmla="*/ 1273674 h 1437639"/>
              <a:gd name="connsiteX43" fmla="*/ 2366840 w 2487060"/>
              <a:gd name="connsiteY43" fmla="*/ 1295532 h 1437639"/>
              <a:gd name="connsiteX44" fmla="*/ 2377769 w 2487060"/>
              <a:gd name="connsiteY44" fmla="*/ 1302818 h 1437639"/>
              <a:gd name="connsiteX45" fmla="*/ 2395984 w 2487060"/>
              <a:gd name="connsiteY45" fmla="*/ 1324676 h 1437639"/>
              <a:gd name="connsiteX46" fmla="*/ 2421486 w 2487060"/>
              <a:gd name="connsiteY46" fmla="*/ 1346534 h 1437639"/>
              <a:gd name="connsiteX47" fmla="*/ 2446987 w 2487060"/>
              <a:gd name="connsiteY47" fmla="*/ 1375679 h 1437639"/>
              <a:gd name="connsiteX48" fmla="*/ 2457916 w 2487060"/>
              <a:gd name="connsiteY48" fmla="*/ 1397537 h 1437639"/>
              <a:gd name="connsiteX49" fmla="*/ 2468845 w 2487060"/>
              <a:gd name="connsiteY49" fmla="*/ 1419395 h 1437639"/>
              <a:gd name="connsiteX50" fmla="*/ 2479774 w 2487060"/>
              <a:gd name="connsiteY50" fmla="*/ 1426681 h 1437639"/>
              <a:gd name="connsiteX51" fmla="*/ 2487060 w 2487060"/>
              <a:gd name="connsiteY51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1073565 w 2487060"/>
              <a:gd name="connsiteY4" fmla="*/ 475851 h 1437639"/>
              <a:gd name="connsiteX5" fmla="*/ 1113639 w 2487060"/>
              <a:gd name="connsiteY5" fmla="*/ 504995 h 1437639"/>
              <a:gd name="connsiteX6" fmla="*/ 1201071 w 2487060"/>
              <a:gd name="connsiteY6" fmla="*/ 555997 h 1437639"/>
              <a:gd name="connsiteX7" fmla="*/ 1277575 w 2487060"/>
              <a:gd name="connsiteY7" fmla="*/ 592428 h 1437639"/>
              <a:gd name="connsiteX8" fmla="*/ 1332220 w 2487060"/>
              <a:gd name="connsiteY8" fmla="*/ 621572 h 1437639"/>
              <a:gd name="connsiteX9" fmla="*/ 1354078 w 2487060"/>
              <a:gd name="connsiteY9" fmla="*/ 628858 h 1437639"/>
              <a:gd name="connsiteX10" fmla="*/ 1459726 w 2487060"/>
              <a:gd name="connsiteY10" fmla="*/ 672574 h 1437639"/>
              <a:gd name="connsiteX11" fmla="*/ 1481584 w 2487060"/>
              <a:gd name="connsiteY11" fmla="*/ 683503 h 1437639"/>
              <a:gd name="connsiteX12" fmla="*/ 1525301 w 2487060"/>
              <a:gd name="connsiteY12" fmla="*/ 701718 h 1437639"/>
              <a:gd name="connsiteX13" fmla="*/ 1547159 w 2487060"/>
              <a:gd name="connsiteY13" fmla="*/ 709004 h 1437639"/>
              <a:gd name="connsiteX14" fmla="*/ 1587232 w 2487060"/>
              <a:gd name="connsiteY14" fmla="*/ 734506 h 1437639"/>
              <a:gd name="connsiteX15" fmla="*/ 1641878 w 2487060"/>
              <a:gd name="connsiteY15" fmla="*/ 763650 h 1437639"/>
              <a:gd name="connsiteX16" fmla="*/ 1689237 w 2487060"/>
              <a:gd name="connsiteY16" fmla="*/ 789151 h 1437639"/>
              <a:gd name="connsiteX17" fmla="*/ 1700166 w 2487060"/>
              <a:gd name="connsiteY17" fmla="*/ 800080 h 1437639"/>
              <a:gd name="connsiteX18" fmla="*/ 1729310 w 2487060"/>
              <a:gd name="connsiteY18" fmla="*/ 818295 h 1437639"/>
              <a:gd name="connsiteX19" fmla="*/ 1780313 w 2487060"/>
              <a:gd name="connsiteY19" fmla="*/ 851083 h 1437639"/>
              <a:gd name="connsiteX20" fmla="*/ 1798528 w 2487060"/>
              <a:gd name="connsiteY20" fmla="*/ 858369 h 1437639"/>
              <a:gd name="connsiteX21" fmla="*/ 1856816 w 2487060"/>
              <a:gd name="connsiteY21" fmla="*/ 894799 h 1437639"/>
              <a:gd name="connsiteX22" fmla="*/ 1878674 w 2487060"/>
              <a:gd name="connsiteY22" fmla="*/ 905728 h 1437639"/>
              <a:gd name="connsiteX23" fmla="*/ 1947892 w 2487060"/>
              <a:gd name="connsiteY23" fmla="*/ 945801 h 1437639"/>
              <a:gd name="connsiteX24" fmla="*/ 1973393 w 2487060"/>
              <a:gd name="connsiteY24" fmla="*/ 956730 h 1437639"/>
              <a:gd name="connsiteX25" fmla="*/ 2020753 w 2487060"/>
              <a:gd name="connsiteY25" fmla="*/ 989518 h 1437639"/>
              <a:gd name="connsiteX26" fmla="*/ 2060826 w 2487060"/>
              <a:gd name="connsiteY26" fmla="*/ 1007733 h 1437639"/>
              <a:gd name="connsiteX27" fmla="*/ 2119114 w 2487060"/>
              <a:gd name="connsiteY27" fmla="*/ 1044163 h 1437639"/>
              <a:gd name="connsiteX28" fmla="*/ 2133686 w 2487060"/>
              <a:gd name="connsiteY28" fmla="*/ 1055092 h 1437639"/>
              <a:gd name="connsiteX29" fmla="*/ 2148259 w 2487060"/>
              <a:gd name="connsiteY29" fmla="*/ 1062378 h 1437639"/>
              <a:gd name="connsiteX30" fmla="*/ 2188332 w 2487060"/>
              <a:gd name="connsiteY30" fmla="*/ 1095165 h 1437639"/>
              <a:gd name="connsiteX31" fmla="*/ 2206547 w 2487060"/>
              <a:gd name="connsiteY31" fmla="*/ 1117024 h 1437639"/>
              <a:gd name="connsiteX32" fmla="*/ 2217476 w 2487060"/>
              <a:gd name="connsiteY32" fmla="*/ 1138882 h 1437639"/>
              <a:gd name="connsiteX33" fmla="*/ 2228405 w 2487060"/>
              <a:gd name="connsiteY33" fmla="*/ 1157097 h 1437639"/>
              <a:gd name="connsiteX34" fmla="*/ 2253906 w 2487060"/>
              <a:gd name="connsiteY34" fmla="*/ 1182598 h 1437639"/>
              <a:gd name="connsiteX35" fmla="*/ 2264835 w 2487060"/>
              <a:gd name="connsiteY35" fmla="*/ 1197170 h 1437639"/>
              <a:gd name="connsiteX36" fmla="*/ 2279408 w 2487060"/>
              <a:gd name="connsiteY36" fmla="*/ 1208099 h 1437639"/>
              <a:gd name="connsiteX37" fmla="*/ 2301266 w 2487060"/>
              <a:gd name="connsiteY37" fmla="*/ 1237244 h 1437639"/>
              <a:gd name="connsiteX38" fmla="*/ 2315838 w 2487060"/>
              <a:gd name="connsiteY38" fmla="*/ 1248173 h 1437639"/>
              <a:gd name="connsiteX39" fmla="*/ 2326767 w 2487060"/>
              <a:gd name="connsiteY39" fmla="*/ 1255459 h 1437639"/>
              <a:gd name="connsiteX40" fmla="*/ 2337696 w 2487060"/>
              <a:gd name="connsiteY40" fmla="*/ 1266388 h 1437639"/>
              <a:gd name="connsiteX41" fmla="*/ 2348625 w 2487060"/>
              <a:gd name="connsiteY41" fmla="*/ 1273674 h 1437639"/>
              <a:gd name="connsiteX42" fmla="*/ 2366840 w 2487060"/>
              <a:gd name="connsiteY42" fmla="*/ 1295532 h 1437639"/>
              <a:gd name="connsiteX43" fmla="*/ 2377769 w 2487060"/>
              <a:gd name="connsiteY43" fmla="*/ 1302818 h 1437639"/>
              <a:gd name="connsiteX44" fmla="*/ 2395984 w 2487060"/>
              <a:gd name="connsiteY44" fmla="*/ 1324676 h 1437639"/>
              <a:gd name="connsiteX45" fmla="*/ 2421486 w 2487060"/>
              <a:gd name="connsiteY45" fmla="*/ 1346534 h 1437639"/>
              <a:gd name="connsiteX46" fmla="*/ 2446987 w 2487060"/>
              <a:gd name="connsiteY46" fmla="*/ 1375679 h 1437639"/>
              <a:gd name="connsiteX47" fmla="*/ 2457916 w 2487060"/>
              <a:gd name="connsiteY47" fmla="*/ 1397537 h 1437639"/>
              <a:gd name="connsiteX48" fmla="*/ 2468845 w 2487060"/>
              <a:gd name="connsiteY48" fmla="*/ 1419395 h 1437639"/>
              <a:gd name="connsiteX49" fmla="*/ 2479774 w 2487060"/>
              <a:gd name="connsiteY49" fmla="*/ 1426681 h 1437639"/>
              <a:gd name="connsiteX50" fmla="*/ 2487060 w 2487060"/>
              <a:gd name="connsiteY50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1113639 w 2487060"/>
              <a:gd name="connsiteY4" fmla="*/ 504995 h 1437639"/>
              <a:gd name="connsiteX5" fmla="*/ 1201071 w 2487060"/>
              <a:gd name="connsiteY5" fmla="*/ 555997 h 1437639"/>
              <a:gd name="connsiteX6" fmla="*/ 1277575 w 2487060"/>
              <a:gd name="connsiteY6" fmla="*/ 592428 h 1437639"/>
              <a:gd name="connsiteX7" fmla="*/ 1332220 w 2487060"/>
              <a:gd name="connsiteY7" fmla="*/ 621572 h 1437639"/>
              <a:gd name="connsiteX8" fmla="*/ 1354078 w 2487060"/>
              <a:gd name="connsiteY8" fmla="*/ 628858 h 1437639"/>
              <a:gd name="connsiteX9" fmla="*/ 1459726 w 2487060"/>
              <a:gd name="connsiteY9" fmla="*/ 672574 h 1437639"/>
              <a:gd name="connsiteX10" fmla="*/ 1481584 w 2487060"/>
              <a:gd name="connsiteY10" fmla="*/ 683503 h 1437639"/>
              <a:gd name="connsiteX11" fmla="*/ 1525301 w 2487060"/>
              <a:gd name="connsiteY11" fmla="*/ 701718 h 1437639"/>
              <a:gd name="connsiteX12" fmla="*/ 1547159 w 2487060"/>
              <a:gd name="connsiteY12" fmla="*/ 709004 h 1437639"/>
              <a:gd name="connsiteX13" fmla="*/ 1587232 w 2487060"/>
              <a:gd name="connsiteY13" fmla="*/ 734506 h 1437639"/>
              <a:gd name="connsiteX14" fmla="*/ 1641878 w 2487060"/>
              <a:gd name="connsiteY14" fmla="*/ 763650 h 1437639"/>
              <a:gd name="connsiteX15" fmla="*/ 1689237 w 2487060"/>
              <a:gd name="connsiteY15" fmla="*/ 789151 h 1437639"/>
              <a:gd name="connsiteX16" fmla="*/ 1700166 w 2487060"/>
              <a:gd name="connsiteY16" fmla="*/ 800080 h 1437639"/>
              <a:gd name="connsiteX17" fmla="*/ 1729310 w 2487060"/>
              <a:gd name="connsiteY17" fmla="*/ 818295 h 1437639"/>
              <a:gd name="connsiteX18" fmla="*/ 1780313 w 2487060"/>
              <a:gd name="connsiteY18" fmla="*/ 851083 h 1437639"/>
              <a:gd name="connsiteX19" fmla="*/ 1798528 w 2487060"/>
              <a:gd name="connsiteY19" fmla="*/ 858369 h 1437639"/>
              <a:gd name="connsiteX20" fmla="*/ 1856816 w 2487060"/>
              <a:gd name="connsiteY20" fmla="*/ 894799 h 1437639"/>
              <a:gd name="connsiteX21" fmla="*/ 1878674 w 2487060"/>
              <a:gd name="connsiteY21" fmla="*/ 905728 h 1437639"/>
              <a:gd name="connsiteX22" fmla="*/ 1947892 w 2487060"/>
              <a:gd name="connsiteY22" fmla="*/ 945801 h 1437639"/>
              <a:gd name="connsiteX23" fmla="*/ 1973393 w 2487060"/>
              <a:gd name="connsiteY23" fmla="*/ 956730 h 1437639"/>
              <a:gd name="connsiteX24" fmla="*/ 2020753 w 2487060"/>
              <a:gd name="connsiteY24" fmla="*/ 989518 h 1437639"/>
              <a:gd name="connsiteX25" fmla="*/ 2060826 w 2487060"/>
              <a:gd name="connsiteY25" fmla="*/ 1007733 h 1437639"/>
              <a:gd name="connsiteX26" fmla="*/ 2119114 w 2487060"/>
              <a:gd name="connsiteY26" fmla="*/ 1044163 h 1437639"/>
              <a:gd name="connsiteX27" fmla="*/ 2133686 w 2487060"/>
              <a:gd name="connsiteY27" fmla="*/ 1055092 h 1437639"/>
              <a:gd name="connsiteX28" fmla="*/ 2148259 w 2487060"/>
              <a:gd name="connsiteY28" fmla="*/ 1062378 h 1437639"/>
              <a:gd name="connsiteX29" fmla="*/ 2188332 w 2487060"/>
              <a:gd name="connsiteY29" fmla="*/ 1095165 h 1437639"/>
              <a:gd name="connsiteX30" fmla="*/ 2206547 w 2487060"/>
              <a:gd name="connsiteY30" fmla="*/ 1117024 h 1437639"/>
              <a:gd name="connsiteX31" fmla="*/ 2217476 w 2487060"/>
              <a:gd name="connsiteY31" fmla="*/ 1138882 h 1437639"/>
              <a:gd name="connsiteX32" fmla="*/ 2228405 w 2487060"/>
              <a:gd name="connsiteY32" fmla="*/ 1157097 h 1437639"/>
              <a:gd name="connsiteX33" fmla="*/ 2253906 w 2487060"/>
              <a:gd name="connsiteY33" fmla="*/ 1182598 h 1437639"/>
              <a:gd name="connsiteX34" fmla="*/ 2264835 w 2487060"/>
              <a:gd name="connsiteY34" fmla="*/ 1197170 h 1437639"/>
              <a:gd name="connsiteX35" fmla="*/ 2279408 w 2487060"/>
              <a:gd name="connsiteY35" fmla="*/ 1208099 h 1437639"/>
              <a:gd name="connsiteX36" fmla="*/ 2301266 w 2487060"/>
              <a:gd name="connsiteY36" fmla="*/ 1237244 h 1437639"/>
              <a:gd name="connsiteX37" fmla="*/ 2315838 w 2487060"/>
              <a:gd name="connsiteY37" fmla="*/ 1248173 h 1437639"/>
              <a:gd name="connsiteX38" fmla="*/ 2326767 w 2487060"/>
              <a:gd name="connsiteY38" fmla="*/ 1255459 h 1437639"/>
              <a:gd name="connsiteX39" fmla="*/ 2337696 w 2487060"/>
              <a:gd name="connsiteY39" fmla="*/ 1266388 h 1437639"/>
              <a:gd name="connsiteX40" fmla="*/ 2348625 w 2487060"/>
              <a:gd name="connsiteY40" fmla="*/ 1273674 h 1437639"/>
              <a:gd name="connsiteX41" fmla="*/ 2366840 w 2487060"/>
              <a:gd name="connsiteY41" fmla="*/ 1295532 h 1437639"/>
              <a:gd name="connsiteX42" fmla="*/ 2377769 w 2487060"/>
              <a:gd name="connsiteY42" fmla="*/ 1302818 h 1437639"/>
              <a:gd name="connsiteX43" fmla="*/ 2395984 w 2487060"/>
              <a:gd name="connsiteY43" fmla="*/ 1324676 h 1437639"/>
              <a:gd name="connsiteX44" fmla="*/ 2421486 w 2487060"/>
              <a:gd name="connsiteY44" fmla="*/ 1346534 h 1437639"/>
              <a:gd name="connsiteX45" fmla="*/ 2446987 w 2487060"/>
              <a:gd name="connsiteY45" fmla="*/ 1375679 h 1437639"/>
              <a:gd name="connsiteX46" fmla="*/ 2457916 w 2487060"/>
              <a:gd name="connsiteY46" fmla="*/ 1397537 h 1437639"/>
              <a:gd name="connsiteX47" fmla="*/ 2468845 w 2487060"/>
              <a:gd name="connsiteY47" fmla="*/ 1419395 h 1437639"/>
              <a:gd name="connsiteX48" fmla="*/ 2479774 w 2487060"/>
              <a:gd name="connsiteY48" fmla="*/ 1426681 h 1437639"/>
              <a:gd name="connsiteX49" fmla="*/ 2487060 w 2487060"/>
              <a:gd name="connsiteY49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1201071 w 2487060"/>
              <a:gd name="connsiteY4" fmla="*/ 555997 h 1437639"/>
              <a:gd name="connsiteX5" fmla="*/ 1277575 w 2487060"/>
              <a:gd name="connsiteY5" fmla="*/ 592428 h 1437639"/>
              <a:gd name="connsiteX6" fmla="*/ 1332220 w 2487060"/>
              <a:gd name="connsiteY6" fmla="*/ 621572 h 1437639"/>
              <a:gd name="connsiteX7" fmla="*/ 1354078 w 2487060"/>
              <a:gd name="connsiteY7" fmla="*/ 628858 h 1437639"/>
              <a:gd name="connsiteX8" fmla="*/ 1459726 w 2487060"/>
              <a:gd name="connsiteY8" fmla="*/ 672574 h 1437639"/>
              <a:gd name="connsiteX9" fmla="*/ 1481584 w 2487060"/>
              <a:gd name="connsiteY9" fmla="*/ 683503 h 1437639"/>
              <a:gd name="connsiteX10" fmla="*/ 1525301 w 2487060"/>
              <a:gd name="connsiteY10" fmla="*/ 701718 h 1437639"/>
              <a:gd name="connsiteX11" fmla="*/ 1547159 w 2487060"/>
              <a:gd name="connsiteY11" fmla="*/ 709004 h 1437639"/>
              <a:gd name="connsiteX12" fmla="*/ 1587232 w 2487060"/>
              <a:gd name="connsiteY12" fmla="*/ 734506 h 1437639"/>
              <a:gd name="connsiteX13" fmla="*/ 1641878 w 2487060"/>
              <a:gd name="connsiteY13" fmla="*/ 763650 h 1437639"/>
              <a:gd name="connsiteX14" fmla="*/ 1689237 w 2487060"/>
              <a:gd name="connsiteY14" fmla="*/ 789151 h 1437639"/>
              <a:gd name="connsiteX15" fmla="*/ 1700166 w 2487060"/>
              <a:gd name="connsiteY15" fmla="*/ 800080 h 1437639"/>
              <a:gd name="connsiteX16" fmla="*/ 1729310 w 2487060"/>
              <a:gd name="connsiteY16" fmla="*/ 818295 h 1437639"/>
              <a:gd name="connsiteX17" fmla="*/ 1780313 w 2487060"/>
              <a:gd name="connsiteY17" fmla="*/ 851083 h 1437639"/>
              <a:gd name="connsiteX18" fmla="*/ 1798528 w 2487060"/>
              <a:gd name="connsiteY18" fmla="*/ 858369 h 1437639"/>
              <a:gd name="connsiteX19" fmla="*/ 1856816 w 2487060"/>
              <a:gd name="connsiteY19" fmla="*/ 894799 h 1437639"/>
              <a:gd name="connsiteX20" fmla="*/ 1878674 w 2487060"/>
              <a:gd name="connsiteY20" fmla="*/ 905728 h 1437639"/>
              <a:gd name="connsiteX21" fmla="*/ 1947892 w 2487060"/>
              <a:gd name="connsiteY21" fmla="*/ 945801 h 1437639"/>
              <a:gd name="connsiteX22" fmla="*/ 1973393 w 2487060"/>
              <a:gd name="connsiteY22" fmla="*/ 956730 h 1437639"/>
              <a:gd name="connsiteX23" fmla="*/ 2020753 w 2487060"/>
              <a:gd name="connsiteY23" fmla="*/ 989518 h 1437639"/>
              <a:gd name="connsiteX24" fmla="*/ 2060826 w 2487060"/>
              <a:gd name="connsiteY24" fmla="*/ 1007733 h 1437639"/>
              <a:gd name="connsiteX25" fmla="*/ 2119114 w 2487060"/>
              <a:gd name="connsiteY25" fmla="*/ 1044163 h 1437639"/>
              <a:gd name="connsiteX26" fmla="*/ 2133686 w 2487060"/>
              <a:gd name="connsiteY26" fmla="*/ 1055092 h 1437639"/>
              <a:gd name="connsiteX27" fmla="*/ 2148259 w 2487060"/>
              <a:gd name="connsiteY27" fmla="*/ 1062378 h 1437639"/>
              <a:gd name="connsiteX28" fmla="*/ 2188332 w 2487060"/>
              <a:gd name="connsiteY28" fmla="*/ 1095165 h 1437639"/>
              <a:gd name="connsiteX29" fmla="*/ 2206547 w 2487060"/>
              <a:gd name="connsiteY29" fmla="*/ 1117024 h 1437639"/>
              <a:gd name="connsiteX30" fmla="*/ 2217476 w 2487060"/>
              <a:gd name="connsiteY30" fmla="*/ 1138882 h 1437639"/>
              <a:gd name="connsiteX31" fmla="*/ 2228405 w 2487060"/>
              <a:gd name="connsiteY31" fmla="*/ 1157097 h 1437639"/>
              <a:gd name="connsiteX32" fmla="*/ 2253906 w 2487060"/>
              <a:gd name="connsiteY32" fmla="*/ 1182598 h 1437639"/>
              <a:gd name="connsiteX33" fmla="*/ 2264835 w 2487060"/>
              <a:gd name="connsiteY33" fmla="*/ 1197170 h 1437639"/>
              <a:gd name="connsiteX34" fmla="*/ 2279408 w 2487060"/>
              <a:gd name="connsiteY34" fmla="*/ 1208099 h 1437639"/>
              <a:gd name="connsiteX35" fmla="*/ 2301266 w 2487060"/>
              <a:gd name="connsiteY35" fmla="*/ 1237244 h 1437639"/>
              <a:gd name="connsiteX36" fmla="*/ 2315838 w 2487060"/>
              <a:gd name="connsiteY36" fmla="*/ 1248173 h 1437639"/>
              <a:gd name="connsiteX37" fmla="*/ 2326767 w 2487060"/>
              <a:gd name="connsiteY37" fmla="*/ 1255459 h 1437639"/>
              <a:gd name="connsiteX38" fmla="*/ 2337696 w 2487060"/>
              <a:gd name="connsiteY38" fmla="*/ 1266388 h 1437639"/>
              <a:gd name="connsiteX39" fmla="*/ 2348625 w 2487060"/>
              <a:gd name="connsiteY39" fmla="*/ 1273674 h 1437639"/>
              <a:gd name="connsiteX40" fmla="*/ 2366840 w 2487060"/>
              <a:gd name="connsiteY40" fmla="*/ 1295532 h 1437639"/>
              <a:gd name="connsiteX41" fmla="*/ 2377769 w 2487060"/>
              <a:gd name="connsiteY41" fmla="*/ 1302818 h 1437639"/>
              <a:gd name="connsiteX42" fmla="*/ 2395984 w 2487060"/>
              <a:gd name="connsiteY42" fmla="*/ 1324676 h 1437639"/>
              <a:gd name="connsiteX43" fmla="*/ 2421486 w 2487060"/>
              <a:gd name="connsiteY43" fmla="*/ 1346534 h 1437639"/>
              <a:gd name="connsiteX44" fmla="*/ 2446987 w 2487060"/>
              <a:gd name="connsiteY44" fmla="*/ 1375679 h 1437639"/>
              <a:gd name="connsiteX45" fmla="*/ 2457916 w 2487060"/>
              <a:gd name="connsiteY45" fmla="*/ 1397537 h 1437639"/>
              <a:gd name="connsiteX46" fmla="*/ 2468845 w 2487060"/>
              <a:gd name="connsiteY46" fmla="*/ 1419395 h 1437639"/>
              <a:gd name="connsiteX47" fmla="*/ 2479774 w 2487060"/>
              <a:gd name="connsiteY47" fmla="*/ 1426681 h 1437639"/>
              <a:gd name="connsiteX48" fmla="*/ 2487060 w 2487060"/>
              <a:gd name="connsiteY48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1277575 w 2487060"/>
              <a:gd name="connsiteY4" fmla="*/ 592428 h 1437639"/>
              <a:gd name="connsiteX5" fmla="*/ 1332220 w 2487060"/>
              <a:gd name="connsiteY5" fmla="*/ 621572 h 1437639"/>
              <a:gd name="connsiteX6" fmla="*/ 1354078 w 2487060"/>
              <a:gd name="connsiteY6" fmla="*/ 628858 h 1437639"/>
              <a:gd name="connsiteX7" fmla="*/ 1459726 w 2487060"/>
              <a:gd name="connsiteY7" fmla="*/ 672574 h 1437639"/>
              <a:gd name="connsiteX8" fmla="*/ 1481584 w 2487060"/>
              <a:gd name="connsiteY8" fmla="*/ 683503 h 1437639"/>
              <a:gd name="connsiteX9" fmla="*/ 1525301 w 2487060"/>
              <a:gd name="connsiteY9" fmla="*/ 701718 h 1437639"/>
              <a:gd name="connsiteX10" fmla="*/ 1547159 w 2487060"/>
              <a:gd name="connsiteY10" fmla="*/ 709004 h 1437639"/>
              <a:gd name="connsiteX11" fmla="*/ 1587232 w 2487060"/>
              <a:gd name="connsiteY11" fmla="*/ 734506 h 1437639"/>
              <a:gd name="connsiteX12" fmla="*/ 1641878 w 2487060"/>
              <a:gd name="connsiteY12" fmla="*/ 763650 h 1437639"/>
              <a:gd name="connsiteX13" fmla="*/ 1689237 w 2487060"/>
              <a:gd name="connsiteY13" fmla="*/ 789151 h 1437639"/>
              <a:gd name="connsiteX14" fmla="*/ 1700166 w 2487060"/>
              <a:gd name="connsiteY14" fmla="*/ 800080 h 1437639"/>
              <a:gd name="connsiteX15" fmla="*/ 1729310 w 2487060"/>
              <a:gd name="connsiteY15" fmla="*/ 818295 h 1437639"/>
              <a:gd name="connsiteX16" fmla="*/ 1780313 w 2487060"/>
              <a:gd name="connsiteY16" fmla="*/ 851083 h 1437639"/>
              <a:gd name="connsiteX17" fmla="*/ 1798528 w 2487060"/>
              <a:gd name="connsiteY17" fmla="*/ 858369 h 1437639"/>
              <a:gd name="connsiteX18" fmla="*/ 1856816 w 2487060"/>
              <a:gd name="connsiteY18" fmla="*/ 894799 h 1437639"/>
              <a:gd name="connsiteX19" fmla="*/ 1878674 w 2487060"/>
              <a:gd name="connsiteY19" fmla="*/ 905728 h 1437639"/>
              <a:gd name="connsiteX20" fmla="*/ 1947892 w 2487060"/>
              <a:gd name="connsiteY20" fmla="*/ 945801 h 1437639"/>
              <a:gd name="connsiteX21" fmla="*/ 1973393 w 2487060"/>
              <a:gd name="connsiteY21" fmla="*/ 956730 h 1437639"/>
              <a:gd name="connsiteX22" fmla="*/ 2020753 w 2487060"/>
              <a:gd name="connsiteY22" fmla="*/ 989518 h 1437639"/>
              <a:gd name="connsiteX23" fmla="*/ 2060826 w 2487060"/>
              <a:gd name="connsiteY23" fmla="*/ 1007733 h 1437639"/>
              <a:gd name="connsiteX24" fmla="*/ 2119114 w 2487060"/>
              <a:gd name="connsiteY24" fmla="*/ 1044163 h 1437639"/>
              <a:gd name="connsiteX25" fmla="*/ 2133686 w 2487060"/>
              <a:gd name="connsiteY25" fmla="*/ 1055092 h 1437639"/>
              <a:gd name="connsiteX26" fmla="*/ 2148259 w 2487060"/>
              <a:gd name="connsiteY26" fmla="*/ 1062378 h 1437639"/>
              <a:gd name="connsiteX27" fmla="*/ 2188332 w 2487060"/>
              <a:gd name="connsiteY27" fmla="*/ 1095165 h 1437639"/>
              <a:gd name="connsiteX28" fmla="*/ 2206547 w 2487060"/>
              <a:gd name="connsiteY28" fmla="*/ 1117024 h 1437639"/>
              <a:gd name="connsiteX29" fmla="*/ 2217476 w 2487060"/>
              <a:gd name="connsiteY29" fmla="*/ 1138882 h 1437639"/>
              <a:gd name="connsiteX30" fmla="*/ 2228405 w 2487060"/>
              <a:gd name="connsiteY30" fmla="*/ 1157097 h 1437639"/>
              <a:gd name="connsiteX31" fmla="*/ 2253906 w 2487060"/>
              <a:gd name="connsiteY31" fmla="*/ 1182598 h 1437639"/>
              <a:gd name="connsiteX32" fmla="*/ 2264835 w 2487060"/>
              <a:gd name="connsiteY32" fmla="*/ 1197170 h 1437639"/>
              <a:gd name="connsiteX33" fmla="*/ 2279408 w 2487060"/>
              <a:gd name="connsiteY33" fmla="*/ 1208099 h 1437639"/>
              <a:gd name="connsiteX34" fmla="*/ 2301266 w 2487060"/>
              <a:gd name="connsiteY34" fmla="*/ 1237244 h 1437639"/>
              <a:gd name="connsiteX35" fmla="*/ 2315838 w 2487060"/>
              <a:gd name="connsiteY35" fmla="*/ 1248173 h 1437639"/>
              <a:gd name="connsiteX36" fmla="*/ 2326767 w 2487060"/>
              <a:gd name="connsiteY36" fmla="*/ 1255459 h 1437639"/>
              <a:gd name="connsiteX37" fmla="*/ 2337696 w 2487060"/>
              <a:gd name="connsiteY37" fmla="*/ 1266388 h 1437639"/>
              <a:gd name="connsiteX38" fmla="*/ 2348625 w 2487060"/>
              <a:gd name="connsiteY38" fmla="*/ 1273674 h 1437639"/>
              <a:gd name="connsiteX39" fmla="*/ 2366840 w 2487060"/>
              <a:gd name="connsiteY39" fmla="*/ 1295532 h 1437639"/>
              <a:gd name="connsiteX40" fmla="*/ 2377769 w 2487060"/>
              <a:gd name="connsiteY40" fmla="*/ 1302818 h 1437639"/>
              <a:gd name="connsiteX41" fmla="*/ 2395984 w 2487060"/>
              <a:gd name="connsiteY41" fmla="*/ 1324676 h 1437639"/>
              <a:gd name="connsiteX42" fmla="*/ 2421486 w 2487060"/>
              <a:gd name="connsiteY42" fmla="*/ 1346534 h 1437639"/>
              <a:gd name="connsiteX43" fmla="*/ 2446987 w 2487060"/>
              <a:gd name="connsiteY43" fmla="*/ 1375679 h 1437639"/>
              <a:gd name="connsiteX44" fmla="*/ 2457916 w 2487060"/>
              <a:gd name="connsiteY44" fmla="*/ 1397537 h 1437639"/>
              <a:gd name="connsiteX45" fmla="*/ 2468845 w 2487060"/>
              <a:gd name="connsiteY45" fmla="*/ 1419395 h 1437639"/>
              <a:gd name="connsiteX46" fmla="*/ 2479774 w 2487060"/>
              <a:gd name="connsiteY46" fmla="*/ 1426681 h 1437639"/>
              <a:gd name="connsiteX47" fmla="*/ 2487060 w 2487060"/>
              <a:gd name="connsiteY47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32220 w 2487060"/>
              <a:gd name="connsiteY5" fmla="*/ 621572 h 1437639"/>
              <a:gd name="connsiteX6" fmla="*/ 1354078 w 2487060"/>
              <a:gd name="connsiteY6" fmla="*/ 628858 h 1437639"/>
              <a:gd name="connsiteX7" fmla="*/ 1459726 w 2487060"/>
              <a:gd name="connsiteY7" fmla="*/ 672574 h 1437639"/>
              <a:gd name="connsiteX8" fmla="*/ 1481584 w 2487060"/>
              <a:gd name="connsiteY8" fmla="*/ 683503 h 1437639"/>
              <a:gd name="connsiteX9" fmla="*/ 1525301 w 2487060"/>
              <a:gd name="connsiteY9" fmla="*/ 701718 h 1437639"/>
              <a:gd name="connsiteX10" fmla="*/ 1547159 w 2487060"/>
              <a:gd name="connsiteY10" fmla="*/ 709004 h 1437639"/>
              <a:gd name="connsiteX11" fmla="*/ 1587232 w 2487060"/>
              <a:gd name="connsiteY11" fmla="*/ 734506 h 1437639"/>
              <a:gd name="connsiteX12" fmla="*/ 1641878 w 2487060"/>
              <a:gd name="connsiteY12" fmla="*/ 763650 h 1437639"/>
              <a:gd name="connsiteX13" fmla="*/ 1689237 w 2487060"/>
              <a:gd name="connsiteY13" fmla="*/ 789151 h 1437639"/>
              <a:gd name="connsiteX14" fmla="*/ 1700166 w 2487060"/>
              <a:gd name="connsiteY14" fmla="*/ 800080 h 1437639"/>
              <a:gd name="connsiteX15" fmla="*/ 1729310 w 2487060"/>
              <a:gd name="connsiteY15" fmla="*/ 818295 h 1437639"/>
              <a:gd name="connsiteX16" fmla="*/ 1780313 w 2487060"/>
              <a:gd name="connsiteY16" fmla="*/ 851083 h 1437639"/>
              <a:gd name="connsiteX17" fmla="*/ 1798528 w 2487060"/>
              <a:gd name="connsiteY17" fmla="*/ 858369 h 1437639"/>
              <a:gd name="connsiteX18" fmla="*/ 1856816 w 2487060"/>
              <a:gd name="connsiteY18" fmla="*/ 894799 h 1437639"/>
              <a:gd name="connsiteX19" fmla="*/ 1878674 w 2487060"/>
              <a:gd name="connsiteY19" fmla="*/ 905728 h 1437639"/>
              <a:gd name="connsiteX20" fmla="*/ 1947892 w 2487060"/>
              <a:gd name="connsiteY20" fmla="*/ 945801 h 1437639"/>
              <a:gd name="connsiteX21" fmla="*/ 1973393 w 2487060"/>
              <a:gd name="connsiteY21" fmla="*/ 956730 h 1437639"/>
              <a:gd name="connsiteX22" fmla="*/ 2020753 w 2487060"/>
              <a:gd name="connsiteY22" fmla="*/ 989518 h 1437639"/>
              <a:gd name="connsiteX23" fmla="*/ 2060826 w 2487060"/>
              <a:gd name="connsiteY23" fmla="*/ 1007733 h 1437639"/>
              <a:gd name="connsiteX24" fmla="*/ 2119114 w 2487060"/>
              <a:gd name="connsiteY24" fmla="*/ 1044163 h 1437639"/>
              <a:gd name="connsiteX25" fmla="*/ 2133686 w 2487060"/>
              <a:gd name="connsiteY25" fmla="*/ 1055092 h 1437639"/>
              <a:gd name="connsiteX26" fmla="*/ 2148259 w 2487060"/>
              <a:gd name="connsiteY26" fmla="*/ 1062378 h 1437639"/>
              <a:gd name="connsiteX27" fmla="*/ 2188332 w 2487060"/>
              <a:gd name="connsiteY27" fmla="*/ 1095165 h 1437639"/>
              <a:gd name="connsiteX28" fmla="*/ 2206547 w 2487060"/>
              <a:gd name="connsiteY28" fmla="*/ 1117024 h 1437639"/>
              <a:gd name="connsiteX29" fmla="*/ 2217476 w 2487060"/>
              <a:gd name="connsiteY29" fmla="*/ 1138882 h 1437639"/>
              <a:gd name="connsiteX30" fmla="*/ 2228405 w 2487060"/>
              <a:gd name="connsiteY30" fmla="*/ 1157097 h 1437639"/>
              <a:gd name="connsiteX31" fmla="*/ 2253906 w 2487060"/>
              <a:gd name="connsiteY31" fmla="*/ 1182598 h 1437639"/>
              <a:gd name="connsiteX32" fmla="*/ 2264835 w 2487060"/>
              <a:gd name="connsiteY32" fmla="*/ 1197170 h 1437639"/>
              <a:gd name="connsiteX33" fmla="*/ 2279408 w 2487060"/>
              <a:gd name="connsiteY33" fmla="*/ 1208099 h 1437639"/>
              <a:gd name="connsiteX34" fmla="*/ 2301266 w 2487060"/>
              <a:gd name="connsiteY34" fmla="*/ 1237244 h 1437639"/>
              <a:gd name="connsiteX35" fmla="*/ 2315838 w 2487060"/>
              <a:gd name="connsiteY35" fmla="*/ 1248173 h 1437639"/>
              <a:gd name="connsiteX36" fmla="*/ 2326767 w 2487060"/>
              <a:gd name="connsiteY36" fmla="*/ 1255459 h 1437639"/>
              <a:gd name="connsiteX37" fmla="*/ 2337696 w 2487060"/>
              <a:gd name="connsiteY37" fmla="*/ 1266388 h 1437639"/>
              <a:gd name="connsiteX38" fmla="*/ 2348625 w 2487060"/>
              <a:gd name="connsiteY38" fmla="*/ 1273674 h 1437639"/>
              <a:gd name="connsiteX39" fmla="*/ 2366840 w 2487060"/>
              <a:gd name="connsiteY39" fmla="*/ 1295532 h 1437639"/>
              <a:gd name="connsiteX40" fmla="*/ 2377769 w 2487060"/>
              <a:gd name="connsiteY40" fmla="*/ 1302818 h 1437639"/>
              <a:gd name="connsiteX41" fmla="*/ 2395984 w 2487060"/>
              <a:gd name="connsiteY41" fmla="*/ 1324676 h 1437639"/>
              <a:gd name="connsiteX42" fmla="*/ 2421486 w 2487060"/>
              <a:gd name="connsiteY42" fmla="*/ 1346534 h 1437639"/>
              <a:gd name="connsiteX43" fmla="*/ 2446987 w 2487060"/>
              <a:gd name="connsiteY43" fmla="*/ 1375679 h 1437639"/>
              <a:gd name="connsiteX44" fmla="*/ 2457916 w 2487060"/>
              <a:gd name="connsiteY44" fmla="*/ 1397537 h 1437639"/>
              <a:gd name="connsiteX45" fmla="*/ 2468845 w 2487060"/>
              <a:gd name="connsiteY45" fmla="*/ 1419395 h 1437639"/>
              <a:gd name="connsiteX46" fmla="*/ 2479774 w 2487060"/>
              <a:gd name="connsiteY46" fmla="*/ 1426681 h 1437639"/>
              <a:gd name="connsiteX47" fmla="*/ 2487060 w 2487060"/>
              <a:gd name="connsiteY47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54078 w 2487060"/>
              <a:gd name="connsiteY5" fmla="*/ 628858 h 1437639"/>
              <a:gd name="connsiteX6" fmla="*/ 1459726 w 2487060"/>
              <a:gd name="connsiteY6" fmla="*/ 672574 h 1437639"/>
              <a:gd name="connsiteX7" fmla="*/ 1481584 w 2487060"/>
              <a:gd name="connsiteY7" fmla="*/ 683503 h 1437639"/>
              <a:gd name="connsiteX8" fmla="*/ 1525301 w 2487060"/>
              <a:gd name="connsiteY8" fmla="*/ 701718 h 1437639"/>
              <a:gd name="connsiteX9" fmla="*/ 1547159 w 2487060"/>
              <a:gd name="connsiteY9" fmla="*/ 709004 h 1437639"/>
              <a:gd name="connsiteX10" fmla="*/ 1587232 w 2487060"/>
              <a:gd name="connsiteY10" fmla="*/ 734506 h 1437639"/>
              <a:gd name="connsiteX11" fmla="*/ 1641878 w 2487060"/>
              <a:gd name="connsiteY11" fmla="*/ 763650 h 1437639"/>
              <a:gd name="connsiteX12" fmla="*/ 1689237 w 2487060"/>
              <a:gd name="connsiteY12" fmla="*/ 789151 h 1437639"/>
              <a:gd name="connsiteX13" fmla="*/ 1700166 w 2487060"/>
              <a:gd name="connsiteY13" fmla="*/ 800080 h 1437639"/>
              <a:gd name="connsiteX14" fmla="*/ 1729310 w 2487060"/>
              <a:gd name="connsiteY14" fmla="*/ 818295 h 1437639"/>
              <a:gd name="connsiteX15" fmla="*/ 1780313 w 2487060"/>
              <a:gd name="connsiteY15" fmla="*/ 851083 h 1437639"/>
              <a:gd name="connsiteX16" fmla="*/ 1798528 w 2487060"/>
              <a:gd name="connsiteY16" fmla="*/ 858369 h 1437639"/>
              <a:gd name="connsiteX17" fmla="*/ 1856816 w 2487060"/>
              <a:gd name="connsiteY17" fmla="*/ 894799 h 1437639"/>
              <a:gd name="connsiteX18" fmla="*/ 1878674 w 2487060"/>
              <a:gd name="connsiteY18" fmla="*/ 905728 h 1437639"/>
              <a:gd name="connsiteX19" fmla="*/ 1947892 w 2487060"/>
              <a:gd name="connsiteY19" fmla="*/ 945801 h 1437639"/>
              <a:gd name="connsiteX20" fmla="*/ 1973393 w 2487060"/>
              <a:gd name="connsiteY20" fmla="*/ 956730 h 1437639"/>
              <a:gd name="connsiteX21" fmla="*/ 2020753 w 2487060"/>
              <a:gd name="connsiteY21" fmla="*/ 989518 h 1437639"/>
              <a:gd name="connsiteX22" fmla="*/ 2060826 w 2487060"/>
              <a:gd name="connsiteY22" fmla="*/ 1007733 h 1437639"/>
              <a:gd name="connsiteX23" fmla="*/ 2119114 w 2487060"/>
              <a:gd name="connsiteY23" fmla="*/ 1044163 h 1437639"/>
              <a:gd name="connsiteX24" fmla="*/ 2133686 w 2487060"/>
              <a:gd name="connsiteY24" fmla="*/ 1055092 h 1437639"/>
              <a:gd name="connsiteX25" fmla="*/ 2148259 w 2487060"/>
              <a:gd name="connsiteY25" fmla="*/ 1062378 h 1437639"/>
              <a:gd name="connsiteX26" fmla="*/ 2188332 w 2487060"/>
              <a:gd name="connsiteY26" fmla="*/ 1095165 h 1437639"/>
              <a:gd name="connsiteX27" fmla="*/ 2206547 w 2487060"/>
              <a:gd name="connsiteY27" fmla="*/ 1117024 h 1437639"/>
              <a:gd name="connsiteX28" fmla="*/ 2217476 w 2487060"/>
              <a:gd name="connsiteY28" fmla="*/ 1138882 h 1437639"/>
              <a:gd name="connsiteX29" fmla="*/ 2228405 w 2487060"/>
              <a:gd name="connsiteY29" fmla="*/ 1157097 h 1437639"/>
              <a:gd name="connsiteX30" fmla="*/ 2253906 w 2487060"/>
              <a:gd name="connsiteY30" fmla="*/ 1182598 h 1437639"/>
              <a:gd name="connsiteX31" fmla="*/ 2264835 w 2487060"/>
              <a:gd name="connsiteY31" fmla="*/ 1197170 h 1437639"/>
              <a:gd name="connsiteX32" fmla="*/ 2279408 w 2487060"/>
              <a:gd name="connsiteY32" fmla="*/ 1208099 h 1437639"/>
              <a:gd name="connsiteX33" fmla="*/ 2301266 w 2487060"/>
              <a:gd name="connsiteY33" fmla="*/ 1237244 h 1437639"/>
              <a:gd name="connsiteX34" fmla="*/ 2315838 w 2487060"/>
              <a:gd name="connsiteY34" fmla="*/ 1248173 h 1437639"/>
              <a:gd name="connsiteX35" fmla="*/ 2326767 w 2487060"/>
              <a:gd name="connsiteY35" fmla="*/ 1255459 h 1437639"/>
              <a:gd name="connsiteX36" fmla="*/ 2337696 w 2487060"/>
              <a:gd name="connsiteY36" fmla="*/ 1266388 h 1437639"/>
              <a:gd name="connsiteX37" fmla="*/ 2348625 w 2487060"/>
              <a:gd name="connsiteY37" fmla="*/ 1273674 h 1437639"/>
              <a:gd name="connsiteX38" fmla="*/ 2366840 w 2487060"/>
              <a:gd name="connsiteY38" fmla="*/ 1295532 h 1437639"/>
              <a:gd name="connsiteX39" fmla="*/ 2377769 w 2487060"/>
              <a:gd name="connsiteY39" fmla="*/ 1302818 h 1437639"/>
              <a:gd name="connsiteX40" fmla="*/ 2395984 w 2487060"/>
              <a:gd name="connsiteY40" fmla="*/ 1324676 h 1437639"/>
              <a:gd name="connsiteX41" fmla="*/ 2421486 w 2487060"/>
              <a:gd name="connsiteY41" fmla="*/ 1346534 h 1437639"/>
              <a:gd name="connsiteX42" fmla="*/ 2446987 w 2487060"/>
              <a:gd name="connsiteY42" fmla="*/ 1375679 h 1437639"/>
              <a:gd name="connsiteX43" fmla="*/ 2457916 w 2487060"/>
              <a:gd name="connsiteY43" fmla="*/ 1397537 h 1437639"/>
              <a:gd name="connsiteX44" fmla="*/ 2468845 w 2487060"/>
              <a:gd name="connsiteY44" fmla="*/ 1419395 h 1437639"/>
              <a:gd name="connsiteX45" fmla="*/ 2479774 w 2487060"/>
              <a:gd name="connsiteY45" fmla="*/ 1426681 h 1437639"/>
              <a:gd name="connsiteX46" fmla="*/ 2487060 w 2487060"/>
              <a:gd name="connsiteY46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459726 w 2487060"/>
              <a:gd name="connsiteY5" fmla="*/ 672574 h 1437639"/>
              <a:gd name="connsiteX6" fmla="*/ 1481584 w 2487060"/>
              <a:gd name="connsiteY6" fmla="*/ 683503 h 1437639"/>
              <a:gd name="connsiteX7" fmla="*/ 1525301 w 2487060"/>
              <a:gd name="connsiteY7" fmla="*/ 701718 h 1437639"/>
              <a:gd name="connsiteX8" fmla="*/ 1547159 w 2487060"/>
              <a:gd name="connsiteY8" fmla="*/ 709004 h 1437639"/>
              <a:gd name="connsiteX9" fmla="*/ 1587232 w 2487060"/>
              <a:gd name="connsiteY9" fmla="*/ 734506 h 1437639"/>
              <a:gd name="connsiteX10" fmla="*/ 1641878 w 2487060"/>
              <a:gd name="connsiteY10" fmla="*/ 763650 h 1437639"/>
              <a:gd name="connsiteX11" fmla="*/ 1689237 w 2487060"/>
              <a:gd name="connsiteY11" fmla="*/ 789151 h 1437639"/>
              <a:gd name="connsiteX12" fmla="*/ 1700166 w 2487060"/>
              <a:gd name="connsiteY12" fmla="*/ 800080 h 1437639"/>
              <a:gd name="connsiteX13" fmla="*/ 1729310 w 2487060"/>
              <a:gd name="connsiteY13" fmla="*/ 818295 h 1437639"/>
              <a:gd name="connsiteX14" fmla="*/ 1780313 w 2487060"/>
              <a:gd name="connsiteY14" fmla="*/ 851083 h 1437639"/>
              <a:gd name="connsiteX15" fmla="*/ 1798528 w 2487060"/>
              <a:gd name="connsiteY15" fmla="*/ 858369 h 1437639"/>
              <a:gd name="connsiteX16" fmla="*/ 1856816 w 2487060"/>
              <a:gd name="connsiteY16" fmla="*/ 894799 h 1437639"/>
              <a:gd name="connsiteX17" fmla="*/ 1878674 w 2487060"/>
              <a:gd name="connsiteY17" fmla="*/ 905728 h 1437639"/>
              <a:gd name="connsiteX18" fmla="*/ 1947892 w 2487060"/>
              <a:gd name="connsiteY18" fmla="*/ 945801 h 1437639"/>
              <a:gd name="connsiteX19" fmla="*/ 1973393 w 2487060"/>
              <a:gd name="connsiteY19" fmla="*/ 956730 h 1437639"/>
              <a:gd name="connsiteX20" fmla="*/ 2020753 w 2487060"/>
              <a:gd name="connsiteY20" fmla="*/ 989518 h 1437639"/>
              <a:gd name="connsiteX21" fmla="*/ 2060826 w 2487060"/>
              <a:gd name="connsiteY21" fmla="*/ 1007733 h 1437639"/>
              <a:gd name="connsiteX22" fmla="*/ 2119114 w 2487060"/>
              <a:gd name="connsiteY22" fmla="*/ 1044163 h 1437639"/>
              <a:gd name="connsiteX23" fmla="*/ 2133686 w 2487060"/>
              <a:gd name="connsiteY23" fmla="*/ 1055092 h 1437639"/>
              <a:gd name="connsiteX24" fmla="*/ 2148259 w 2487060"/>
              <a:gd name="connsiteY24" fmla="*/ 1062378 h 1437639"/>
              <a:gd name="connsiteX25" fmla="*/ 2188332 w 2487060"/>
              <a:gd name="connsiteY25" fmla="*/ 1095165 h 1437639"/>
              <a:gd name="connsiteX26" fmla="*/ 2206547 w 2487060"/>
              <a:gd name="connsiteY26" fmla="*/ 1117024 h 1437639"/>
              <a:gd name="connsiteX27" fmla="*/ 2217476 w 2487060"/>
              <a:gd name="connsiteY27" fmla="*/ 1138882 h 1437639"/>
              <a:gd name="connsiteX28" fmla="*/ 2228405 w 2487060"/>
              <a:gd name="connsiteY28" fmla="*/ 1157097 h 1437639"/>
              <a:gd name="connsiteX29" fmla="*/ 2253906 w 2487060"/>
              <a:gd name="connsiteY29" fmla="*/ 1182598 h 1437639"/>
              <a:gd name="connsiteX30" fmla="*/ 2264835 w 2487060"/>
              <a:gd name="connsiteY30" fmla="*/ 1197170 h 1437639"/>
              <a:gd name="connsiteX31" fmla="*/ 2279408 w 2487060"/>
              <a:gd name="connsiteY31" fmla="*/ 1208099 h 1437639"/>
              <a:gd name="connsiteX32" fmla="*/ 2301266 w 2487060"/>
              <a:gd name="connsiteY32" fmla="*/ 1237244 h 1437639"/>
              <a:gd name="connsiteX33" fmla="*/ 2315838 w 2487060"/>
              <a:gd name="connsiteY33" fmla="*/ 1248173 h 1437639"/>
              <a:gd name="connsiteX34" fmla="*/ 2326767 w 2487060"/>
              <a:gd name="connsiteY34" fmla="*/ 1255459 h 1437639"/>
              <a:gd name="connsiteX35" fmla="*/ 2337696 w 2487060"/>
              <a:gd name="connsiteY35" fmla="*/ 1266388 h 1437639"/>
              <a:gd name="connsiteX36" fmla="*/ 2348625 w 2487060"/>
              <a:gd name="connsiteY36" fmla="*/ 1273674 h 1437639"/>
              <a:gd name="connsiteX37" fmla="*/ 2366840 w 2487060"/>
              <a:gd name="connsiteY37" fmla="*/ 1295532 h 1437639"/>
              <a:gd name="connsiteX38" fmla="*/ 2377769 w 2487060"/>
              <a:gd name="connsiteY38" fmla="*/ 1302818 h 1437639"/>
              <a:gd name="connsiteX39" fmla="*/ 2395984 w 2487060"/>
              <a:gd name="connsiteY39" fmla="*/ 1324676 h 1437639"/>
              <a:gd name="connsiteX40" fmla="*/ 2421486 w 2487060"/>
              <a:gd name="connsiteY40" fmla="*/ 1346534 h 1437639"/>
              <a:gd name="connsiteX41" fmla="*/ 2446987 w 2487060"/>
              <a:gd name="connsiteY41" fmla="*/ 1375679 h 1437639"/>
              <a:gd name="connsiteX42" fmla="*/ 2457916 w 2487060"/>
              <a:gd name="connsiteY42" fmla="*/ 1397537 h 1437639"/>
              <a:gd name="connsiteX43" fmla="*/ 2468845 w 2487060"/>
              <a:gd name="connsiteY43" fmla="*/ 1419395 h 1437639"/>
              <a:gd name="connsiteX44" fmla="*/ 2479774 w 2487060"/>
              <a:gd name="connsiteY44" fmla="*/ 1426681 h 1437639"/>
              <a:gd name="connsiteX45" fmla="*/ 2487060 w 2487060"/>
              <a:gd name="connsiteY45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25091 w 2487060"/>
              <a:gd name="connsiteY5" fmla="*/ 759526 h 1437639"/>
              <a:gd name="connsiteX6" fmla="*/ 1481584 w 2487060"/>
              <a:gd name="connsiteY6" fmla="*/ 683503 h 1437639"/>
              <a:gd name="connsiteX7" fmla="*/ 1525301 w 2487060"/>
              <a:gd name="connsiteY7" fmla="*/ 701718 h 1437639"/>
              <a:gd name="connsiteX8" fmla="*/ 1547159 w 2487060"/>
              <a:gd name="connsiteY8" fmla="*/ 709004 h 1437639"/>
              <a:gd name="connsiteX9" fmla="*/ 1587232 w 2487060"/>
              <a:gd name="connsiteY9" fmla="*/ 734506 h 1437639"/>
              <a:gd name="connsiteX10" fmla="*/ 1641878 w 2487060"/>
              <a:gd name="connsiteY10" fmla="*/ 763650 h 1437639"/>
              <a:gd name="connsiteX11" fmla="*/ 1689237 w 2487060"/>
              <a:gd name="connsiteY11" fmla="*/ 789151 h 1437639"/>
              <a:gd name="connsiteX12" fmla="*/ 1700166 w 2487060"/>
              <a:gd name="connsiteY12" fmla="*/ 800080 h 1437639"/>
              <a:gd name="connsiteX13" fmla="*/ 1729310 w 2487060"/>
              <a:gd name="connsiteY13" fmla="*/ 818295 h 1437639"/>
              <a:gd name="connsiteX14" fmla="*/ 1780313 w 2487060"/>
              <a:gd name="connsiteY14" fmla="*/ 851083 h 1437639"/>
              <a:gd name="connsiteX15" fmla="*/ 1798528 w 2487060"/>
              <a:gd name="connsiteY15" fmla="*/ 858369 h 1437639"/>
              <a:gd name="connsiteX16" fmla="*/ 1856816 w 2487060"/>
              <a:gd name="connsiteY16" fmla="*/ 894799 h 1437639"/>
              <a:gd name="connsiteX17" fmla="*/ 1878674 w 2487060"/>
              <a:gd name="connsiteY17" fmla="*/ 905728 h 1437639"/>
              <a:gd name="connsiteX18" fmla="*/ 1947892 w 2487060"/>
              <a:gd name="connsiteY18" fmla="*/ 945801 h 1437639"/>
              <a:gd name="connsiteX19" fmla="*/ 1973393 w 2487060"/>
              <a:gd name="connsiteY19" fmla="*/ 956730 h 1437639"/>
              <a:gd name="connsiteX20" fmla="*/ 2020753 w 2487060"/>
              <a:gd name="connsiteY20" fmla="*/ 989518 h 1437639"/>
              <a:gd name="connsiteX21" fmla="*/ 2060826 w 2487060"/>
              <a:gd name="connsiteY21" fmla="*/ 1007733 h 1437639"/>
              <a:gd name="connsiteX22" fmla="*/ 2119114 w 2487060"/>
              <a:gd name="connsiteY22" fmla="*/ 1044163 h 1437639"/>
              <a:gd name="connsiteX23" fmla="*/ 2133686 w 2487060"/>
              <a:gd name="connsiteY23" fmla="*/ 1055092 h 1437639"/>
              <a:gd name="connsiteX24" fmla="*/ 2148259 w 2487060"/>
              <a:gd name="connsiteY24" fmla="*/ 1062378 h 1437639"/>
              <a:gd name="connsiteX25" fmla="*/ 2188332 w 2487060"/>
              <a:gd name="connsiteY25" fmla="*/ 1095165 h 1437639"/>
              <a:gd name="connsiteX26" fmla="*/ 2206547 w 2487060"/>
              <a:gd name="connsiteY26" fmla="*/ 1117024 h 1437639"/>
              <a:gd name="connsiteX27" fmla="*/ 2217476 w 2487060"/>
              <a:gd name="connsiteY27" fmla="*/ 1138882 h 1437639"/>
              <a:gd name="connsiteX28" fmla="*/ 2228405 w 2487060"/>
              <a:gd name="connsiteY28" fmla="*/ 1157097 h 1437639"/>
              <a:gd name="connsiteX29" fmla="*/ 2253906 w 2487060"/>
              <a:gd name="connsiteY29" fmla="*/ 1182598 h 1437639"/>
              <a:gd name="connsiteX30" fmla="*/ 2264835 w 2487060"/>
              <a:gd name="connsiteY30" fmla="*/ 1197170 h 1437639"/>
              <a:gd name="connsiteX31" fmla="*/ 2279408 w 2487060"/>
              <a:gd name="connsiteY31" fmla="*/ 1208099 h 1437639"/>
              <a:gd name="connsiteX32" fmla="*/ 2301266 w 2487060"/>
              <a:gd name="connsiteY32" fmla="*/ 1237244 h 1437639"/>
              <a:gd name="connsiteX33" fmla="*/ 2315838 w 2487060"/>
              <a:gd name="connsiteY33" fmla="*/ 1248173 h 1437639"/>
              <a:gd name="connsiteX34" fmla="*/ 2326767 w 2487060"/>
              <a:gd name="connsiteY34" fmla="*/ 1255459 h 1437639"/>
              <a:gd name="connsiteX35" fmla="*/ 2337696 w 2487060"/>
              <a:gd name="connsiteY35" fmla="*/ 1266388 h 1437639"/>
              <a:gd name="connsiteX36" fmla="*/ 2348625 w 2487060"/>
              <a:gd name="connsiteY36" fmla="*/ 1273674 h 1437639"/>
              <a:gd name="connsiteX37" fmla="*/ 2366840 w 2487060"/>
              <a:gd name="connsiteY37" fmla="*/ 1295532 h 1437639"/>
              <a:gd name="connsiteX38" fmla="*/ 2377769 w 2487060"/>
              <a:gd name="connsiteY38" fmla="*/ 1302818 h 1437639"/>
              <a:gd name="connsiteX39" fmla="*/ 2395984 w 2487060"/>
              <a:gd name="connsiteY39" fmla="*/ 1324676 h 1437639"/>
              <a:gd name="connsiteX40" fmla="*/ 2421486 w 2487060"/>
              <a:gd name="connsiteY40" fmla="*/ 1346534 h 1437639"/>
              <a:gd name="connsiteX41" fmla="*/ 2446987 w 2487060"/>
              <a:gd name="connsiteY41" fmla="*/ 1375679 h 1437639"/>
              <a:gd name="connsiteX42" fmla="*/ 2457916 w 2487060"/>
              <a:gd name="connsiteY42" fmla="*/ 1397537 h 1437639"/>
              <a:gd name="connsiteX43" fmla="*/ 2468845 w 2487060"/>
              <a:gd name="connsiteY43" fmla="*/ 1419395 h 1437639"/>
              <a:gd name="connsiteX44" fmla="*/ 2479774 w 2487060"/>
              <a:gd name="connsiteY44" fmla="*/ 1426681 h 1437639"/>
              <a:gd name="connsiteX45" fmla="*/ 2487060 w 2487060"/>
              <a:gd name="connsiteY45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25091 w 2487060"/>
              <a:gd name="connsiteY5" fmla="*/ 759526 h 1437639"/>
              <a:gd name="connsiteX6" fmla="*/ 1481584 w 2487060"/>
              <a:gd name="connsiteY6" fmla="*/ 683503 h 1437639"/>
              <a:gd name="connsiteX7" fmla="*/ 1525301 w 2487060"/>
              <a:gd name="connsiteY7" fmla="*/ 701718 h 1437639"/>
              <a:gd name="connsiteX8" fmla="*/ 1547159 w 2487060"/>
              <a:gd name="connsiteY8" fmla="*/ 709004 h 1437639"/>
              <a:gd name="connsiteX9" fmla="*/ 1587232 w 2487060"/>
              <a:gd name="connsiteY9" fmla="*/ 734506 h 1437639"/>
              <a:gd name="connsiteX10" fmla="*/ 1641878 w 2487060"/>
              <a:gd name="connsiteY10" fmla="*/ 763650 h 1437639"/>
              <a:gd name="connsiteX11" fmla="*/ 1689237 w 2487060"/>
              <a:gd name="connsiteY11" fmla="*/ 789151 h 1437639"/>
              <a:gd name="connsiteX12" fmla="*/ 1700166 w 2487060"/>
              <a:gd name="connsiteY12" fmla="*/ 800080 h 1437639"/>
              <a:gd name="connsiteX13" fmla="*/ 1729310 w 2487060"/>
              <a:gd name="connsiteY13" fmla="*/ 818295 h 1437639"/>
              <a:gd name="connsiteX14" fmla="*/ 1780313 w 2487060"/>
              <a:gd name="connsiteY14" fmla="*/ 851083 h 1437639"/>
              <a:gd name="connsiteX15" fmla="*/ 1798528 w 2487060"/>
              <a:gd name="connsiteY15" fmla="*/ 858369 h 1437639"/>
              <a:gd name="connsiteX16" fmla="*/ 1856816 w 2487060"/>
              <a:gd name="connsiteY16" fmla="*/ 894799 h 1437639"/>
              <a:gd name="connsiteX17" fmla="*/ 1878674 w 2487060"/>
              <a:gd name="connsiteY17" fmla="*/ 905728 h 1437639"/>
              <a:gd name="connsiteX18" fmla="*/ 1947892 w 2487060"/>
              <a:gd name="connsiteY18" fmla="*/ 945801 h 1437639"/>
              <a:gd name="connsiteX19" fmla="*/ 1973393 w 2487060"/>
              <a:gd name="connsiteY19" fmla="*/ 956730 h 1437639"/>
              <a:gd name="connsiteX20" fmla="*/ 2020753 w 2487060"/>
              <a:gd name="connsiteY20" fmla="*/ 989518 h 1437639"/>
              <a:gd name="connsiteX21" fmla="*/ 2060826 w 2487060"/>
              <a:gd name="connsiteY21" fmla="*/ 1007733 h 1437639"/>
              <a:gd name="connsiteX22" fmla="*/ 2119114 w 2487060"/>
              <a:gd name="connsiteY22" fmla="*/ 1044163 h 1437639"/>
              <a:gd name="connsiteX23" fmla="*/ 2133686 w 2487060"/>
              <a:gd name="connsiteY23" fmla="*/ 1055092 h 1437639"/>
              <a:gd name="connsiteX24" fmla="*/ 2148259 w 2487060"/>
              <a:gd name="connsiteY24" fmla="*/ 1062378 h 1437639"/>
              <a:gd name="connsiteX25" fmla="*/ 2188332 w 2487060"/>
              <a:gd name="connsiteY25" fmla="*/ 1095165 h 1437639"/>
              <a:gd name="connsiteX26" fmla="*/ 2206547 w 2487060"/>
              <a:gd name="connsiteY26" fmla="*/ 1117024 h 1437639"/>
              <a:gd name="connsiteX27" fmla="*/ 2217476 w 2487060"/>
              <a:gd name="connsiteY27" fmla="*/ 1138882 h 1437639"/>
              <a:gd name="connsiteX28" fmla="*/ 2228405 w 2487060"/>
              <a:gd name="connsiteY28" fmla="*/ 1157097 h 1437639"/>
              <a:gd name="connsiteX29" fmla="*/ 2253906 w 2487060"/>
              <a:gd name="connsiteY29" fmla="*/ 1182598 h 1437639"/>
              <a:gd name="connsiteX30" fmla="*/ 2264835 w 2487060"/>
              <a:gd name="connsiteY30" fmla="*/ 1197170 h 1437639"/>
              <a:gd name="connsiteX31" fmla="*/ 2279408 w 2487060"/>
              <a:gd name="connsiteY31" fmla="*/ 1208099 h 1437639"/>
              <a:gd name="connsiteX32" fmla="*/ 2301266 w 2487060"/>
              <a:gd name="connsiteY32" fmla="*/ 1237244 h 1437639"/>
              <a:gd name="connsiteX33" fmla="*/ 2315838 w 2487060"/>
              <a:gd name="connsiteY33" fmla="*/ 1248173 h 1437639"/>
              <a:gd name="connsiteX34" fmla="*/ 2326767 w 2487060"/>
              <a:gd name="connsiteY34" fmla="*/ 1255459 h 1437639"/>
              <a:gd name="connsiteX35" fmla="*/ 2337696 w 2487060"/>
              <a:gd name="connsiteY35" fmla="*/ 1266388 h 1437639"/>
              <a:gd name="connsiteX36" fmla="*/ 2348625 w 2487060"/>
              <a:gd name="connsiteY36" fmla="*/ 1273674 h 1437639"/>
              <a:gd name="connsiteX37" fmla="*/ 2366840 w 2487060"/>
              <a:gd name="connsiteY37" fmla="*/ 1295532 h 1437639"/>
              <a:gd name="connsiteX38" fmla="*/ 2377769 w 2487060"/>
              <a:gd name="connsiteY38" fmla="*/ 1302818 h 1437639"/>
              <a:gd name="connsiteX39" fmla="*/ 2395984 w 2487060"/>
              <a:gd name="connsiteY39" fmla="*/ 1324676 h 1437639"/>
              <a:gd name="connsiteX40" fmla="*/ 2421486 w 2487060"/>
              <a:gd name="connsiteY40" fmla="*/ 1346534 h 1437639"/>
              <a:gd name="connsiteX41" fmla="*/ 2446987 w 2487060"/>
              <a:gd name="connsiteY41" fmla="*/ 1375679 h 1437639"/>
              <a:gd name="connsiteX42" fmla="*/ 2457916 w 2487060"/>
              <a:gd name="connsiteY42" fmla="*/ 1397537 h 1437639"/>
              <a:gd name="connsiteX43" fmla="*/ 2468845 w 2487060"/>
              <a:gd name="connsiteY43" fmla="*/ 1419395 h 1437639"/>
              <a:gd name="connsiteX44" fmla="*/ 2479774 w 2487060"/>
              <a:gd name="connsiteY44" fmla="*/ 1426681 h 1437639"/>
              <a:gd name="connsiteX45" fmla="*/ 2487060 w 2487060"/>
              <a:gd name="connsiteY45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481584 w 2487060"/>
              <a:gd name="connsiteY6" fmla="*/ 683503 h 1437639"/>
              <a:gd name="connsiteX7" fmla="*/ 1525301 w 2487060"/>
              <a:gd name="connsiteY7" fmla="*/ 701718 h 1437639"/>
              <a:gd name="connsiteX8" fmla="*/ 1547159 w 2487060"/>
              <a:gd name="connsiteY8" fmla="*/ 709004 h 1437639"/>
              <a:gd name="connsiteX9" fmla="*/ 1587232 w 2487060"/>
              <a:gd name="connsiteY9" fmla="*/ 734506 h 1437639"/>
              <a:gd name="connsiteX10" fmla="*/ 1641878 w 2487060"/>
              <a:gd name="connsiteY10" fmla="*/ 763650 h 1437639"/>
              <a:gd name="connsiteX11" fmla="*/ 1689237 w 2487060"/>
              <a:gd name="connsiteY11" fmla="*/ 789151 h 1437639"/>
              <a:gd name="connsiteX12" fmla="*/ 1700166 w 2487060"/>
              <a:gd name="connsiteY12" fmla="*/ 800080 h 1437639"/>
              <a:gd name="connsiteX13" fmla="*/ 1729310 w 2487060"/>
              <a:gd name="connsiteY13" fmla="*/ 818295 h 1437639"/>
              <a:gd name="connsiteX14" fmla="*/ 1780313 w 2487060"/>
              <a:gd name="connsiteY14" fmla="*/ 851083 h 1437639"/>
              <a:gd name="connsiteX15" fmla="*/ 1798528 w 2487060"/>
              <a:gd name="connsiteY15" fmla="*/ 858369 h 1437639"/>
              <a:gd name="connsiteX16" fmla="*/ 1856816 w 2487060"/>
              <a:gd name="connsiteY16" fmla="*/ 894799 h 1437639"/>
              <a:gd name="connsiteX17" fmla="*/ 1878674 w 2487060"/>
              <a:gd name="connsiteY17" fmla="*/ 905728 h 1437639"/>
              <a:gd name="connsiteX18" fmla="*/ 1947892 w 2487060"/>
              <a:gd name="connsiteY18" fmla="*/ 945801 h 1437639"/>
              <a:gd name="connsiteX19" fmla="*/ 1973393 w 2487060"/>
              <a:gd name="connsiteY19" fmla="*/ 956730 h 1437639"/>
              <a:gd name="connsiteX20" fmla="*/ 2020753 w 2487060"/>
              <a:gd name="connsiteY20" fmla="*/ 989518 h 1437639"/>
              <a:gd name="connsiteX21" fmla="*/ 2060826 w 2487060"/>
              <a:gd name="connsiteY21" fmla="*/ 1007733 h 1437639"/>
              <a:gd name="connsiteX22" fmla="*/ 2119114 w 2487060"/>
              <a:gd name="connsiteY22" fmla="*/ 1044163 h 1437639"/>
              <a:gd name="connsiteX23" fmla="*/ 2133686 w 2487060"/>
              <a:gd name="connsiteY23" fmla="*/ 1055092 h 1437639"/>
              <a:gd name="connsiteX24" fmla="*/ 2148259 w 2487060"/>
              <a:gd name="connsiteY24" fmla="*/ 1062378 h 1437639"/>
              <a:gd name="connsiteX25" fmla="*/ 2188332 w 2487060"/>
              <a:gd name="connsiteY25" fmla="*/ 1095165 h 1437639"/>
              <a:gd name="connsiteX26" fmla="*/ 2206547 w 2487060"/>
              <a:gd name="connsiteY26" fmla="*/ 1117024 h 1437639"/>
              <a:gd name="connsiteX27" fmla="*/ 2217476 w 2487060"/>
              <a:gd name="connsiteY27" fmla="*/ 1138882 h 1437639"/>
              <a:gd name="connsiteX28" fmla="*/ 2228405 w 2487060"/>
              <a:gd name="connsiteY28" fmla="*/ 1157097 h 1437639"/>
              <a:gd name="connsiteX29" fmla="*/ 2253906 w 2487060"/>
              <a:gd name="connsiteY29" fmla="*/ 1182598 h 1437639"/>
              <a:gd name="connsiteX30" fmla="*/ 2264835 w 2487060"/>
              <a:gd name="connsiteY30" fmla="*/ 1197170 h 1437639"/>
              <a:gd name="connsiteX31" fmla="*/ 2279408 w 2487060"/>
              <a:gd name="connsiteY31" fmla="*/ 1208099 h 1437639"/>
              <a:gd name="connsiteX32" fmla="*/ 2301266 w 2487060"/>
              <a:gd name="connsiteY32" fmla="*/ 1237244 h 1437639"/>
              <a:gd name="connsiteX33" fmla="*/ 2315838 w 2487060"/>
              <a:gd name="connsiteY33" fmla="*/ 1248173 h 1437639"/>
              <a:gd name="connsiteX34" fmla="*/ 2326767 w 2487060"/>
              <a:gd name="connsiteY34" fmla="*/ 1255459 h 1437639"/>
              <a:gd name="connsiteX35" fmla="*/ 2337696 w 2487060"/>
              <a:gd name="connsiteY35" fmla="*/ 1266388 h 1437639"/>
              <a:gd name="connsiteX36" fmla="*/ 2348625 w 2487060"/>
              <a:gd name="connsiteY36" fmla="*/ 1273674 h 1437639"/>
              <a:gd name="connsiteX37" fmla="*/ 2366840 w 2487060"/>
              <a:gd name="connsiteY37" fmla="*/ 1295532 h 1437639"/>
              <a:gd name="connsiteX38" fmla="*/ 2377769 w 2487060"/>
              <a:gd name="connsiteY38" fmla="*/ 1302818 h 1437639"/>
              <a:gd name="connsiteX39" fmla="*/ 2395984 w 2487060"/>
              <a:gd name="connsiteY39" fmla="*/ 1324676 h 1437639"/>
              <a:gd name="connsiteX40" fmla="*/ 2421486 w 2487060"/>
              <a:gd name="connsiteY40" fmla="*/ 1346534 h 1437639"/>
              <a:gd name="connsiteX41" fmla="*/ 2446987 w 2487060"/>
              <a:gd name="connsiteY41" fmla="*/ 1375679 h 1437639"/>
              <a:gd name="connsiteX42" fmla="*/ 2457916 w 2487060"/>
              <a:gd name="connsiteY42" fmla="*/ 1397537 h 1437639"/>
              <a:gd name="connsiteX43" fmla="*/ 2468845 w 2487060"/>
              <a:gd name="connsiteY43" fmla="*/ 1419395 h 1437639"/>
              <a:gd name="connsiteX44" fmla="*/ 2479774 w 2487060"/>
              <a:gd name="connsiteY44" fmla="*/ 1426681 h 1437639"/>
              <a:gd name="connsiteX45" fmla="*/ 2487060 w 2487060"/>
              <a:gd name="connsiteY45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25301 w 2487060"/>
              <a:gd name="connsiteY6" fmla="*/ 701718 h 1437639"/>
              <a:gd name="connsiteX7" fmla="*/ 1547159 w 2487060"/>
              <a:gd name="connsiteY7" fmla="*/ 709004 h 1437639"/>
              <a:gd name="connsiteX8" fmla="*/ 1587232 w 2487060"/>
              <a:gd name="connsiteY8" fmla="*/ 734506 h 1437639"/>
              <a:gd name="connsiteX9" fmla="*/ 1641878 w 2487060"/>
              <a:gd name="connsiteY9" fmla="*/ 763650 h 1437639"/>
              <a:gd name="connsiteX10" fmla="*/ 1689237 w 2487060"/>
              <a:gd name="connsiteY10" fmla="*/ 789151 h 1437639"/>
              <a:gd name="connsiteX11" fmla="*/ 1700166 w 2487060"/>
              <a:gd name="connsiteY11" fmla="*/ 800080 h 1437639"/>
              <a:gd name="connsiteX12" fmla="*/ 1729310 w 2487060"/>
              <a:gd name="connsiteY12" fmla="*/ 818295 h 1437639"/>
              <a:gd name="connsiteX13" fmla="*/ 1780313 w 2487060"/>
              <a:gd name="connsiteY13" fmla="*/ 851083 h 1437639"/>
              <a:gd name="connsiteX14" fmla="*/ 1798528 w 2487060"/>
              <a:gd name="connsiteY14" fmla="*/ 858369 h 1437639"/>
              <a:gd name="connsiteX15" fmla="*/ 1856816 w 2487060"/>
              <a:gd name="connsiteY15" fmla="*/ 894799 h 1437639"/>
              <a:gd name="connsiteX16" fmla="*/ 1878674 w 2487060"/>
              <a:gd name="connsiteY16" fmla="*/ 905728 h 1437639"/>
              <a:gd name="connsiteX17" fmla="*/ 1947892 w 2487060"/>
              <a:gd name="connsiteY17" fmla="*/ 945801 h 1437639"/>
              <a:gd name="connsiteX18" fmla="*/ 1973393 w 2487060"/>
              <a:gd name="connsiteY18" fmla="*/ 956730 h 1437639"/>
              <a:gd name="connsiteX19" fmla="*/ 2020753 w 2487060"/>
              <a:gd name="connsiteY19" fmla="*/ 989518 h 1437639"/>
              <a:gd name="connsiteX20" fmla="*/ 2060826 w 2487060"/>
              <a:gd name="connsiteY20" fmla="*/ 1007733 h 1437639"/>
              <a:gd name="connsiteX21" fmla="*/ 2119114 w 2487060"/>
              <a:gd name="connsiteY21" fmla="*/ 1044163 h 1437639"/>
              <a:gd name="connsiteX22" fmla="*/ 2133686 w 2487060"/>
              <a:gd name="connsiteY22" fmla="*/ 1055092 h 1437639"/>
              <a:gd name="connsiteX23" fmla="*/ 2148259 w 2487060"/>
              <a:gd name="connsiteY23" fmla="*/ 1062378 h 1437639"/>
              <a:gd name="connsiteX24" fmla="*/ 2188332 w 2487060"/>
              <a:gd name="connsiteY24" fmla="*/ 1095165 h 1437639"/>
              <a:gd name="connsiteX25" fmla="*/ 2206547 w 2487060"/>
              <a:gd name="connsiteY25" fmla="*/ 1117024 h 1437639"/>
              <a:gd name="connsiteX26" fmla="*/ 2217476 w 2487060"/>
              <a:gd name="connsiteY26" fmla="*/ 1138882 h 1437639"/>
              <a:gd name="connsiteX27" fmla="*/ 2228405 w 2487060"/>
              <a:gd name="connsiteY27" fmla="*/ 1157097 h 1437639"/>
              <a:gd name="connsiteX28" fmla="*/ 2253906 w 2487060"/>
              <a:gd name="connsiteY28" fmla="*/ 1182598 h 1437639"/>
              <a:gd name="connsiteX29" fmla="*/ 2264835 w 2487060"/>
              <a:gd name="connsiteY29" fmla="*/ 1197170 h 1437639"/>
              <a:gd name="connsiteX30" fmla="*/ 2279408 w 2487060"/>
              <a:gd name="connsiteY30" fmla="*/ 1208099 h 1437639"/>
              <a:gd name="connsiteX31" fmla="*/ 2301266 w 2487060"/>
              <a:gd name="connsiteY31" fmla="*/ 1237244 h 1437639"/>
              <a:gd name="connsiteX32" fmla="*/ 2315838 w 2487060"/>
              <a:gd name="connsiteY32" fmla="*/ 1248173 h 1437639"/>
              <a:gd name="connsiteX33" fmla="*/ 2326767 w 2487060"/>
              <a:gd name="connsiteY33" fmla="*/ 1255459 h 1437639"/>
              <a:gd name="connsiteX34" fmla="*/ 2337696 w 2487060"/>
              <a:gd name="connsiteY34" fmla="*/ 1266388 h 1437639"/>
              <a:gd name="connsiteX35" fmla="*/ 2348625 w 2487060"/>
              <a:gd name="connsiteY35" fmla="*/ 1273674 h 1437639"/>
              <a:gd name="connsiteX36" fmla="*/ 2366840 w 2487060"/>
              <a:gd name="connsiteY36" fmla="*/ 1295532 h 1437639"/>
              <a:gd name="connsiteX37" fmla="*/ 2377769 w 2487060"/>
              <a:gd name="connsiteY37" fmla="*/ 1302818 h 1437639"/>
              <a:gd name="connsiteX38" fmla="*/ 2395984 w 2487060"/>
              <a:gd name="connsiteY38" fmla="*/ 1324676 h 1437639"/>
              <a:gd name="connsiteX39" fmla="*/ 2421486 w 2487060"/>
              <a:gd name="connsiteY39" fmla="*/ 1346534 h 1437639"/>
              <a:gd name="connsiteX40" fmla="*/ 2446987 w 2487060"/>
              <a:gd name="connsiteY40" fmla="*/ 1375679 h 1437639"/>
              <a:gd name="connsiteX41" fmla="*/ 2457916 w 2487060"/>
              <a:gd name="connsiteY41" fmla="*/ 1397537 h 1437639"/>
              <a:gd name="connsiteX42" fmla="*/ 2468845 w 2487060"/>
              <a:gd name="connsiteY42" fmla="*/ 1419395 h 1437639"/>
              <a:gd name="connsiteX43" fmla="*/ 2479774 w 2487060"/>
              <a:gd name="connsiteY43" fmla="*/ 1426681 h 1437639"/>
              <a:gd name="connsiteX44" fmla="*/ 2487060 w 2487060"/>
              <a:gd name="connsiteY44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25301 w 2487060"/>
              <a:gd name="connsiteY6" fmla="*/ 701718 h 1437639"/>
              <a:gd name="connsiteX7" fmla="*/ 1587232 w 2487060"/>
              <a:gd name="connsiteY7" fmla="*/ 734506 h 1437639"/>
              <a:gd name="connsiteX8" fmla="*/ 1641878 w 2487060"/>
              <a:gd name="connsiteY8" fmla="*/ 763650 h 1437639"/>
              <a:gd name="connsiteX9" fmla="*/ 1689237 w 2487060"/>
              <a:gd name="connsiteY9" fmla="*/ 789151 h 1437639"/>
              <a:gd name="connsiteX10" fmla="*/ 1700166 w 2487060"/>
              <a:gd name="connsiteY10" fmla="*/ 800080 h 1437639"/>
              <a:gd name="connsiteX11" fmla="*/ 1729310 w 2487060"/>
              <a:gd name="connsiteY11" fmla="*/ 818295 h 1437639"/>
              <a:gd name="connsiteX12" fmla="*/ 1780313 w 2487060"/>
              <a:gd name="connsiteY12" fmla="*/ 851083 h 1437639"/>
              <a:gd name="connsiteX13" fmla="*/ 1798528 w 2487060"/>
              <a:gd name="connsiteY13" fmla="*/ 858369 h 1437639"/>
              <a:gd name="connsiteX14" fmla="*/ 1856816 w 2487060"/>
              <a:gd name="connsiteY14" fmla="*/ 894799 h 1437639"/>
              <a:gd name="connsiteX15" fmla="*/ 1878674 w 2487060"/>
              <a:gd name="connsiteY15" fmla="*/ 905728 h 1437639"/>
              <a:gd name="connsiteX16" fmla="*/ 1947892 w 2487060"/>
              <a:gd name="connsiteY16" fmla="*/ 945801 h 1437639"/>
              <a:gd name="connsiteX17" fmla="*/ 1973393 w 2487060"/>
              <a:gd name="connsiteY17" fmla="*/ 956730 h 1437639"/>
              <a:gd name="connsiteX18" fmla="*/ 2020753 w 2487060"/>
              <a:gd name="connsiteY18" fmla="*/ 989518 h 1437639"/>
              <a:gd name="connsiteX19" fmla="*/ 2060826 w 2487060"/>
              <a:gd name="connsiteY19" fmla="*/ 1007733 h 1437639"/>
              <a:gd name="connsiteX20" fmla="*/ 2119114 w 2487060"/>
              <a:gd name="connsiteY20" fmla="*/ 1044163 h 1437639"/>
              <a:gd name="connsiteX21" fmla="*/ 2133686 w 2487060"/>
              <a:gd name="connsiteY21" fmla="*/ 1055092 h 1437639"/>
              <a:gd name="connsiteX22" fmla="*/ 2148259 w 2487060"/>
              <a:gd name="connsiteY22" fmla="*/ 1062378 h 1437639"/>
              <a:gd name="connsiteX23" fmla="*/ 2188332 w 2487060"/>
              <a:gd name="connsiteY23" fmla="*/ 1095165 h 1437639"/>
              <a:gd name="connsiteX24" fmla="*/ 2206547 w 2487060"/>
              <a:gd name="connsiteY24" fmla="*/ 1117024 h 1437639"/>
              <a:gd name="connsiteX25" fmla="*/ 2217476 w 2487060"/>
              <a:gd name="connsiteY25" fmla="*/ 1138882 h 1437639"/>
              <a:gd name="connsiteX26" fmla="*/ 2228405 w 2487060"/>
              <a:gd name="connsiteY26" fmla="*/ 1157097 h 1437639"/>
              <a:gd name="connsiteX27" fmla="*/ 2253906 w 2487060"/>
              <a:gd name="connsiteY27" fmla="*/ 1182598 h 1437639"/>
              <a:gd name="connsiteX28" fmla="*/ 2264835 w 2487060"/>
              <a:gd name="connsiteY28" fmla="*/ 1197170 h 1437639"/>
              <a:gd name="connsiteX29" fmla="*/ 2279408 w 2487060"/>
              <a:gd name="connsiteY29" fmla="*/ 1208099 h 1437639"/>
              <a:gd name="connsiteX30" fmla="*/ 2301266 w 2487060"/>
              <a:gd name="connsiteY30" fmla="*/ 1237244 h 1437639"/>
              <a:gd name="connsiteX31" fmla="*/ 2315838 w 2487060"/>
              <a:gd name="connsiteY31" fmla="*/ 1248173 h 1437639"/>
              <a:gd name="connsiteX32" fmla="*/ 2326767 w 2487060"/>
              <a:gd name="connsiteY32" fmla="*/ 1255459 h 1437639"/>
              <a:gd name="connsiteX33" fmla="*/ 2337696 w 2487060"/>
              <a:gd name="connsiteY33" fmla="*/ 1266388 h 1437639"/>
              <a:gd name="connsiteX34" fmla="*/ 2348625 w 2487060"/>
              <a:gd name="connsiteY34" fmla="*/ 1273674 h 1437639"/>
              <a:gd name="connsiteX35" fmla="*/ 2366840 w 2487060"/>
              <a:gd name="connsiteY35" fmla="*/ 1295532 h 1437639"/>
              <a:gd name="connsiteX36" fmla="*/ 2377769 w 2487060"/>
              <a:gd name="connsiteY36" fmla="*/ 1302818 h 1437639"/>
              <a:gd name="connsiteX37" fmla="*/ 2395984 w 2487060"/>
              <a:gd name="connsiteY37" fmla="*/ 1324676 h 1437639"/>
              <a:gd name="connsiteX38" fmla="*/ 2421486 w 2487060"/>
              <a:gd name="connsiteY38" fmla="*/ 1346534 h 1437639"/>
              <a:gd name="connsiteX39" fmla="*/ 2446987 w 2487060"/>
              <a:gd name="connsiteY39" fmla="*/ 1375679 h 1437639"/>
              <a:gd name="connsiteX40" fmla="*/ 2457916 w 2487060"/>
              <a:gd name="connsiteY40" fmla="*/ 1397537 h 1437639"/>
              <a:gd name="connsiteX41" fmla="*/ 2468845 w 2487060"/>
              <a:gd name="connsiteY41" fmla="*/ 1419395 h 1437639"/>
              <a:gd name="connsiteX42" fmla="*/ 2479774 w 2487060"/>
              <a:gd name="connsiteY42" fmla="*/ 1426681 h 1437639"/>
              <a:gd name="connsiteX43" fmla="*/ 2487060 w 2487060"/>
              <a:gd name="connsiteY43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25301 w 2487060"/>
              <a:gd name="connsiteY6" fmla="*/ 701718 h 1437639"/>
              <a:gd name="connsiteX7" fmla="*/ 1641878 w 2487060"/>
              <a:gd name="connsiteY7" fmla="*/ 763650 h 1437639"/>
              <a:gd name="connsiteX8" fmla="*/ 1689237 w 2487060"/>
              <a:gd name="connsiteY8" fmla="*/ 789151 h 1437639"/>
              <a:gd name="connsiteX9" fmla="*/ 1700166 w 2487060"/>
              <a:gd name="connsiteY9" fmla="*/ 800080 h 1437639"/>
              <a:gd name="connsiteX10" fmla="*/ 1729310 w 2487060"/>
              <a:gd name="connsiteY10" fmla="*/ 818295 h 1437639"/>
              <a:gd name="connsiteX11" fmla="*/ 1780313 w 2487060"/>
              <a:gd name="connsiteY11" fmla="*/ 851083 h 1437639"/>
              <a:gd name="connsiteX12" fmla="*/ 1798528 w 2487060"/>
              <a:gd name="connsiteY12" fmla="*/ 858369 h 1437639"/>
              <a:gd name="connsiteX13" fmla="*/ 1856816 w 2487060"/>
              <a:gd name="connsiteY13" fmla="*/ 894799 h 1437639"/>
              <a:gd name="connsiteX14" fmla="*/ 1878674 w 2487060"/>
              <a:gd name="connsiteY14" fmla="*/ 905728 h 1437639"/>
              <a:gd name="connsiteX15" fmla="*/ 1947892 w 2487060"/>
              <a:gd name="connsiteY15" fmla="*/ 945801 h 1437639"/>
              <a:gd name="connsiteX16" fmla="*/ 1973393 w 2487060"/>
              <a:gd name="connsiteY16" fmla="*/ 956730 h 1437639"/>
              <a:gd name="connsiteX17" fmla="*/ 2020753 w 2487060"/>
              <a:gd name="connsiteY17" fmla="*/ 989518 h 1437639"/>
              <a:gd name="connsiteX18" fmla="*/ 2060826 w 2487060"/>
              <a:gd name="connsiteY18" fmla="*/ 1007733 h 1437639"/>
              <a:gd name="connsiteX19" fmla="*/ 2119114 w 2487060"/>
              <a:gd name="connsiteY19" fmla="*/ 1044163 h 1437639"/>
              <a:gd name="connsiteX20" fmla="*/ 2133686 w 2487060"/>
              <a:gd name="connsiteY20" fmla="*/ 1055092 h 1437639"/>
              <a:gd name="connsiteX21" fmla="*/ 2148259 w 2487060"/>
              <a:gd name="connsiteY21" fmla="*/ 1062378 h 1437639"/>
              <a:gd name="connsiteX22" fmla="*/ 2188332 w 2487060"/>
              <a:gd name="connsiteY22" fmla="*/ 1095165 h 1437639"/>
              <a:gd name="connsiteX23" fmla="*/ 2206547 w 2487060"/>
              <a:gd name="connsiteY23" fmla="*/ 1117024 h 1437639"/>
              <a:gd name="connsiteX24" fmla="*/ 2217476 w 2487060"/>
              <a:gd name="connsiteY24" fmla="*/ 1138882 h 1437639"/>
              <a:gd name="connsiteX25" fmla="*/ 2228405 w 2487060"/>
              <a:gd name="connsiteY25" fmla="*/ 1157097 h 1437639"/>
              <a:gd name="connsiteX26" fmla="*/ 2253906 w 2487060"/>
              <a:gd name="connsiteY26" fmla="*/ 1182598 h 1437639"/>
              <a:gd name="connsiteX27" fmla="*/ 2264835 w 2487060"/>
              <a:gd name="connsiteY27" fmla="*/ 1197170 h 1437639"/>
              <a:gd name="connsiteX28" fmla="*/ 2279408 w 2487060"/>
              <a:gd name="connsiteY28" fmla="*/ 1208099 h 1437639"/>
              <a:gd name="connsiteX29" fmla="*/ 2301266 w 2487060"/>
              <a:gd name="connsiteY29" fmla="*/ 1237244 h 1437639"/>
              <a:gd name="connsiteX30" fmla="*/ 2315838 w 2487060"/>
              <a:gd name="connsiteY30" fmla="*/ 1248173 h 1437639"/>
              <a:gd name="connsiteX31" fmla="*/ 2326767 w 2487060"/>
              <a:gd name="connsiteY31" fmla="*/ 1255459 h 1437639"/>
              <a:gd name="connsiteX32" fmla="*/ 2337696 w 2487060"/>
              <a:gd name="connsiteY32" fmla="*/ 1266388 h 1437639"/>
              <a:gd name="connsiteX33" fmla="*/ 2348625 w 2487060"/>
              <a:gd name="connsiteY33" fmla="*/ 1273674 h 1437639"/>
              <a:gd name="connsiteX34" fmla="*/ 2366840 w 2487060"/>
              <a:gd name="connsiteY34" fmla="*/ 1295532 h 1437639"/>
              <a:gd name="connsiteX35" fmla="*/ 2377769 w 2487060"/>
              <a:gd name="connsiteY35" fmla="*/ 1302818 h 1437639"/>
              <a:gd name="connsiteX36" fmla="*/ 2395984 w 2487060"/>
              <a:gd name="connsiteY36" fmla="*/ 1324676 h 1437639"/>
              <a:gd name="connsiteX37" fmla="*/ 2421486 w 2487060"/>
              <a:gd name="connsiteY37" fmla="*/ 1346534 h 1437639"/>
              <a:gd name="connsiteX38" fmla="*/ 2446987 w 2487060"/>
              <a:gd name="connsiteY38" fmla="*/ 1375679 h 1437639"/>
              <a:gd name="connsiteX39" fmla="*/ 2457916 w 2487060"/>
              <a:gd name="connsiteY39" fmla="*/ 1397537 h 1437639"/>
              <a:gd name="connsiteX40" fmla="*/ 2468845 w 2487060"/>
              <a:gd name="connsiteY40" fmla="*/ 1419395 h 1437639"/>
              <a:gd name="connsiteX41" fmla="*/ 2479774 w 2487060"/>
              <a:gd name="connsiteY41" fmla="*/ 1426681 h 1437639"/>
              <a:gd name="connsiteX42" fmla="*/ 2487060 w 2487060"/>
              <a:gd name="connsiteY42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641878 w 2487060"/>
              <a:gd name="connsiteY6" fmla="*/ 763650 h 1437639"/>
              <a:gd name="connsiteX7" fmla="*/ 1689237 w 2487060"/>
              <a:gd name="connsiteY7" fmla="*/ 789151 h 1437639"/>
              <a:gd name="connsiteX8" fmla="*/ 1700166 w 2487060"/>
              <a:gd name="connsiteY8" fmla="*/ 800080 h 1437639"/>
              <a:gd name="connsiteX9" fmla="*/ 1729310 w 2487060"/>
              <a:gd name="connsiteY9" fmla="*/ 818295 h 1437639"/>
              <a:gd name="connsiteX10" fmla="*/ 1780313 w 2487060"/>
              <a:gd name="connsiteY10" fmla="*/ 851083 h 1437639"/>
              <a:gd name="connsiteX11" fmla="*/ 1798528 w 2487060"/>
              <a:gd name="connsiteY11" fmla="*/ 858369 h 1437639"/>
              <a:gd name="connsiteX12" fmla="*/ 1856816 w 2487060"/>
              <a:gd name="connsiteY12" fmla="*/ 894799 h 1437639"/>
              <a:gd name="connsiteX13" fmla="*/ 1878674 w 2487060"/>
              <a:gd name="connsiteY13" fmla="*/ 905728 h 1437639"/>
              <a:gd name="connsiteX14" fmla="*/ 1947892 w 2487060"/>
              <a:gd name="connsiteY14" fmla="*/ 945801 h 1437639"/>
              <a:gd name="connsiteX15" fmla="*/ 1973393 w 2487060"/>
              <a:gd name="connsiteY15" fmla="*/ 956730 h 1437639"/>
              <a:gd name="connsiteX16" fmla="*/ 2020753 w 2487060"/>
              <a:gd name="connsiteY16" fmla="*/ 989518 h 1437639"/>
              <a:gd name="connsiteX17" fmla="*/ 2060826 w 2487060"/>
              <a:gd name="connsiteY17" fmla="*/ 1007733 h 1437639"/>
              <a:gd name="connsiteX18" fmla="*/ 2119114 w 2487060"/>
              <a:gd name="connsiteY18" fmla="*/ 1044163 h 1437639"/>
              <a:gd name="connsiteX19" fmla="*/ 2133686 w 2487060"/>
              <a:gd name="connsiteY19" fmla="*/ 1055092 h 1437639"/>
              <a:gd name="connsiteX20" fmla="*/ 2148259 w 2487060"/>
              <a:gd name="connsiteY20" fmla="*/ 1062378 h 1437639"/>
              <a:gd name="connsiteX21" fmla="*/ 2188332 w 2487060"/>
              <a:gd name="connsiteY21" fmla="*/ 1095165 h 1437639"/>
              <a:gd name="connsiteX22" fmla="*/ 2206547 w 2487060"/>
              <a:gd name="connsiteY22" fmla="*/ 1117024 h 1437639"/>
              <a:gd name="connsiteX23" fmla="*/ 2217476 w 2487060"/>
              <a:gd name="connsiteY23" fmla="*/ 1138882 h 1437639"/>
              <a:gd name="connsiteX24" fmla="*/ 2228405 w 2487060"/>
              <a:gd name="connsiteY24" fmla="*/ 1157097 h 1437639"/>
              <a:gd name="connsiteX25" fmla="*/ 2253906 w 2487060"/>
              <a:gd name="connsiteY25" fmla="*/ 1182598 h 1437639"/>
              <a:gd name="connsiteX26" fmla="*/ 2264835 w 2487060"/>
              <a:gd name="connsiteY26" fmla="*/ 1197170 h 1437639"/>
              <a:gd name="connsiteX27" fmla="*/ 2279408 w 2487060"/>
              <a:gd name="connsiteY27" fmla="*/ 1208099 h 1437639"/>
              <a:gd name="connsiteX28" fmla="*/ 2301266 w 2487060"/>
              <a:gd name="connsiteY28" fmla="*/ 1237244 h 1437639"/>
              <a:gd name="connsiteX29" fmla="*/ 2315838 w 2487060"/>
              <a:gd name="connsiteY29" fmla="*/ 1248173 h 1437639"/>
              <a:gd name="connsiteX30" fmla="*/ 2326767 w 2487060"/>
              <a:gd name="connsiteY30" fmla="*/ 1255459 h 1437639"/>
              <a:gd name="connsiteX31" fmla="*/ 2337696 w 2487060"/>
              <a:gd name="connsiteY31" fmla="*/ 1266388 h 1437639"/>
              <a:gd name="connsiteX32" fmla="*/ 2348625 w 2487060"/>
              <a:gd name="connsiteY32" fmla="*/ 1273674 h 1437639"/>
              <a:gd name="connsiteX33" fmla="*/ 2366840 w 2487060"/>
              <a:gd name="connsiteY33" fmla="*/ 1295532 h 1437639"/>
              <a:gd name="connsiteX34" fmla="*/ 2377769 w 2487060"/>
              <a:gd name="connsiteY34" fmla="*/ 1302818 h 1437639"/>
              <a:gd name="connsiteX35" fmla="*/ 2395984 w 2487060"/>
              <a:gd name="connsiteY35" fmla="*/ 1324676 h 1437639"/>
              <a:gd name="connsiteX36" fmla="*/ 2421486 w 2487060"/>
              <a:gd name="connsiteY36" fmla="*/ 1346534 h 1437639"/>
              <a:gd name="connsiteX37" fmla="*/ 2446987 w 2487060"/>
              <a:gd name="connsiteY37" fmla="*/ 1375679 h 1437639"/>
              <a:gd name="connsiteX38" fmla="*/ 2457916 w 2487060"/>
              <a:gd name="connsiteY38" fmla="*/ 1397537 h 1437639"/>
              <a:gd name="connsiteX39" fmla="*/ 2468845 w 2487060"/>
              <a:gd name="connsiteY39" fmla="*/ 1419395 h 1437639"/>
              <a:gd name="connsiteX40" fmla="*/ 2479774 w 2487060"/>
              <a:gd name="connsiteY40" fmla="*/ 1426681 h 1437639"/>
              <a:gd name="connsiteX41" fmla="*/ 2487060 w 2487060"/>
              <a:gd name="connsiteY41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689237 w 2487060"/>
              <a:gd name="connsiteY6" fmla="*/ 789151 h 1437639"/>
              <a:gd name="connsiteX7" fmla="*/ 1700166 w 2487060"/>
              <a:gd name="connsiteY7" fmla="*/ 800080 h 1437639"/>
              <a:gd name="connsiteX8" fmla="*/ 1729310 w 2487060"/>
              <a:gd name="connsiteY8" fmla="*/ 818295 h 1437639"/>
              <a:gd name="connsiteX9" fmla="*/ 1780313 w 2487060"/>
              <a:gd name="connsiteY9" fmla="*/ 851083 h 1437639"/>
              <a:gd name="connsiteX10" fmla="*/ 1798528 w 2487060"/>
              <a:gd name="connsiteY10" fmla="*/ 858369 h 1437639"/>
              <a:gd name="connsiteX11" fmla="*/ 1856816 w 2487060"/>
              <a:gd name="connsiteY11" fmla="*/ 894799 h 1437639"/>
              <a:gd name="connsiteX12" fmla="*/ 1878674 w 2487060"/>
              <a:gd name="connsiteY12" fmla="*/ 905728 h 1437639"/>
              <a:gd name="connsiteX13" fmla="*/ 1947892 w 2487060"/>
              <a:gd name="connsiteY13" fmla="*/ 945801 h 1437639"/>
              <a:gd name="connsiteX14" fmla="*/ 1973393 w 2487060"/>
              <a:gd name="connsiteY14" fmla="*/ 956730 h 1437639"/>
              <a:gd name="connsiteX15" fmla="*/ 2020753 w 2487060"/>
              <a:gd name="connsiteY15" fmla="*/ 989518 h 1437639"/>
              <a:gd name="connsiteX16" fmla="*/ 2060826 w 2487060"/>
              <a:gd name="connsiteY16" fmla="*/ 1007733 h 1437639"/>
              <a:gd name="connsiteX17" fmla="*/ 2119114 w 2487060"/>
              <a:gd name="connsiteY17" fmla="*/ 1044163 h 1437639"/>
              <a:gd name="connsiteX18" fmla="*/ 2133686 w 2487060"/>
              <a:gd name="connsiteY18" fmla="*/ 1055092 h 1437639"/>
              <a:gd name="connsiteX19" fmla="*/ 2148259 w 2487060"/>
              <a:gd name="connsiteY19" fmla="*/ 1062378 h 1437639"/>
              <a:gd name="connsiteX20" fmla="*/ 2188332 w 2487060"/>
              <a:gd name="connsiteY20" fmla="*/ 1095165 h 1437639"/>
              <a:gd name="connsiteX21" fmla="*/ 2206547 w 2487060"/>
              <a:gd name="connsiteY21" fmla="*/ 1117024 h 1437639"/>
              <a:gd name="connsiteX22" fmla="*/ 2217476 w 2487060"/>
              <a:gd name="connsiteY22" fmla="*/ 1138882 h 1437639"/>
              <a:gd name="connsiteX23" fmla="*/ 2228405 w 2487060"/>
              <a:gd name="connsiteY23" fmla="*/ 1157097 h 1437639"/>
              <a:gd name="connsiteX24" fmla="*/ 2253906 w 2487060"/>
              <a:gd name="connsiteY24" fmla="*/ 1182598 h 1437639"/>
              <a:gd name="connsiteX25" fmla="*/ 2264835 w 2487060"/>
              <a:gd name="connsiteY25" fmla="*/ 1197170 h 1437639"/>
              <a:gd name="connsiteX26" fmla="*/ 2279408 w 2487060"/>
              <a:gd name="connsiteY26" fmla="*/ 1208099 h 1437639"/>
              <a:gd name="connsiteX27" fmla="*/ 2301266 w 2487060"/>
              <a:gd name="connsiteY27" fmla="*/ 1237244 h 1437639"/>
              <a:gd name="connsiteX28" fmla="*/ 2315838 w 2487060"/>
              <a:gd name="connsiteY28" fmla="*/ 1248173 h 1437639"/>
              <a:gd name="connsiteX29" fmla="*/ 2326767 w 2487060"/>
              <a:gd name="connsiteY29" fmla="*/ 1255459 h 1437639"/>
              <a:gd name="connsiteX30" fmla="*/ 2337696 w 2487060"/>
              <a:gd name="connsiteY30" fmla="*/ 1266388 h 1437639"/>
              <a:gd name="connsiteX31" fmla="*/ 2348625 w 2487060"/>
              <a:gd name="connsiteY31" fmla="*/ 1273674 h 1437639"/>
              <a:gd name="connsiteX32" fmla="*/ 2366840 w 2487060"/>
              <a:gd name="connsiteY32" fmla="*/ 1295532 h 1437639"/>
              <a:gd name="connsiteX33" fmla="*/ 2377769 w 2487060"/>
              <a:gd name="connsiteY33" fmla="*/ 1302818 h 1437639"/>
              <a:gd name="connsiteX34" fmla="*/ 2395984 w 2487060"/>
              <a:gd name="connsiteY34" fmla="*/ 1324676 h 1437639"/>
              <a:gd name="connsiteX35" fmla="*/ 2421486 w 2487060"/>
              <a:gd name="connsiteY35" fmla="*/ 1346534 h 1437639"/>
              <a:gd name="connsiteX36" fmla="*/ 2446987 w 2487060"/>
              <a:gd name="connsiteY36" fmla="*/ 1375679 h 1437639"/>
              <a:gd name="connsiteX37" fmla="*/ 2457916 w 2487060"/>
              <a:gd name="connsiteY37" fmla="*/ 1397537 h 1437639"/>
              <a:gd name="connsiteX38" fmla="*/ 2468845 w 2487060"/>
              <a:gd name="connsiteY38" fmla="*/ 1419395 h 1437639"/>
              <a:gd name="connsiteX39" fmla="*/ 2479774 w 2487060"/>
              <a:gd name="connsiteY39" fmla="*/ 1426681 h 1437639"/>
              <a:gd name="connsiteX40" fmla="*/ 2487060 w 2487060"/>
              <a:gd name="connsiteY40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689237 w 2487060"/>
              <a:gd name="connsiteY6" fmla="*/ 789151 h 1437639"/>
              <a:gd name="connsiteX7" fmla="*/ 1729310 w 2487060"/>
              <a:gd name="connsiteY7" fmla="*/ 818295 h 1437639"/>
              <a:gd name="connsiteX8" fmla="*/ 1780313 w 2487060"/>
              <a:gd name="connsiteY8" fmla="*/ 851083 h 1437639"/>
              <a:gd name="connsiteX9" fmla="*/ 1798528 w 2487060"/>
              <a:gd name="connsiteY9" fmla="*/ 858369 h 1437639"/>
              <a:gd name="connsiteX10" fmla="*/ 1856816 w 2487060"/>
              <a:gd name="connsiteY10" fmla="*/ 894799 h 1437639"/>
              <a:gd name="connsiteX11" fmla="*/ 1878674 w 2487060"/>
              <a:gd name="connsiteY11" fmla="*/ 905728 h 1437639"/>
              <a:gd name="connsiteX12" fmla="*/ 1947892 w 2487060"/>
              <a:gd name="connsiteY12" fmla="*/ 945801 h 1437639"/>
              <a:gd name="connsiteX13" fmla="*/ 1973393 w 2487060"/>
              <a:gd name="connsiteY13" fmla="*/ 956730 h 1437639"/>
              <a:gd name="connsiteX14" fmla="*/ 2020753 w 2487060"/>
              <a:gd name="connsiteY14" fmla="*/ 989518 h 1437639"/>
              <a:gd name="connsiteX15" fmla="*/ 2060826 w 2487060"/>
              <a:gd name="connsiteY15" fmla="*/ 1007733 h 1437639"/>
              <a:gd name="connsiteX16" fmla="*/ 2119114 w 2487060"/>
              <a:gd name="connsiteY16" fmla="*/ 1044163 h 1437639"/>
              <a:gd name="connsiteX17" fmla="*/ 2133686 w 2487060"/>
              <a:gd name="connsiteY17" fmla="*/ 1055092 h 1437639"/>
              <a:gd name="connsiteX18" fmla="*/ 2148259 w 2487060"/>
              <a:gd name="connsiteY18" fmla="*/ 1062378 h 1437639"/>
              <a:gd name="connsiteX19" fmla="*/ 2188332 w 2487060"/>
              <a:gd name="connsiteY19" fmla="*/ 1095165 h 1437639"/>
              <a:gd name="connsiteX20" fmla="*/ 2206547 w 2487060"/>
              <a:gd name="connsiteY20" fmla="*/ 1117024 h 1437639"/>
              <a:gd name="connsiteX21" fmla="*/ 2217476 w 2487060"/>
              <a:gd name="connsiteY21" fmla="*/ 1138882 h 1437639"/>
              <a:gd name="connsiteX22" fmla="*/ 2228405 w 2487060"/>
              <a:gd name="connsiteY22" fmla="*/ 1157097 h 1437639"/>
              <a:gd name="connsiteX23" fmla="*/ 2253906 w 2487060"/>
              <a:gd name="connsiteY23" fmla="*/ 1182598 h 1437639"/>
              <a:gd name="connsiteX24" fmla="*/ 2264835 w 2487060"/>
              <a:gd name="connsiteY24" fmla="*/ 1197170 h 1437639"/>
              <a:gd name="connsiteX25" fmla="*/ 2279408 w 2487060"/>
              <a:gd name="connsiteY25" fmla="*/ 1208099 h 1437639"/>
              <a:gd name="connsiteX26" fmla="*/ 2301266 w 2487060"/>
              <a:gd name="connsiteY26" fmla="*/ 1237244 h 1437639"/>
              <a:gd name="connsiteX27" fmla="*/ 2315838 w 2487060"/>
              <a:gd name="connsiteY27" fmla="*/ 1248173 h 1437639"/>
              <a:gd name="connsiteX28" fmla="*/ 2326767 w 2487060"/>
              <a:gd name="connsiteY28" fmla="*/ 1255459 h 1437639"/>
              <a:gd name="connsiteX29" fmla="*/ 2337696 w 2487060"/>
              <a:gd name="connsiteY29" fmla="*/ 1266388 h 1437639"/>
              <a:gd name="connsiteX30" fmla="*/ 2348625 w 2487060"/>
              <a:gd name="connsiteY30" fmla="*/ 1273674 h 1437639"/>
              <a:gd name="connsiteX31" fmla="*/ 2366840 w 2487060"/>
              <a:gd name="connsiteY31" fmla="*/ 1295532 h 1437639"/>
              <a:gd name="connsiteX32" fmla="*/ 2377769 w 2487060"/>
              <a:gd name="connsiteY32" fmla="*/ 1302818 h 1437639"/>
              <a:gd name="connsiteX33" fmla="*/ 2395984 w 2487060"/>
              <a:gd name="connsiteY33" fmla="*/ 1324676 h 1437639"/>
              <a:gd name="connsiteX34" fmla="*/ 2421486 w 2487060"/>
              <a:gd name="connsiteY34" fmla="*/ 1346534 h 1437639"/>
              <a:gd name="connsiteX35" fmla="*/ 2446987 w 2487060"/>
              <a:gd name="connsiteY35" fmla="*/ 1375679 h 1437639"/>
              <a:gd name="connsiteX36" fmla="*/ 2457916 w 2487060"/>
              <a:gd name="connsiteY36" fmla="*/ 1397537 h 1437639"/>
              <a:gd name="connsiteX37" fmla="*/ 2468845 w 2487060"/>
              <a:gd name="connsiteY37" fmla="*/ 1419395 h 1437639"/>
              <a:gd name="connsiteX38" fmla="*/ 2479774 w 2487060"/>
              <a:gd name="connsiteY38" fmla="*/ 1426681 h 1437639"/>
              <a:gd name="connsiteX39" fmla="*/ 2487060 w 2487060"/>
              <a:gd name="connsiteY39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729310 w 2487060"/>
              <a:gd name="connsiteY6" fmla="*/ 818295 h 1437639"/>
              <a:gd name="connsiteX7" fmla="*/ 1780313 w 2487060"/>
              <a:gd name="connsiteY7" fmla="*/ 851083 h 1437639"/>
              <a:gd name="connsiteX8" fmla="*/ 1798528 w 2487060"/>
              <a:gd name="connsiteY8" fmla="*/ 858369 h 1437639"/>
              <a:gd name="connsiteX9" fmla="*/ 1856816 w 2487060"/>
              <a:gd name="connsiteY9" fmla="*/ 894799 h 1437639"/>
              <a:gd name="connsiteX10" fmla="*/ 1878674 w 2487060"/>
              <a:gd name="connsiteY10" fmla="*/ 905728 h 1437639"/>
              <a:gd name="connsiteX11" fmla="*/ 1947892 w 2487060"/>
              <a:gd name="connsiteY11" fmla="*/ 945801 h 1437639"/>
              <a:gd name="connsiteX12" fmla="*/ 1973393 w 2487060"/>
              <a:gd name="connsiteY12" fmla="*/ 956730 h 1437639"/>
              <a:gd name="connsiteX13" fmla="*/ 2020753 w 2487060"/>
              <a:gd name="connsiteY13" fmla="*/ 989518 h 1437639"/>
              <a:gd name="connsiteX14" fmla="*/ 2060826 w 2487060"/>
              <a:gd name="connsiteY14" fmla="*/ 1007733 h 1437639"/>
              <a:gd name="connsiteX15" fmla="*/ 2119114 w 2487060"/>
              <a:gd name="connsiteY15" fmla="*/ 1044163 h 1437639"/>
              <a:gd name="connsiteX16" fmla="*/ 2133686 w 2487060"/>
              <a:gd name="connsiteY16" fmla="*/ 1055092 h 1437639"/>
              <a:gd name="connsiteX17" fmla="*/ 2148259 w 2487060"/>
              <a:gd name="connsiteY17" fmla="*/ 1062378 h 1437639"/>
              <a:gd name="connsiteX18" fmla="*/ 2188332 w 2487060"/>
              <a:gd name="connsiteY18" fmla="*/ 1095165 h 1437639"/>
              <a:gd name="connsiteX19" fmla="*/ 2206547 w 2487060"/>
              <a:gd name="connsiteY19" fmla="*/ 1117024 h 1437639"/>
              <a:gd name="connsiteX20" fmla="*/ 2217476 w 2487060"/>
              <a:gd name="connsiteY20" fmla="*/ 1138882 h 1437639"/>
              <a:gd name="connsiteX21" fmla="*/ 2228405 w 2487060"/>
              <a:gd name="connsiteY21" fmla="*/ 1157097 h 1437639"/>
              <a:gd name="connsiteX22" fmla="*/ 2253906 w 2487060"/>
              <a:gd name="connsiteY22" fmla="*/ 1182598 h 1437639"/>
              <a:gd name="connsiteX23" fmla="*/ 2264835 w 2487060"/>
              <a:gd name="connsiteY23" fmla="*/ 1197170 h 1437639"/>
              <a:gd name="connsiteX24" fmla="*/ 2279408 w 2487060"/>
              <a:gd name="connsiteY24" fmla="*/ 1208099 h 1437639"/>
              <a:gd name="connsiteX25" fmla="*/ 2301266 w 2487060"/>
              <a:gd name="connsiteY25" fmla="*/ 1237244 h 1437639"/>
              <a:gd name="connsiteX26" fmla="*/ 2315838 w 2487060"/>
              <a:gd name="connsiteY26" fmla="*/ 1248173 h 1437639"/>
              <a:gd name="connsiteX27" fmla="*/ 2326767 w 2487060"/>
              <a:gd name="connsiteY27" fmla="*/ 1255459 h 1437639"/>
              <a:gd name="connsiteX28" fmla="*/ 2337696 w 2487060"/>
              <a:gd name="connsiteY28" fmla="*/ 1266388 h 1437639"/>
              <a:gd name="connsiteX29" fmla="*/ 2348625 w 2487060"/>
              <a:gd name="connsiteY29" fmla="*/ 1273674 h 1437639"/>
              <a:gd name="connsiteX30" fmla="*/ 2366840 w 2487060"/>
              <a:gd name="connsiteY30" fmla="*/ 1295532 h 1437639"/>
              <a:gd name="connsiteX31" fmla="*/ 2377769 w 2487060"/>
              <a:gd name="connsiteY31" fmla="*/ 1302818 h 1437639"/>
              <a:gd name="connsiteX32" fmla="*/ 2395984 w 2487060"/>
              <a:gd name="connsiteY32" fmla="*/ 1324676 h 1437639"/>
              <a:gd name="connsiteX33" fmla="*/ 2421486 w 2487060"/>
              <a:gd name="connsiteY33" fmla="*/ 1346534 h 1437639"/>
              <a:gd name="connsiteX34" fmla="*/ 2446987 w 2487060"/>
              <a:gd name="connsiteY34" fmla="*/ 1375679 h 1437639"/>
              <a:gd name="connsiteX35" fmla="*/ 2457916 w 2487060"/>
              <a:gd name="connsiteY35" fmla="*/ 1397537 h 1437639"/>
              <a:gd name="connsiteX36" fmla="*/ 2468845 w 2487060"/>
              <a:gd name="connsiteY36" fmla="*/ 1419395 h 1437639"/>
              <a:gd name="connsiteX37" fmla="*/ 2479774 w 2487060"/>
              <a:gd name="connsiteY37" fmla="*/ 1426681 h 1437639"/>
              <a:gd name="connsiteX38" fmla="*/ 2487060 w 2487060"/>
              <a:gd name="connsiteY38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780313 w 2487060"/>
              <a:gd name="connsiteY6" fmla="*/ 851083 h 1437639"/>
              <a:gd name="connsiteX7" fmla="*/ 1798528 w 2487060"/>
              <a:gd name="connsiteY7" fmla="*/ 858369 h 1437639"/>
              <a:gd name="connsiteX8" fmla="*/ 1856816 w 2487060"/>
              <a:gd name="connsiteY8" fmla="*/ 894799 h 1437639"/>
              <a:gd name="connsiteX9" fmla="*/ 1878674 w 2487060"/>
              <a:gd name="connsiteY9" fmla="*/ 905728 h 1437639"/>
              <a:gd name="connsiteX10" fmla="*/ 1947892 w 2487060"/>
              <a:gd name="connsiteY10" fmla="*/ 945801 h 1437639"/>
              <a:gd name="connsiteX11" fmla="*/ 1973393 w 2487060"/>
              <a:gd name="connsiteY11" fmla="*/ 956730 h 1437639"/>
              <a:gd name="connsiteX12" fmla="*/ 2020753 w 2487060"/>
              <a:gd name="connsiteY12" fmla="*/ 989518 h 1437639"/>
              <a:gd name="connsiteX13" fmla="*/ 2060826 w 2487060"/>
              <a:gd name="connsiteY13" fmla="*/ 1007733 h 1437639"/>
              <a:gd name="connsiteX14" fmla="*/ 2119114 w 2487060"/>
              <a:gd name="connsiteY14" fmla="*/ 1044163 h 1437639"/>
              <a:gd name="connsiteX15" fmla="*/ 2133686 w 2487060"/>
              <a:gd name="connsiteY15" fmla="*/ 1055092 h 1437639"/>
              <a:gd name="connsiteX16" fmla="*/ 2148259 w 2487060"/>
              <a:gd name="connsiteY16" fmla="*/ 1062378 h 1437639"/>
              <a:gd name="connsiteX17" fmla="*/ 2188332 w 2487060"/>
              <a:gd name="connsiteY17" fmla="*/ 1095165 h 1437639"/>
              <a:gd name="connsiteX18" fmla="*/ 2206547 w 2487060"/>
              <a:gd name="connsiteY18" fmla="*/ 1117024 h 1437639"/>
              <a:gd name="connsiteX19" fmla="*/ 2217476 w 2487060"/>
              <a:gd name="connsiteY19" fmla="*/ 1138882 h 1437639"/>
              <a:gd name="connsiteX20" fmla="*/ 2228405 w 2487060"/>
              <a:gd name="connsiteY20" fmla="*/ 1157097 h 1437639"/>
              <a:gd name="connsiteX21" fmla="*/ 2253906 w 2487060"/>
              <a:gd name="connsiteY21" fmla="*/ 1182598 h 1437639"/>
              <a:gd name="connsiteX22" fmla="*/ 2264835 w 2487060"/>
              <a:gd name="connsiteY22" fmla="*/ 1197170 h 1437639"/>
              <a:gd name="connsiteX23" fmla="*/ 2279408 w 2487060"/>
              <a:gd name="connsiteY23" fmla="*/ 1208099 h 1437639"/>
              <a:gd name="connsiteX24" fmla="*/ 2301266 w 2487060"/>
              <a:gd name="connsiteY24" fmla="*/ 1237244 h 1437639"/>
              <a:gd name="connsiteX25" fmla="*/ 2315838 w 2487060"/>
              <a:gd name="connsiteY25" fmla="*/ 1248173 h 1437639"/>
              <a:gd name="connsiteX26" fmla="*/ 2326767 w 2487060"/>
              <a:gd name="connsiteY26" fmla="*/ 1255459 h 1437639"/>
              <a:gd name="connsiteX27" fmla="*/ 2337696 w 2487060"/>
              <a:gd name="connsiteY27" fmla="*/ 1266388 h 1437639"/>
              <a:gd name="connsiteX28" fmla="*/ 2348625 w 2487060"/>
              <a:gd name="connsiteY28" fmla="*/ 1273674 h 1437639"/>
              <a:gd name="connsiteX29" fmla="*/ 2366840 w 2487060"/>
              <a:gd name="connsiteY29" fmla="*/ 1295532 h 1437639"/>
              <a:gd name="connsiteX30" fmla="*/ 2377769 w 2487060"/>
              <a:gd name="connsiteY30" fmla="*/ 1302818 h 1437639"/>
              <a:gd name="connsiteX31" fmla="*/ 2395984 w 2487060"/>
              <a:gd name="connsiteY31" fmla="*/ 1324676 h 1437639"/>
              <a:gd name="connsiteX32" fmla="*/ 2421486 w 2487060"/>
              <a:gd name="connsiteY32" fmla="*/ 1346534 h 1437639"/>
              <a:gd name="connsiteX33" fmla="*/ 2446987 w 2487060"/>
              <a:gd name="connsiteY33" fmla="*/ 1375679 h 1437639"/>
              <a:gd name="connsiteX34" fmla="*/ 2457916 w 2487060"/>
              <a:gd name="connsiteY34" fmla="*/ 1397537 h 1437639"/>
              <a:gd name="connsiteX35" fmla="*/ 2468845 w 2487060"/>
              <a:gd name="connsiteY35" fmla="*/ 1419395 h 1437639"/>
              <a:gd name="connsiteX36" fmla="*/ 2479774 w 2487060"/>
              <a:gd name="connsiteY36" fmla="*/ 1426681 h 1437639"/>
              <a:gd name="connsiteX37" fmla="*/ 2487060 w 2487060"/>
              <a:gd name="connsiteY37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798528 w 2487060"/>
              <a:gd name="connsiteY6" fmla="*/ 858369 h 1437639"/>
              <a:gd name="connsiteX7" fmla="*/ 1856816 w 2487060"/>
              <a:gd name="connsiteY7" fmla="*/ 894799 h 1437639"/>
              <a:gd name="connsiteX8" fmla="*/ 1878674 w 2487060"/>
              <a:gd name="connsiteY8" fmla="*/ 905728 h 1437639"/>
              <a:gd name="connsiteX9" fmla="*/ 1947892 w 2487060"/>
              <a:gd name="connsiteY9" fmla="*/ 945801 h 1437639"/>
              <a:gd name="connsiteX10" fmla="*/ 1973393 w 2487060"/>
              <a:gd name="connsiteY10" fmla="*/ 956730 h 1437639"/>
              <a:gd name="connsiteX11" fmla="*/ 2020753 w 2487060"/>
              <a:gd name="connsiteY11" fmla="*/ 989518 h 1437639"/>
              <a:gd name="connsiteX12" fmla="*/ 2060826 w 2487060"/>
              <a:gd name="connsiteY12" fmla="*/ 1007733 h 1437639"/>
              <a:gd name="connsiteX13" fmla="*/ 2119114 w 2487060"/>
              <a:gd name="connsiteY13" fmla="*/ 1044163 h 1437639"/>
              <a:gd name="connsiteX14" fmla="*/ 2133686 w 2487060"/>
              <a:gd name="connsiteY14" fmla="*/ 1055092 h 1437639"/>
              <a:gd name="connsiteX15" fmla="*/ 2148259 w 2487060"/>
              <a:gd name="connsiteY15" fmla="*/ 1062378 h 1437639"/>
              <a:gd name="connsiteX16" fmla="*/ 2188332 w 2487060"/>
              <a:gd name="connsiteY16" fmla="*/ 1095165 h 1437639"/>
              <a:gd name="connsiteX17" fmla="*/ 2206547 w 2487060"/>
              <a:gd name="connsiteY17" fmla="*/ 1117024 h 1437639"/>
              <a:gd name="connsiteX18" fmla="*/ 2217476 w 2487060"/>
              <a:gd name="connsiteY18" fmla="*/ 1138882 h 1437639"/>
              <a:gd name="connsiteX19" fmla="*/ 2228405 w 2487060"/>
              <a:gd name="connsiteY19" fmla="*/ 1157097 h 1437639"/>
              <a:gd name="connsiteX20" fmla="*/ 2253906 w 2487060"/>
              <a:gd name="connsiteY20" fmla="*/ 1182598 h 1437639"/>
              <a:gd name="connsiteX21" fmla="*/ 2264835 w 2487060"/>
              <a:gd name="connsiteY21" fmla="*/ 1197170 h 1437639"/>
              <a:gd name="connsiteX22" fmla="*/ 2279408 w 2487060"/>
              <a:gd name="connsiteY22" fmla="*/ 1208099 h 1437639"/>
              <a:gd name="connsiteX23" fmla="*/ 2301266 w 2487060"/>
              <a:gd name="connsiteY23" fmla="*/ 1237244 h 1437639"/>
              <a:gd name="connsiteX24" fmla="*/ 2315838 w 2487060"/>
              <a:gd name="connsiteY24" fmla="*/ 1248173 h 1437639"/>
              <a:gd name="connsiteX25" fmla="*/ 2326767 w 2487060"/>
              <a:gd name="connsiteY25" fmla="*/ 1255459 h 1437639"/>
              <a:gd name="connsiteX26" fmla="*/ 2337696 w 2487060"/>
              <a:gd name="connsiteY26" fmla="*/ 1266388 h 1437639"/>
              <a:gd name="connsiteX27" fmla="*/ 2348625 w 2487060"/>
              <a:gd name="connsiteY27" fmla="*/ 1273674 h 1437639"/>
              <a:gd name="connsiteX28" fmla="*/ 2366840 w 2487060"/>
              <a:gd name="connsiteY28" fmla="*/ 1295532 h 1437639"/>
              <a:gd name="connsiteX29" fmla="*/ 2377769 w 2487060"/>
              <a:gd name="connsiteY29" fmla="*/ 1302818 h 1437639"/>
              <a:gd name="connsiteX30" fmla="*/ 2395984 w 2487060"/>
              <a:gd name="connsiteY30" fmla="*/ 1324676 h 1437639"/>
              <a:gd name="connsiteX31" fmla="*/ 2421486 w 2487060"/>
              <a:gd name="connsiteY31" fmla="*/ 1346534 h 1437639"/>
              <a:gd name="connsiteX32" fmla="*/ 2446987 w 2487060"/>
              <a:gd name="connsiteY32" fmla="*/ 1375679 h 1437639"/>
              <a:gd name="connsiteX33" fmla="*/ 2457916 w 2487060"/>
              <a:gd name="connsiteY33" fmla="*/ 1397537 h 1437639"/>
              <a:gd name="connsiteX34" fmla="*/ 2468845 w 2487060"/>
              <a:gd name="connsiteY34" fmla="*/ 1419395 h 1437639"/>
              <a:gd name="connsiteX35" fmla="*/ 2479774 w 2487060"/>
              <a:gd name="connsiteY35" fmla="*/ 1426681 h 1437639"/>
              <a:gd name="connsiteX36" fmla="*/ 2487060 w 2487060"/>
              <a:gd name="connsiteY36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856816 w 2487060"/>
              <a:gd name="connsiteY6" fmla="*/ 894799 h 1437639"/>
              <a:gd name="connsiteX7" fmla="*/ 1878674 w 2487060"/>
              <a:gd name="connsiteY7" fmla="*/ 905728 h 1437639"/>
              <a:gd name="connsiteX8" fmla="*/ 1947892 w 2487060"/>
              <a:gd name="connsiteY8" fmla="*/ 945801 h 1437639"/>
              <a:gd name="connsiteX9" fmla="*/ 1973393 w 2487060"/>
              <a:gd name="connsiteY9" fmla="*/ 956730 h 1437639"/>
              <a:gd name="connsiteX10" fmla="*/ 2020753 w 2487060"/>
              <a:gd name="connsiteY10" fmla="*/ 989518 h 1437639"/>
              <a:gd name="connsiteX11" fmla="*/ 2060826 w 2487060"/>
              <a:gd name="connsiteY11" fmla="*/ 1007733 h 1437639"/>
              <a:gd name="connsiteX12" fmla="*/ 2119114 w 2487060"/>
              <a:gd name="connsiteY12" fmla="*/ 1044163 h 1437639"/>
              <a:gd name="connsiteX13" fmla="*/ 2133686 w 2487060"/>
              <a:gd name="connsiteY13" fmla="*/ 1055092 h 1437639"/>
              <a:gd name="connsiteX14" fmla="*/ 2148259 w 2487060"/>
              <a:gd name="connsiteY14" fmla="*/ 1062378 h 1437639"/>
              <a:gd name="connsiteX15" fmla="*/ 2188332 w 2487060"/>
              <a:gd name="connsiteY15" fmla="*/ 1095165 h 1437639"/>
              <a:gd name="connsiteX16" fmla="*/ 2206547 w 2487060"/>
              <a:gd name="connsiteY16" fmla="*/ 1117024 h 1437639"/>
              <a:gd name="connsiteX17" fmla="*/ 2217476 w 2487060"/>
              <a:gd name="connsiteY17" fmla="*/ 1138882 h 1437639"/>
              <a:gd name="connsiteX18" fmla="*/ 2228405 w 2487060"/>
              <a:gd name="connsiteY18" fmla="*/ 1157097 h 1437639"/>
              <a:gd name="connsiteX19" fmla="*/ 2253906 w 2487060"/>
              <a:gd name="connsiteY19" fmla="*/ 1182598 h 1437639"/>
              <a:gd name="connsiteX20" fmla="*/ 2264835 w 2487060"/>
              <a:gd name="connsiteY20" fmla="*/ 1197170 h 1437639"/>
              <a:gd name="connsiteX21" fmla="*/ 2279408 w 2487060"/>
              <a:gd name="connsiteY21" fmla="*/ 1208099 h 1437639"/>
              <a:gd name="connsiteX22" fmla="*/ 2301266 w 2487060"/>
              <a:gd name="connsiteY22" fmla="*/ 1237244 h 1437639"/>
              <a:gd name="connsiteX23" fmla="*/ 2315838 w 2487060"/>
              <a:gd name="connsiteY23" fmla="*/ 1248173 h 1437639"/>
              <a:gd name="connsiteX24" fmla="*/ 2326767 w 2487060"/>
              <a:gd name="connsiteY24" fmla="*/ 1255459 h 1437639"/>
              <a:gd name="connsiteX25" fmla="*/ 2337696 w 2487060"/>
              <a:gd name="connsiteY25" fmla="*/ 1266388 h 1437639"/>
              <a:gd name="connsiteX26" fmla="*/ 2348625 w 2487060"/>
              <a:gd name="connsiteY26" fmla="*/ 1273674 h 1437639"/>
              <a:gd name="connsiteX27" fmla="*/ 2366840 w 2487060"/>
              <a:gd name="connsiteY27" fmla="*/ 1295532 h 1437639"/>
              <a:gd name="connsiteX28" fmla="*/ 2377769 w 2487060"/>
              <a:gd name="connsiteY28" fmla="*/ 1302818 h 1437639"/>
              <a:gd name="connsiteX29" fmla="*/ 2395984 w 2487060"/>
              <a:gd name="connsiteY29" fmla="*/ 1324676 h 1437639"/>
              <a:gd name="connsiteX30" fmla="*/ 2421486 w 2487060"/>
              <a:gd name="connsiteY30" fmla="*/ 1346534 h 1437639"/>
              <a:gd name="connsiteX31" fmla="*/ 2446987 w 2487060"/>
              <a:gd name="connsiteY31" fmla="*/ 1375679 h 1437639"/>
              <a:gd name="connsiteX32" fmla="*/ 2457916 w 2487060"/>
              <a:gd name="connsiteY32" fmla="*/ 1397537 h 1437639"/>
              <a:gd name="connsiteX33" fmla="*/ 2468845 w 2487060"/>
              <a:gd name="connsiteY33" fmla="*/ 1419395 h 1437639"/>
              <a:gd name="connsiteX34" fmla="*/ 2479774 w 2487060"/>
              <a:gd name="connsiteY34" fmla="*/ 1426681 h 1437639"/>
              <a:gd name="connsiteX35" fmla="*/ 2487060 w 2487060"/>
              <a:gd name="connsiteY35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691326 w 2487060"/>
              <a:gd name="connsiteY6" fmla="*/ 883579 h 1437639"/>
              <a:gd name="connsiteX7" fmla="*/ 1878674 w 2487060"/>
              <a:gd name="connsiteY7" fmla="*/ 905728 h 1437639"/>
              <a:gd name="connsiteX8" fmla="*/ 1947892 w 2487060"/>
              <a:gd name="connsiteY8" fmla="*/ 945801 h 1437639"/>
              <a:gd name="connsiteX9" fmla="*/ 1973393 w 2487060"/>
              <a:gd name="connsiteY9" fmla="*/ 956730 h 1437639"/>
              <a:gd name="connsiteX10" fmla="*/ 2020753 w 2487060"/>
              <a:gd name="connsiteY10" fmla="*/ 989518 h 1437639"/>
              <a:gd name="connsiteX11" fmla="*/ 2060826 w 2487060"/>
              <a:gd name="connsiteY11" fmla="*/ 1007733 h 1437639"/>
              <a:gd name="connsiteX12" fmla="*/ 2119114 w 2487060"/>
              <a:gd name="connsiteY12" fmla="*/ 1044163 h 1437639"/>
              <a:gd name="connsiteX13" fmla="*/ 2133686 w 2487060"/>
              <a:gd name="connsiteY13" fmla="*/ 1055092 h 1437639"/>
              <a:gd name="connsiteX14" fmla="*/ 2148259 w 2487060"/>
              <a:gd name="connsiteY14" fmla="*/ 1062378 h 1437639"/>
              <a:gd name="connsiteX15" fmla="*/ 2188332 w 2487060"/>
              <a:gd name="connsiteY15" fmla="*/ 1095165 h 1437639"/>
              <a:gd name="connsiteX16" fmla="*/ 2206547 w 2487060"/>
              <a:gd name="connsiteY16" fmla="*/ 1117024 h 1437639"/>
              <a:gd name="connsiteX17" fmla="*/ 2217476 w 2487060"/>
              <a:gd name="connsiteY17" fmla="*/ 1138882 h 1437639"/>
              <a:gd name="connsiteX18" fmla="*/ 2228405 w 2487060"/>
              <a:gd name="connsiteY18" fmla="*/ 1157097 h 1437639"/>
              <a:gd name="connsiteX19" fmla="*/ 2253906 w 2487060"/>
              <a:gd name="connsiteY19" fmla="*/ 1182598 h 1437639"/>
              <a:gd name="connsiteX20" fmla="*/ 2264835 w 2487060"/>
              <a:gd name="connsiteY20" fmla="*/ 1197170 h 1437639"/>
              <a:gd name="connsiteX21" fmla="*/ 2279408 w 2487060"/>
              <a:gd name="connsiteY21" fmla="*/ 1208099 h 1437639"/>
              <a:gd name="connsiteX22" fmla="*/ 2301266 w 2487060"/>
              <a:gd name="connsiteY22" fmla="*/ 1237244 h 1437639"/>
              <a:gd name="connsiteX23" fmla="*/ 2315838 w 2487060"/>
              <a:gd name="connsiteY23" fmla="*/ 1248173 h 1437639"/>
              <a:gd name="connsiteX24" fmla="*/ 2326767 w 2487060"/>
              <a:gd name="connsiteY24" fmla="*/ 1255459 h 1437639"/>
              <a:gd name="connsiteX25" fmla="*/ 2337696 w 2487060"/>
              <a:gd name="connsiteY25" fmla="*/ 1266388 h 1437639"/>
              <a:gd name="connsiteX26" fmla="*/ 2348625 w 2487060"/>
              <a:gd name="connsiteY26" fmla="*/ 1273674 h 1437639"/>
              <a:gd name="connsiteX27" fmla="*/ 2366840 w 2487060"/>
              <a:gd name="connsiteY27" fmla="*/ 1295532 h 1437639"/>
              <a:gd name="connsiteX28" fmla="*/ 2377769 w 2487060"/>
              <a:gd name="connsiteY28" fmla="*/ 1302818 h 1437639"/>
              <a:gd name="connsiteX29" fmla="*/ 2395984 w 2487060"/>
              <a:gd name="connsiteY29" fmla="*/ 1324676 h 1437639"/>
              <a:gd name="connsiteX30" fmla="*/ 2421486 w 2487060"/>
              <a:gd name="connsiteY30" fmla="*/ 1346534 h 1437639"/>
              <a:gd name="connsiteX31" fmla="*/ 2446987 w 2487060"/>
              <a:gd name="connsiteY31" fmla="*/ 1375679 h 1437639"/>
              <a:gd name="connsiteX32" fmla="*/ 2457916 w 2487060"/>
              <a:gd name="connsiteY32" fmla="*/ 1397537 h 1437639"/>
              <a:gd name="connsiteX33" fmla="*/ 2468845 w 2487060"/>
              <a:gd name="connsiteY33" fmla="*/ 1419395 h 1437639"/>
              <a:gd name="connsiteX34" fmla="*/ 2479774 w 2487060"/>
              <a:gd name="connsiteY34" fmla="*/ 1426681 h 1437639"/>
              <a:gd name="connsiteX35" fmla="*/ 2487060 w 2487060"/>
              <a:gd name="connsiteY35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691326 w 2487060"/>
              <a:gd name="connsiteY6" fmla="*/ 883579 h 1437639"/>
              <a:gd name="connsiteX7" fmla="*/ 1947892 w 2487060"/>
              <a:gd name="connsiteY7" fmla="*/ 945801 h 1437639"/>
              <a:gd name="connsiteX8" fmla="*/ 1973393 w 2487060"/>
              <a:gd name="connsiteY8" fmla="*/ 956730 h 1437639"/>
              <a:gd name="connsiteX9" fmla="*/ 2020753 w 2487060"/>
              <a:gd name="connsiteY9" fmla="*/ 989518 h 1437639"/>
              <a:gd name="connsiteX10" fmla="*/ 2060826 w 2487060"/>
              <a:gd name="connsiteY10" fmla="*/ 1007733 h 1437639"/>
              <a:gd name="connsiteX11" fmla="*/ 2119114 w 2487060"/>
              <a:gd name="connsiteY11" fmla="*/ 1044163 h 1437639"/>
              <a:gd name="connsiteX12" fmla="*/ 2133686 w 2487060"/>
              <a:gd name="connsiteY12" fmla="*/ 1055092 h 1437639"/>
              <a:gd name="connsiteX13" fmla="*/ 2148259 w 2487060"/>
              <a:gd name="connsiteY13" fmla="*/ 1062378 h 1437639"/>
              <a:gd name="connsiteX14" fmla="*/ 2188332 w 2487060"/>
              <a:gd name="connsiteY14" fmla="*/ 1095165 h 1437639"/>
              <a:gd name="connsiteX15" fmla="*/ 2206547 w 2487060"/>
              <a:gd name="connsiteY15" fmla="*/ 1117024 h 1437639"/>
              <a:gd name="connsiteX16" fmla="*/ 2217476 w 2487060"/>
              <a:gd name="connsiteY16" fmla="*/ 1138882 h 1437639"/>
              <a:gd name="connsiteX17" fmla="*/ 2228405 w 2487060"/>
              <a:gd name="connsiteY17" fmla="*/ 1157097 h 1437639"/>
              <a:gd name="connsiteX18" fmla="*/ 2253906 w 2487060"/>
              <a:gd name="connsiteY18" fmla="*/ 1182598 h 1437639"/>
              <a:gd name="connsiteX19" fmla="*/ 2264835 w 2487060"/>
              <a:gd name="connsiteY19" fmla="*/ 1197170 h 1437639"/>
              <a:gd name="connsiteX20" fmla="*/ 2279408 w 2487060"/>
              <a:gd name="connsiteY20" fmla="*/ 1208099 h 1437639"/>
              <a:gd name="connsiteX21" fmla="*/ 2301266 w 2487060"/>
              <a:gd name="connsiteY21" fmla="*/ 1237244 h 1437639"/>
              <a:gd name="connsiteX22" fmla="*/ 2315838 w 2487060"/>
              <a:gd name="connsiteY22" fmla="*/ 1248173 h 1437639"/>
              <a:gd name="connsiteX23" fmla="*/ 2326767 w 2487060"/>
              <a:gd name="connsiteY23" fmla="*/ 1255459 h 1437639"/>
              <a:gd name="connsiteX24" fmla="*/ 2337696 w 2487060"/>
              <a:gd name="connsiteY24" fmla="*/ 1266388 h 1437639"/>
              <a:gd name="connsiteX25" fmla="*/ 2348625 w 2487060"/>
              <a:gd name="connsiteY25" fmla="*/ 1273674 h 1437639"/>
              <a:gd name="connsiteX26" fmla="*/ 2366840 w 2487060"/>
              <a:gd name="connsiteY26" fmla="*/ 1295532 h 1437639"/>
              <a:gd name="connsiteX27" fmla="*/ 2377769 w 2487060"/>
              <a:gd name="connsiteY27" fmla="*/ 1302818 h 1437639"/>
              <a:gd name="connsiteX28" fmla="*/ 2395984 w 2487060"/>
              <a:gd name="connsiteY28" fmla="*/ 1324676 h 1437639"/>
              <a:gd name="connsiteX29" fmla="*/ 2421486 w 2487060"/>
              <a:gd name="connsiteY29" fmla="*/ 1346534 h 1437639"/>
              <a:gd name="connsiteX30" fmla="*/ 2446987 w 2487060"/>
              <a:gd name="connsiteY30" fmla="*/ 1375679 h 1437639"/>
              <a:gd name="connsiteX31" fmla="*/ 2457916 w 2487060"/>
              <a:gd name="connsiteY31" fmla="*/ 1397537 h 1437639"/>
              <a:gd name="connsiteX32" fmla="*/ 2468845 w 2487060"/>
              <a:gd name="connsiteY32" fmla="*/ 1419395 h 1437639"/>
              <a:gd name="connsiteX33" fmla="*/ 2479774 w 2487060"/>
              <a:gd name="connsiteY33" fmla="*/ 1426681 h 1437639"/>
              <a:gd name="connsiteX34" fmla="*/ 2487060 w 2487060"/>
              <a:gd name="connsiteY34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947892 w 2487060"/>
              <a:gd name="connsiteY7" fmla="*/ 945801 h 1437639"/>
              <a:gd name="connsiteX8" fmla="*/ 1973393 w 2487060"/>
              <a:gd name="connsiteY8" fmla="*/ 956730 h 1437639"/>
              <a:gd name="connsiteX9" fmla="*/ 2020753 w 2487060"/>
              <a:gd name="connsiteY9" fmla="*/ 989518 h 1437639"/>
              <a:gd name="connsiteX10" fmla="*/ 2060826 w 2487060"/>
              <a:gd name="connsiteY10" fmla="*/ 1007733 h 1437639"/>
              <a:gd name="connsiteX11" fmla="*/ 2119114 w 2487060"/>
              <a:gd name="connsiteY11" fmla="*/ 1044163 h 1437639"/>
              <a:gd name="connsiteX12" fmla="*/ 2133686 w 2487060"/>
              <a:gd name="connsiteY12" fmla="*/ 1055092 h 1437639"/>
              <a:gd name="connsiteX13" fmla="*/ 2148259 w 2487060"/>
              <a:gd name="connsiteY13" fmla="*/ 1062378 h 1437639"/>
              <a:gd name="connsiteX14" fmla="*/ 2188332 w 2487060"/>
              <a:gd name="connsiteY14" fmla="*/ 1095165 h 1437639"/>
              <a:gd name="connsiteX15" fmla="*/ 2206547 w 2487060"/>
              <a:gd name="connsiteY15" fmla="*/ 1117024 h 1437639"/>
              <a:gd name="connsiteX16" fmla="*/ 2217476 w 2487060"/>
              <a:gd name="connsiteY16" fmla="*/ 1138882 h 1437639"/>
              <a:gd name="connsiteX17" fmla="*/ 2228405 w 2487060"/>
              <a:gd name="connsiteY17" fmla="*/ 1157097 h 1437639"/>
              <a:gd name="connsiteX18" fmla="*/ 2253906 w 2487060"/>
              <a:gd name="connsiteY18" fmla="*/ 1182598 h 1437639"/>
              <a:gd name="connsiteX19" fmla="*/ 2264835 w 2487060"/>
              <a:gd name="connsiteY19" fmla="*/ 1197170 h 1437639"/>
              <a:gd name="connsiteX20" fmla="*/ 2279408 w 2487060"/>
              <a:gd name="connsiteY20" fmla="*/ 1208099 h 1437639"/>
              <a:gd name="connsiteX21" fmla="*/ 2301266 w 2487060"/>
              <a:gd name="connsiteY21" fmla="*/ 1237244 h 1437639"/>
              <a:gd name="connsiteX22" fmla="*/ 2315838 w 2487060"/>
              <a:gd name="connsiteY22" fmla="*/ 1248173 h 1437639"/>
              <a:gd name="connsiteX23" fmla="*/ 2326767 w 2487060"/>
              <a:gd name="connsiteY23" fmla="*/ 1255459 h 1437639"/>
              <a:gd name="connsiteX24" fmla="*/ 2337696 w 2487060"/>
              <a:gd name="connsiteY24" fmla="*/ 1266388 h 1437639"/>
              <a:gd name="connsiteX25" fmla="*/ 2348625 w 2487060"/>
              <a:gd name="connsiteY25" fmla="*/ 1273674 h 1437639"/>
              <a:gd name="connsiteX26" fmla="*/ 2366840 w 2487060"/>
              <a:gd name="connsiteY26" fmla="*/ 1295532 h 1437639"/>
              <a:gd name="connsiteX27" fmla="*/ 2377769 w 2487060"/>
              <a:gd name="connsiteY27" fmla="*/ 1302818 h 1437639"/>
              <a:gd name="connsiteX28" fmla="*/ 2395984 w 2487060"/>
              <a:gd name="connsiteY28" fmla="*/ 1324676 h 1437639"/>
              <a:gd name="connsiteX29" fmla="*/ 2421486 w 2487060"/>
              <a:gd name="connsiteY29" fmla="*/ 1346534 h 1437639"/>
              <a:gd name="connsiteX30" fmla="*/ 2446987 w 2487060"/>
              <a:gd name="connsiteY30" fmla="*/ 1375679 h 1437639"/>
              <a:gd name="connsiteX31" fmla="*/ 2457916 w 2487060"/>
              <a:gd name="connsiteY31" fmla="*/ 1397537 h 1437639"/>
              <a:gd name="connsiteX32" fmla="*/ 2468845 w 2487060"/>
              <a:gd name="connsiteY32" fmla="*/ 1419395 h 1437639"/>
              <a:gd name="connsiteX33" fmla="*/ 2479774 w 2487060"/>
              <a:gd name="connsiteY33" fmla="*/ 1426681 h 1437639"/>
              <a:gd name="connsiteX34" fmla="*/ 2487060 w 2487060"/>
              <a:gd name="connsiteY34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1973393 w 2487060"/>
              <a:gd name="connsiteY8" fmla="*/ 956730 h 1437639"/>
              <a:gd name="connsiteX9" fmla="*/ 2020753 w 2487060"/>
              <a:gd name="connsiteY9" fmla="*/ 989518 h 1437639"/>
              <a:gd name="connsiteX10" fmla="*/ 2060826 w 2487060"/>
              <a:gd name="connsiteY10" fmla="*/ 1007733 h 1437639"/>
              <a:gd name="connsiteX11" fmla="*/ 2119114 w 2487060"/>
              <a:gd name="connsiteY11" fmla="*/ 1044163 h 1437639"/>
              <a:gd name="connsiteX12" fmla="*/ 2133686 w 2487060"/>
              <a:gd name="connsiteY12" fmla="*/ 1055092 h 1437639"/>
              <a:gd name="connsiteX13" fmla="*/ 2148259 w 2487060"/>
              <a:gd name="connsiteY13" fmla="*/ 1062378 h 1437639"/>
              <a:gd name="connsiteX14" fmla="*/ 2188332 w 2487060"/>
              <a:gd name="connsiteY14" fmla="*/ 1095165 h 1437639"/>
              <a:gd name="connsiteX15" fmla="*/ 2206547 w 2487060"/>
              <a:gd name="connsiteY15" fmla="*/ 1117024 h 1437639"/>
              <a:gd name="connsiteX16" fmla="*/ 2217476 w 2487060"/>
              <a:gd name="connsiteY16" fmla="*/ 1138882 h 1437639"/>
              <a:gd name="connsiteX17" fmla="*/ 2228405 w 2487060"/>
              <a:gd name="connsiteY17" fmla="*/ 1157097 h 1437639"/>
              <a:gd name="connsiteX18" fmla="*/ 2253906 w 2487060"/>
              <a:gd name="connsiteY18" fmla="*/ 1182598 h 1437639"/>
              <a:gd name="connsiteX19" fmla="*/ 2264835 w 2487060"/>
              <a:gd name="connsiteY19" fmla="*/ 1197170 h 1437639"/>
              <a:gd name="connsiteX20" fmla="*/ 2279408 w 2487060"/>
              <a:gd name="connsiteY20" fmla="*/ 1208099 h 1437639"/>
              <a:gd name="connsiteX21" fmla="*/ 2301266 w 2487060"/>
              <a:gd name="connsiteY21" fmla="*/ 1237244 h 1437639"/>
              <a:gd name="connsiteX22" fmla="*/ 2315838 w 2487060"/>
              <a:gd name="connsiteY22" fmla="*/ 1248173 h 1437639"/>
              <a:gd name="connsiteX23" fmla="*/ 2326767 w 2487060"/>
              <a:gd name="connsiteY23" fmla="*/ 1255459 h 1437639"/>
              <a:gd name="connsiteX24" fmla="*/ 2337696 w 2487060"/>
              <a:gd name="connsiteY24" fmla="*/ 1266388 h 1437639"/>
              <a:gd name="connsiteX25" fmla="*/ 2348625 w 2487060"/>
              <a:gd name="connsiteY25" fmla="*/ 1273674 h 1437639"/>
              <a:gd name="connsiteX26" fmla="*/ 2366840 w 2487060"/>
              <a:gd name="connsiteY26" fmla="*/ 1295532 h 1437639"/>
              <a:gd name="connsiteX27" fmla="*/ 2377769 w 2487060"/>
              <a:gd name="connsiteY27" fmla="*/ 1302818 h 1437639"/>
              <a:gd name="connsiteX28" fmla="*/ 2395984 w 2487060"/>
              <a:gd name="connsiteY28" fmla="*/ 1324676 h 1437639"/>
              <a:gd name="connsiteX29" fmla="*/ 2421486 w 2487060"/>
              <a:gd name="connsiteY29" fmla="*/ 1346534 h 1437639"/>
              <a:gd name="connsiteX30" fmla="*/ 2446987 w 2487060"/>
              <a:gd name="connsiteY30" fmla="*/ 1375679 h 1437639"/>
              <a:gd name="connsiteX31" fmla="*/ 2457916 w 2487060"/>
              <a:gd name="connsiteY31" fmla="*/ 1397537 h 1437639"/>
              <a:gd name="connsiteX32" fmla="*/ 2468845 w 2487060"/>
              <a:gd name="connsiteY32" fmla="*/ 1419395 h 1437639"/>
              <a:gd name="connsiteX33" fmla="*/ 2479774 w 2487060"/>
              <a:gd name="connsiteY33" fmla="*/ 1426681 h 1437639"/>
              <a:gd name="connsiteX34" fmla="*/ 2487060 w 2487060"/>
              <a:gd name="connsiteY34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020753 w 2487060"/>
              <a:gd name="connsiteY8" fmla="*/ 989518 h 1437639"/>
              <a:gd name="connsiteX9" fmla="*/ 2060826 w 2487060"/>
              <a:gd name="connsiteY9" fmla="*/ 1007733 h 1437639"/>
              <a:gd name="connsiteX10" fmla="*/ 2119114 w 2487060"/>
              <a:gd name="connsiteY10" fmla="*/ 1044163 h 1437639"/>
              <a:gd name="connsiteX11" fmla="*/ 2133686 w 2487060"/>
              <a:gd name="connsiteY11" fmla="*/ 1055092 h 1437639"/>
              <a:gd name="connsiteX12" fmla="*/ 2148259 w 2487060"/>
              <a:gd name="connsiteY12" fmla="*/ 1062378 h 1437639"/>
              <a:gd name="connsiteX13" fmla="*/ 2188332 w 2487060"/>
              <a:gd name="connsiteY13" fmla="*/ 1095165 h 1437639"/>
              <a:gd name="connsiteX14" fmla="*/ 2206547 w 2487060"/>
              <a:gd name="connsiteY14" fmla="*/ 1117024 h 1437639"/>
              <a:gd name="connsiteX15" fmla="*/ 2217476 w 2487060"/>
              <a:gd name="connsiteY15" fmla="*/ 1138882 h 1437639"/>
              <a:gd name="connsiteX16" fmla="*/ 2228405 w 2487060"/>
              <a:gd name="connsiteY16" fmla="*/ 1157097 h 1437639"/>
              <a:gd name="connsiteX17" fmla="*/ 2253906 w 2487060"/>
              <a:gd name="connsiteY17" fmla="*/ 1182598 h 1437639"/>
              <a:gd name="connsiteX18" fmla="*/ 2264835 w 2487060"/>
              <a:gd name="connsiteY18" fmla="*/ 1197170 h 1437639"/>
              <a:gd name="connsiteX19" fmla="*/ 2279408 w 2487060"/>
              <a:gd name="connsiteY19" fmla="*/ 1208099 h 1437639"/>
              <a:gd name="connsiteX20" fmla="*/ 2301266 w 2487060"/>
              <a:gd name="connsiteY20" fmla="*/ 1237244 h 1437639"/>
              <a:gd name="connsiteX21" fmla="*/ 2315838 w 2487060"/>
              <a:gd name="connsiteY21" fmla="*/ 1248173 h 1437639"/>
              <a:gd name="connsiteX22" fmla="*/ 2326767 w 2487060"/>
              <a:gd name="connsiteY22" fmla="*/ 1255459 h 1437639"/>
              <a:gd name="connsiteX23" fmla="*/ 2337696 w 2487060"/>
              <a:gd name="connsiteY23" fmla="*/ 1266388 h 1437639"/>
              <a:gd name="connsiteX24" fmla="*/ 2348625 w 2487060"/>
              <a:gd name="connsiteY24" fmla="*/ 1273674 h 1437639"/>
              <a:gd name="connsiteX25" fmla="*/ 2366840 w 2487060"/>
              <a:gd name="connsiteY25" fmla="*/ 1295532 h 1437639"/>
              <a:gd name="connsiteX26" fmla="*/ 2377769 w 2487060"/>
              <a:gd name="connsiteY26" fmla="*/ 1302818 h 1437639"/>
              <a:gd name="connsiteX27" fmla="*/ 2395984 w 2487060"/>
              <a:gd name="connsiteY27" fmla="*/ 1324676 h 1437639"/>
              <a:gd name="connsiteX28" fmla="*/ 2421486 w 2487060"/>
              <a:gd name="connsiteY28" fmla="*/ 1346534 h 1437639"/>
              <a:gd name="connsiteX29" fmla="*/ 2446987 w 2487060"/>
              <a:gd name="connsiteY29" fmla="*/ 1375679 h 1437639"/>
              <a:gd name="connsiteX30" fmla="*/ 2457916 w 2487060"/>
              <a:gd name="connsiteY30" fmla="*/ 1397537 h 1437639"/>
              <a:gd name="connsiteX31" fmla="*/ 2468845 w 2487060"/>
              <a:gd name="connsiteY31" fmla="*/ 1419395 h 1437639"/>
              <a:gd name="connsiteX32" fmla="*/ 2479774 w 2487060"/>
              <a:gd name="connsiteY32" fmla="*/ 1426681 h 1437639"/>
              <a:gd name="connsiteX33" fmla="*/ 2487060 w 2487060"/>
              <a:gd name="connsiteY33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060826 w 2487060"/>
              <a:gd name="connsiteY8" fmla="*/ 1007733 h 1437639"/>
              <a:gd name="connsiteX9" fmla="*/ 2119114 w 2487060"/>
              <a:gd name="connsiteY9" fmla="*/ 1044163 h 1437639"/>
              <a:gd name="connsiteX10" fmla="*/ 2133686 w 2487060"/>
              <a:gd name="connsiteY10" fmla="*/ 1055092 h 1437639"/>
              <a:gd name="connsiteX11" fmla="*/ 2148259 w 2487060"/>
              <a:gd name="connsiteY11" fmla="*/ 1062378 h 1437639"/>
              <a:gd name="connsiteX12" fmla="*/ 2188332 w 2487060"/>
              <a:gd name="connsiteY12" fmla="*/ 1095165 h 1437639"/>
              <a:gd name="connsiteX13" fmla="*/ 2206547 w 2487060"/>
              <a:gd name="connsiteY13" fmla="*/ 1117024 h 1437639"/>
              <a:gd name="connsiteX14" fmla="*/ 2217476 w 2487060"/>
              <a:gd name="connsiteY14" fmla="*/ 1138882 h 1437639"/>
              <a:gd name="connsiteX15" fmla="*/ 2228405 w 2487060"/>
              <a:gd name="connsiteY15" fmla="*/ 1157097 h 1437639"/>
              <a:gd name="connsiteX16" fmla="*/ 2253906 w 2487060"/>
              <a:gd name="connsiteY16" fmla="*/ 1182598 h 1437639"/>
              <a:gd name="connsiteX17" fmla="*/ 2264835 w 2487060"/>
              <a:gd name="connsiteY17" fmla="*/ 1197170 h 1437639"/>
              <a:gd name="connsiteX18" fmla="*/ 2279408 w 2487060"/>
              <a:gd name="connsiteY18" fmla="*/ 1208099 h 1437639"/>
              <a:gd name="connsiteX19" fmla="*/ 2301266 w 2487060"/>
              <a:gd name="connsiteY19" fmla="*/ 1237244 h 1437639"/>
              <a:gd name="connsiteX20" fmla="*/ 2315838 w 2487060"/>
              <a:gd name="connsiteY20" fmla="*/ 1248173 h 1437639"/>
              <a:gd name="connsiteX21" fmla="*/ 2326767 w 2487060"/>
              <a:gd name="connsiteY21" fmla="*/ 1255459 h 1437639"/>
              <a:gd name="connsiteX22" fmla="*/ 2337696 w 2487060"/>
              <a:gd name="connsiteY22" fmla="*/ 1266388 h 1437639"/>
              <a:gd name="connsiteX23" fmla="*/ 2348625 w 2487060"/>
              <a:gd name="connsiteY23" fmla="*/ 1273674 h 1437639"/>
              <a:gd name="connsiteX24" fmla="*/ 2366840 w 2487060"/>
              <a:gd name="connsiteY24" fmla="*/ 1295532 h 1437639"/>
              <a:gd name="connsiteX25" fmla="*/ 2377769 w 2487060"/>
              <a:gd name="connsiteY25" fmla="*/ 1302818 h 1437639"/>
              <a:gd name="connsiteX26" fmla="*/ 2395984 w 2487060"/>
              <a:gd name="connsiteY26" fmla="*/ 1324676 h 1437639"/>
              <a:gd name="connsiteX27" fmla="*/ 2421486 w 2487060"/>
              <a:gd name="connsiteY27" fmla="*/ 1346534 h 1437639"/>
              <a:gd name="connsiteX28" fmla="*/ 2446987 w 2487060"/>
              <a:gd name="connsiteY28" fmla="*/ 1375679 h 1437639"/>
              <a:gd name="connsiteX29" fmla="*/ 2457916 w 2487060"/>
              <a:gd name="connsiteY29" fmla="*/ 1397537 h 1437639"/>
              <a:gd name="connsiteX30" fmla="*/ 2468845 w 2487060"/>
              <a:gd name="connsiteY30" fmla="*/ 1419395 h 1437639"/>
              <a:gd name="connsiteX31" fmla="*/ 2479774 w 2487060"/>
              <a:gd name="connsiteY31" fmla="*/ 1426681 h 1437639"/>
              <a:gd name="connsiteX32" fmla="*/ 2487060 w 2487060"/>
              <a:gd name="connsiteY32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119114 w 2487060"/>
              <a:gd name="connsiteY8" fmla="*/ 1044163 h 1437639"/>
              <a:gd name="connsiteX9" fmla="*/ 2133686 w 2487060"/>
              <a:gd name="connsiteY9" fmla="*/ 1055092 h 1437639"/>
              <a:gd name="connsiteX10" fmla="*/ 2148259 w 2487060"/>
              <a:gd name="connsiteY10" fmla="*/ 1062378 h 1437639"/>
              <a:gd name="connsiteX11" fmla="*/ 2188332 w 2487060"/>
              <a:gd name="connsiteY11" fmla="*/ 1095165 h 1437639"/>
              <a:gd name="connsiteX12" fmla="*/ 2206547 w 2487060"/>
              <a:gd name="connsiteY12" fmla="*/ 1117024 h 1437639"/>
              <a:gd name="connsiteX13" fmla="*/ 2217476 w 2487060"/>
              <a:gd name="connsiteY13" fmla="*/ 1138882 h 1437639"/>
              <a:gd name="connsiteX14" fmla="*/ 2228405 w 2487060"/>
              <a:gd name="connsiteY14" fmla="*/ 1157097 h 1437639"/>
              <a:gd name="connsiteX15" fmla="*/ 2253906 w 2487060"/>
              <a:gd name="connsiteY15" fmla="*/ 1182598 h 1437639"/>
              <a:gd name="connsiteX16" fmla="*/ 2264835 w 2487060"/>
              <a:gd name="connsiteY16" fmla="*/ 1197170 h 1437639"/>
              <a:gd name="connsiteX17" fmla="*/ 2279408 w 2487060"/>
              <a:gd name="connsiteY17" fmla="*/ 1208099 h 1437639"/>
              <a:gd name="connsiteX18" fmla="*/ 2301266 w 2487060"/>
              <a:gd name="connsiteY18" fmla="*/ 1237244 h 1437639"/>
              <a:gd name="connsiteX19" fmla="*/ 2315838 w 2487060"/>
              <a:gd name="connsiteY19" fmla="*/ 1248173 h 1437639"/>
              <a:gd name="connsiteX20" fmla="*/ 2326767 w 2487060"/>
              <a:gd name="connsiteY20" fmla="*/ 1255459 h 1437639"/>
              <a:gd name="connsiteX21" fmla="*/ 2337696 w 2487060"/>
              <a:gd name="connsiteY21" fmla="*/ 1266388 h 1437639"/>
              <a:gd name="connsiteX22" fmla="*/ 2348625 w 2487060"/>
              <a:gd name="connsiteY22" fmla="*/ 1273674 h 1437639"/>
              <a:gd name="connsiteX23" fmla="*/ 2366840 w 2487060"/>
              <a:gd name="connsiteY23" fmla="*/ 1295532 h 1437639"/>
              <a:gd name="connsiteX24" fmla="*/ 2377769 w 2487060"/>
              <a:gd name="connsiteY24" fmla="*/ 1302818 h 1437639"/>
              <a:gd name="connsiteX25" fmla="*/ 2395984 w 2487060"/>
              <a:gd name="connsiteY25" fmla="*/ 1324676 h 1437639"/>
              <a:gd name="connsiteX26" fmla="*/ 2421486 w 2487060"/>
              <a:gd name="connsiteY26" fmla="*/ 1346534 h 1437639"/>
              <a:gd name="connsiteX27" fmla="*/ 2446987 w 2487060"/>
              <a:gd name="connsiteY27" fmla="*/ 1375679 h 1437639"/>
              <a:gd name="connsiteX28" fmla="*/ 2457916 w 2487060"/>
              <a:gd name="connsiteY28" fmla="*/ 1397537 h 1437639"/>
              <a:gd name="connsiteX29" fmla="*/ 2468845 w 2487060"/>
              <a:gd name="connsiteY29" fmla="*/ 1419395 h 1437639"/>
              <a:gd name="connsiteX30" fmla="*/ 2479774 w 2487060"/>
              <a:gd name="connsiteY30" fmla="*/ 1426681 h 1437639"/>
              <a:gd name="connsiteX31" fmla="*/ 2487060 w 2487060"/>
              <a:gd name="connsiteY31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119114 w 2487060"/>
              <a:gd name="connsiteY8" fmla="*/ 1044163 h 1437639"/>
              <a:gd name="connsiteX9" fmla="*/ 2148259 w 2487060"/>
              <a:gd name="connsiteY9" fmla="*/ 1062378 h 1437639"/>
              <a:gd name="connsiteX10" fmla="*/ 2188332 w 2487060"/>
              <a:gd name="connsiteY10" fmla="*/ 1095165 h 1437639"/>
              <a:gd name="connsiteX11" fmla="*/ 2206547 w 2487060"/>
              <a:gd name="connsiteY11" fmla="*/ 1117024 h 1437639"/>
              <a:gd name="connsiteX12" fmla="*/ 2217476 w 2487060"/>
              <a:gd name="connsiteY12" fmla="*/ 1138882 h 1437639"/>
              <a:gd name="connsiteX13" fmla="*/ 2228405 w 2487060"/>
              <a:gd name="connsiteY13" fmla="*/ 1157097 h 1437639"/>
              <a:gd name="connsiteX14" fmla="*/ 2253906 w 2487060"/>
              <a:gd name="connsiteY14" fmla="*/ 1182598 h 1437639"/>
              <a:gd name="connsiteX15" fmla="*/ 2264835 w 2487060"/>
              <a:gd name="connsiteY15" fmla="*/ 1197170 h 1437639"/>
              <a:gd name="connsiteX16" fmla="*/ 2279408 w 2487060"/>
              <a:gd name="connsiteY16" fmla="*/ 1208099 h 1437639"/>
              <a:gd name="connsiteX17" fmla="*/ 2301266 w 2487060"/>
              <a:gd name="connsiteY17" fmla="*/ 1237244 h 1437639"/>
              <a:gd name="connsiteX18" fmla="*/ 2315838 w 2487060"/>
              <a:gd name="connsiteY18" fmla="*/ 1248173 h 1437639"/>
              <a:gd name="connsiteX19" fmla="*/ 2326767 w 2487060"/>
              <a:gd name="connsiteY19" fmla="*/ 1255459 h 1437639"/>
              <a:gd name="connsiteX20" fmla="*/ 2337696 w 2487060"/>
              <a:gd name="connsiteY20" fmla="*/ 1266388 h 1437639"/>
              <a:gd name="connsiteX21" fmla="*/ 2348625 w 2487060"/>
              <a:gd name="connsiteY21" fmla="*/ 1273674 h 1437639"/>
              <a:gd name="connsiteX22" fmla="*/ 2366840 w 2487060"/>
              <a:gd name="connsiteY22" fmla="*/ 1295532 h 1437639"/>
              <a:gd name="connsiteX23" fmla="*/ 2377769 w 2487060"/>
              <a:gd name="connsiteY23" fmla="*/ 1302818 h 1437639"/>
              <a:gd name="connsiteX24" fmla="*/ 2395984 w 2487060"/>
              <a:gd name="connsiteY24" fmla="*/ 1324676 h 1437639"/>
              <a:gd name="connsiteX25" fmla="*/ 2421486 w 2487060"/>
              <a:gd name="connsiteY25" fmla="*/ 1346534 h 1437639"/>
              <a:gd name="connsiteX26" fmla="*/ 2446987 w 2487060"/>
              <a:gd name="connsiteY26" fmla="*/ 1375679 h 1437639"/>
              <a:gd name="connsiteX27" fmla="*/ 2457916 w 2487060"/>
              <a:gd name="connsiteY27" fmla="*/ 1397537 h 1437639"/>
              <a:gd name="connsiteX28" fmla="*/ 2468845 w 2487060"/>
              <a:gd name="connsiteY28" fmla="*/ 1419395 h 1437639"/>
              <a:gd name="connsiteX29" fmla="*/ 2479774 w 2487060"/>
              <a:gd name="connsiteY29" fmla="*/ 1426681 h 1437639"/>
              <a:gd name="connsiteX30" fmla="*/ 2487060 w 2487060"/>
              <a:gd name="connsiteY30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119114 w 2487060"/>
              <a:gd name="connsiteY8" fmla="*/ 1044163 h 1437639"/>
              <a:gd name="connsiteX9" fmla="*/ 2188332 w 2487060"/>
              <a:gd name="connsiteY9" fmla="*/ 1095165 h 1437639"/>
              <a:gd name="connsiteX10" fmla="*/ 2206547 w 2487060"/>
              <a:gd name="connsiteY10" fmla="*/ 1117024 h 1437639"/>
              <a:gd name="connsiteX11" fmla="*/ 2217476 w 2487060"/>
              <a:gd name="connsiteY11" fmla="*/ 1138882 h 1437639"/>
              <a:gd name="connsiteX12" fmla="*/ 2228405 w 2487060"/>
              <a:gd name="connsiteY12" fmla="*/ 1157097 h 1437639"/>
              <a:gd name="connsiteX13" fmla="*/ 2253906 w 2487060"/>
              <a:gd name="connsiteY13" fmla="*/ 1182598 h 1437639"/>
              <a:gd name="connsiteX14" fmla="*/ 2264835 w 2487060"/>
              <a:gd name="connsiteY14" fmla="*/ 1197170 h 1437639"/>
              <a:gd name="connsiteX15" fmla="*/ 2279408 w 2487060"/>
              <a:gd name="connsiteY15" fmla="*/ 1208099 h 1437639"/>
              <a:gd name="connsiteX16" fmla="*/ 2301266 w 2487060"/>
              <a:gd name="connsiteY16" fmla="*/ 1237244 h 1437639"/>
              <a:gd name="connsiteX17" fmla="*/ 2315838 w 2487060"/>
              <a:gd name="connsiteY17" fmla="*/ 1248173 h 1437639"/>
              <a:gd name="connsiteX18" fmla="*/ 2326767 w 2487060"/>
              <a:gd name="connsiteY18" fmla="*/ 1255459 h 1437639"/>
              <a:gd name="connsiteX19" fmla="*/ 2337696 w 2487060"/>
              <a:gd name="connsiteY19" fmla="*/ 1266388 h 1437639"/>
              <a:gd name="connsiteX20" fmla="*/ 2348625 w 2487060"/>
              <a:gd name="connsiteY20" fmla="*/ 1273674 h 1437639"/>
              <a:gd name="connsiteX21" fmla="*/ 2366840 w 2487060"/>
              <a:gd name="connsiteY21" fmla="*/ 1295532 h 1437639"/>
              <a:gd name="connsiteX22" fmla="*/ 2377769 w 2487060"/>
              <a:gd name="connsiteY22" fmla="*/ 1302818 h 1437639"/>
              <a:gd name="connsiteX23" fmla="*/ 2395984 w 2487060"/>
              <a:gd name="connsiteY23" fmla="*/ 1324676 h 1437639"/>
              <a:gd name="connsiteX24" fmla="*/ 2421486 w 2487060"/>
              <a:gd name="connsiteY24" fmla="*/ 1346534 h 1437639"/>
              <a:gd name="connsiteX25" fmla="*/ 2446987 w 2487060"/>
              <a:gd name="connsiteY25" fmla="*/ 1375679 h 1437639"/>
              <a:gd name="connsiteX26" fmla="*/ 2457916 w 2487060"/>
              <a:gd name="connsiteY26" fmla="*/ 1397537 h 1437639"/>
              <a:gd name="connsiteX27" fmla="*/ 2468845 w 2487060"/>
              <a:gd name="connsiteY27" fmla="*/ 1419395 h 1437639"/>
              <a:gd name="connsiteX28" fmla="*/ 2479774 w 2487060"/>
              <a:gd name="connsiteY28" fmla="*/ 1426681 h 1437639"/>
              <a:gd name="connsiteX29" fmla="*/ 2487060 w 2487060"/>
              <a:gd name="connsiteY29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188332 w 2487060"/>
              <a:gd name="connsiteY8" fmla="*/ 1095165 h 1437639"/>
              <a:gd name="connsiteX9" fmla="*/ 2206547 w 2487060"/>
              <a:gd name="connsiteY9" fmla="*/ 1117024 h 1437639"/>
              <a:gd name="connsiteX10" fmla="*/ 2217476 w 2487060"/>
              <a:gd name="connsiteY10" fmla="*/ 1138882 h 1437639"/>
              <a:gd name="connsiteX11" fmla="*/ 2228405 w 2487060"/>
              <a:gd name="connsiteY11" fmla="*/ 1157097 h 1437639"/>
              <a:gd name="connsiteX12" fmla="*/ 2253906 w 2487060"/>
              <a:gd name="connsiteY12" fmla="*/ 1182598 h 1437639"/>
              <a:gd name="connsiteX13" fmla="*/ 2264835 w 2487060"/>
              <a:gd name="connsiteY13" fmla="*/ 1197170 h 1437639"/>
              <a:gd name="connsiteX14" fmla="*/ 2279408 w 2487060"/>
              <a:gd name="connsiteY14" fmla="*/ 1208099 h 1437639"/>
              <a:gd name="connsiteX15" fmla="*/ 2301266 w 2487060"/>
              <a:gd name="connsiteY15" fmla="*/ 1237244 h 1437639"/>
              <a:gd name="connsiteX16" fmla="*/ 2315838 w 2487060"/>
              <a:gd name="connsiteY16" fmla="*/ 1248173 h 1437639"/>
              <a:gd name="connsiteX17" fmla="*/ 2326767 w 2487060"/>
              <a:gd name="connsiteY17" fmla="*/ 1255459 h 1437639"/>
              <a:gd name="connsiteX18" fmla="*/ 2337696 w 2487060"/>
              <a:gd name="connsiteY18" fmla="*/ 1266388 h 1437639"/>
              <a:gd name="connsiteX19" fmla="*/ 2348625 w 2487060"/>
              <a:gd name="connsiteY19" fmla="*/ 1273674 h 1437639"/>
              <a:gd name="connsiteX20" fmla="*/ 2366840 w 2487060"/>
              <a:gd name="connsiteY20" fmla="*/ 1295532 h 1437639"/>
              <a:gd name="connsiteX21" fmla="*/ 2377769 w 2487060"/>
              <a:gd name="connsiteY21" fmla="*/ 1302818 h 1437639"/>
              <a:gd name="connsiteX22" fmla="*/ 2395984 w 2487060"/>
              <a:gd name="connsiteY22" fmla="*/ 1324676 h 1437639"/>
              <a:gd name="connsiteX23" fmla="*/ 2421486 w 2487060"/>
              <a:gd name="connsiteY23" fmla="*/ 1346534 h 1437639"/>
              <a:gd name="connsiteX24" fmla="*/ 2446987 w 2487060"/>
              <a:gd name="connsiteY24" fmla="*/ 1375679 h 1437639"/>
              <a:gd name="connsiteX25" fmla="*/ 2457916 w 2487060"/>
              <a:gd name="connsiteY25" fmla="*/ 1397537 h 1437639"/>
              <a:gd name="connsiteX26" fmla="*/ 2468845 w 2487060"/>
              <a:gd name="connsiteY26" fmla="*/ 1419395 h 1437639"/>
              <a:gd name="connsiteX27" fmla="*/ 2479774 w 2487060"/>
              <a:gd name="connsiteY27" fmla="*/ 1426681 h 1437639"/>
              <a:gd name="connsiteX28" fmla="*/ 2487060 w 2487060"/>
              <a:gd name="connsiteY28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188332 w 2487060"/>
              <a:gd name="connsiteY8" fmla="*/ 1095165 h 1437639"/>
              <a:gd name="connsiteX9" fmla="*/ 2217476 w 2487060"/>
              <a:gd name="connsiteY9" fmla="*/ 1138882 h 1437639"/>
              <a:gd name="connsiteX10" fmla="*/ 2228405 w 2487060"/>
              <a:gd name="connsiteY10" fmla="*/ 1157097 h 1437639"/>
              <a:gd name="connsiteX11" fmla="*/ 2253906 w 2487060"/>
              <a:gd name="connsiteY11" fmla="*/ 1182598 h 1437639"/>
              <a:gd name="connsiteX12" fmla="*/ 2264835 w 2487060"/>
              <a:gd name="connsiteY12" fmla="*/ 1197170 h 1437639"/>
              <a:gd name="connsiteX13" fmla="*/ 2279408 w 2487060"/>
              <a:gd name="connsiteY13" fmla="*/ 1208099 h 1437639"/>
              <a:gd name="connsiteX14" fmla="*/ 2301266 w 2487060"/>
              <a:gd name="connsiteY14" fmla="*/ 1237244 h 1437639"/>
              <a:gd name="connsiteX15" fmla="*/ 2315838 w 2487060"/>
              <a:gd name="connsiteY15" fmla="*/ 1248173 h 1437639"/>
              <a:gd name="connsiteX16" fmla="*/ 2326767 w 2487060"/>
              <a:gd name="connsiteY16" fmla="*/ 1255459 h 1437639"/>
              <a:gd name="connsiteX17" fmla="*/ 2337696 w 2487060"/>
              <a:gd name="connsiteY17" fmla="*/ 1266388 h 1437639"/>
              <a:gd name="connsiteX18" fmla="*/ 2348625 w 2487060"/>
              <a:gd name="connsiteY18" fmla="*/ 1273674 h 1437639"/>
              <a:gd name="connsiteX19" fmla="*/ 2366840 w 2487060"/>
              <a:gd name="connsiteY19" fmla="*/ 1295532 h 1437639"/>
              <a:gd name="connsiteX20" fmla="*/ 2377769 w 2487060"/>
              <a:gd name="connsiteY20" fmla="*/ 1302818 h 1437639"/>
              <a:gd name="connsiteX21" fmla="*/ 2395984 w 2487060"/>
              <a:gd name="connsiteY21" fmla="*/ 1324676 h 1437639"/>
              <a:gd name="connsiteX22" fmla="*/ 2421486 w 2487060"/>
              <a:gd name="connsiteY22" fmla="*/ 1346534 h 1437639"/>
              <a:gd name="connsiteX23" fmla="*/ 2446987 w 2487060"/>
              <a:gd name="connsiteY23" fmla="*/ 1375679 h 1437639"/>
              <a:gd name="connsiteX24" fmla="*/ 2457916 w 2487060"/>
              <a:gd name="connsiteY24" fmla="*/ 1397537 h 1437639"/>
              <a:gd name="connsiteX25" fmla="*/ 2468845 w 2487060"/>
              <a:gd name="connsiteY25" fmla="*/ 1419395 h 1437639"/>
              <a:gd name="connsiteX26" fmla="*/ 2479774 w 2487060"/>
              <a:gd name="connsiteY26" fmla="*/ 1426681 h 1437639"/>
              <a:gd name="connsiteX27" fmla="*/ 2487060 w 2487060"/>
              <a:gd name="connsiteY27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17476 w 2487060"/>
              <a:gd name="connsiteY8" fmla="*/ 1138882 h 1437639"/>
              <a:gd name="connsiteX9" fmla="*/ 2228405 w 2487060"/>
              <a:gd name="connsiteY9" fmla="*/ 1157097 h 1437639"/>
              <a:gd name="connsiteX10" fmla="*/ 2253906 w 2487060"/>
              <a:gd name="connsiteY10" fmla="*/ 1182598 h 1437639"/>
              <a:gd name="connsiteX11" fmla="*/ 2264835 w 2487060"/>
              <a:gd name="connsiteY11" fmla="*/ 1197170 h 1437639"/>
              <a:gd name="connsiteX12" fmla="*/ 2279408 w 2487060"/>
              <a:gd name="connsiteY12" fmla="*/ 1208099 h 1437639"/>
              <a:gd name="connsiteX13" fmla="*/ 2301266 w 2487060"/>
              <a:gd name="connsiteY13" fmla="*/ 1237244 h 1437639"/>
              <a:gd name="connsiteX14" fmla="*/ 2315838 w 2487060"/>
              <a:gd name="connsiteY14" fmla="*/ 1248173 h 1437639"/>
              <a:gd name="connsiteX15" fmla="*/ 2326767 w 2487060"/>
              <a:gd name="connsiteY15" fmla="*/ 1255459 h 1437639"/>
              <a:gd name="connsiteX16" fmla="*/ 2337696 w 2487060"/>
              <a:gd name="connsiteY16" fmla="*/ 1266388 h 1437639"/>
              <a:gd name="connsiteX17" fmla="*/ 2348625 w 2487060"/>
              <a:gd name="connsiteY17" fmla="*/ 1273674 h 1437639"/>
              <a:gd name="connsiteX18" fmla="*/ 2366840 w 2487060"/>
              <a:gd name="connsiteY18" fmla="*/ 1295532 h 1437639"/>
              <a:gd name="connsiteX19" fmla="*/ 2377769 w 2487060"/>
              <a:gd name="connsiteY19" fmla="*/ 1302818 h 1437639"/>
              <a:gd name="connsiteX20" fmla="*/ 2395984 w 2487060"/>
              <a:gd name="connsiteY20" fmla="*/ 1324676 h 1437639"/>
              <a:gd name="connsiteX21" fmla="*/ 2421486 w 2487060"/>
              <a:gd name="connsiteY21" fmla="*/ 1346534 h 1437639"/>
              <a:gd name="connsiteX22" fmla="*/ 2446987 w 2487060"/>
              <a:gd name="connsiteY22" fmla="*/ 1375679 h 1437639"/>
              <a:gd name="connsiteX23" fmla="*/ 2457916 w 2487060"/>
              <a:gd name="connsiteY23" fmla="*/ 1397537 h 1437639"/>
              <a:gd name="connsiteX24" fmla="*/ 2468845 w 2487060"/>
              <a:gd name="connsiteY24" fmla="*/ 1419395 h 1437639"/>
              <a:gd name="connsiteX25" fmla="*/ 2479774 w 2487060"/>
              <a:gd name="connsiteY25" fmla="*/ 1426681 h 1437639"/>
              <a:gd name="connsiteX26" fmla="*/ 2487060 w 2487060"/>
              <a:gd name="connsiteY26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28405 w 2487060"/>
              <a:gd name="connsiteY8" fmla="*/ 1157097 h 1437639"/>
              <a:gd name="connsiteX9" fmla="*/ 2253906 w 2487060"/>
              <a:gd name="connsiteY9" fmla="*/ 1182598 h 1437639"/>
              <a:gd name="connsiteX10" fmla="*/ 2264835 w 2487060"/>
              <a:gd name="connsiteY10" fmla="*/ 1197170 h 1437639"/>
              <a:gd name="connsiteX11" fmla="*/ 2279408 w 2487060"/>
              <a:gd name="connsiteY11" fmla="*/ 1208099 h 1437639"/>
              <a:gd name="connsiteX12" fmla="*/ 2301266 w 2487060"/>
              <a:gd name="connsiteY12" fmla="*/ 1237244 h 1437639"/>
              <a:gd name="connsiteX13" fmla="*/ 2315838 w 2487060"/>
              <a:gd name="connsiteY13" fmla="*/ 1248173 h 1437639"/>
              <a:gd name="connsiteX14" fmla="*/ 2326767 w 2487060"/>
              <a:gd name="connsiteY14" fmla="*/ 1255459 h 1437639"/>
              <a:gd name="connsiteX15" fmla="*/ 2337696 w 2487060"/>
              <a:gd name="connsiteY15" fmla="*/ 1266388 h 1437639"/>
              <a:gd name="connsiteX16" fmla="*/ 2348625 w 2487060"/>
              <a:gd name="connsiteY16" fmla="*/ 1273674 h 1437639"/>
              <a:gd name="connsiteX17" fmla="*/ 2366840 w 2487060"/>
              <a:gd name="connsiteY17" fmla="*/ 1295532 h 1437639"/>
              <a:gd name="connsiteX18" fmla="*/ 2377769 w 2487060"/>
              <a:gd name="connsiteY18" fmla="*/ 1302818 h 1437639"/>
              <a:gd name="connsiteX19" fmla="*/ 2395984 w 2487060"/>
              <a:gd name="connsiteY19" fmla="*/ 1324676 h 1437639"/>
              <a:gd name="connsiteX20" fmla="*/ 2421486 w 2487060"/>
              <a:gd name="connsiteY20" fmla="*/ 1346534 h 1437639"/>
              <a:gd name="connsiteX21" fmla="*/ 2446987 w 2487060"/>
              <a:gd name="connsiteY21" fmla="*/ 1375679 h 1437639"/>
              <a:gd name="connsiteX22" fmla="*/ 2457916 w 2487060"/>
              <a:gd name="connsiteY22" fmla="*/ 1397537 h 1437639"/>
              <a:gd name="connsiteX23" fmla="*/ 2468845 w 2487060"/>
              <a:gd name="connsiteY23" fmla="*/ 1419395 h 1437639"/>
              <a:gd name="connsiteX24" fmla="*/ 2479774 w 2487060"/>
              <a:gd name="connsiteY24" fmla="*/ 1426681 h 1437639"/>
              <a:gd name="connsiteX25" fmla="*/ 2487060 w 2487060"/>
              <a:gd name="connsiteY25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28405 w 2487060"/>
              <a:gd name="connsiteY8" fmla="*/ 1157097 h 1437639"/>
              <a:gd name="connsiteX9" fmla="*/ 2264835 w 2487060"/>
              <a:gd name="connsiteY9" fmla="*/ 1197170 h 1437639"/>
              <a:gd name="connsiteX10" fmla="*/ 2279408 w 2487060"/>
              <a:gd name="connsiteY10" fmla="*/ 1208099 h 1437639"/>
              <a:gd name="connsiteX11" fmla="*/ 2301266 w 2487060"/>
              <a:gd name="connsiteY11" fmla="*/ 1237244 h 1437639"/>
              <a:gd name="connsiteX12" fmla="*/ 2315838 w 2487060"/>
              <a:gd name="connsiteY12" fmla="*/ 1248173 h 1437639"/>
              <a:gd name="connsiteX13" fmla="*/ 2326767 w 2487060"/>
              <a:gd name="connsiteY13" fmla="*/ 1255459 h 1437639"/>
              <a:gd name="connsiteX14" fmla="*/ 2337696 w 2487060"/>
              <a:gd name="connsiteY14" fmla="*/ 1266388 h 1437639"/>
              <a:gd name="connsiteX15" fmla="*/ 2348625 w 2487060"/>
              <a:gd name="connsiteY15" fmla="*/ 1273674 h 1437639"/>
              <a:gd name="connsiteX16" fmla="*/ 2366840 w 2487060"/>
              <a:gd name="connsiteY16" fmla="*/ 1295532 h 1437639"/>
              <a:gd name="connsiteX17" fmla="*/ 2377769 w 2487060"/>
              <a:gd name="connsiteY17" fmla="*/ 1302818 h 1437639"/>
              <a:gd name="connsiteX18" fmla="*/ 2395984 w 2487060"/>
              <a:gd name="connsiteY18" fmla="*/ 1324676 h 1437639"/>
              <a:gd name="connsiteX19" fmla="*/ 2421486 w 2487060"/>
              <a:gd name="connsiteY19" fmla="*/ 1346534 h 1437639"/>
              <a:gd name="connsiteX20" fmla="*/ 2446987 w 2487060"/>
              <a:gd name="connsiteY20" fmla="*/ 1375679 h 1437639"/>
              <a:gd name="connsiteX21" fmla="*/ 2457916 w 2487060"/>
              <a:gd name="connsiteY21" fmla="*/ 1397537 h 1437639"/>
              <a:gd name="connsiteX22" fmla="*/ 2468845 w 2487060"/>
              <a:gd name="connsiteY22" fmla="*/ 1419395 h 1437639"/>
              <a:gd name="connsiteX23" fmla="*/ 2479774 w 2487060"/>
              <a:gd name="connsiteY23" fmla="*/ 1426681 h 1437639"/>
              <a:gd name="connsiteX24" fmla="*/ 2487060 w 2487060"/>
              <a:gd name="connsiteY24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64835 w 2487060"/>
              <a:gd name="connsiteY8" fmla="*/ 1197170 h 1437639"/>
              <a:gd name="connsiteX9" fmla="*/ 2279408 w 2487060"/>
              <a:gd name="connsiteY9" fmla="*/ 1208099 h 1437639"/>
              <a:gd name="connsiteX10" fmla="*/ 2301266 w 2487060"/>
              <a:gd name="connsiteY10" fmla="*/ 1237244 h 1437639"/>
              <a:gd name="connsiteX11" fmla="*/ 2315838 w 2487060"/>
              <a:gd name="connsiteY11" fmla="*/ 1248173 h 1437639"/>
              <a:gd name="connsiteX12" fmla="*/ 2326767 w 2487060"/>
              <a:gd name="connsiteY12" fmla="*/ 1255459 h 1437639"/>
              <a:gd name="connsiteX13" fmla="*/ 2337696 w 2487060"/>
              <a:gd name="connsiteY13" fmla="*/ 1266388 h 1437639"/>
              <a:gd name="connsiteX14" fmla="*/ 2348625 w 2487060"/>
              <a:gd name="connsiteY14" fmla="*/ 1273674 h 1437639"/>
              <a:gd name="connsiteX15" fmla="*/ 2366840 w 2487060"/>
              <a:gd name="connsiteY15" fmla="*/ 1295532 h 1437639"/>
              <a:gd name="connsiteX16" fmla="*/ 2377769 w 2487060"/>
              <a:gd name="connsiteY16" fmla="*/ 1302818 h 1437639"/>
              <a:gd name="connsiteX17" fmla="*/ 2395984 w 2487060"/>
              <a:gd name="connsiteY17" fmla="*/ 1324676 h 1437639"/>
              <a:gd name="connsiteX18" fmla="*/ 2421486 w 2487060"/>
              <a:gd name="connsiteY18" fmla="*/ 1346534 h 1437639"/>
              <a:gd name="connsiteX19" fmla="*/ 2446987 w 2487060"/>
              <a:gd name="connsiteY19" fmla="*/ 1375679 h 1437639"/>
              <a:gd name="connsiteX20" fmla="*/ 2457916 w 2487060"/>
              <a:gd name="connsiteY20" fmla="*/ 1397537 h 1437639"/>
              <a:gd name="connsiteX21" fmla="*/ 2468845 w 2487060"/>
              <a:gd name="connsiteY21" fmla="*/ 1419395 h 1437639"/>
              <a:gd name="connsiteX22" fmla="*/ 2479774 w 2487060"/>
              <a:gd name="connsiteY22" fmla="*/ 1426681 h 1437639"/>
              <a:gd name="connsiteX23" fmla="*/ 2487060 w 2487060"/>
              <a:gd name="connsiteY23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64835 w 2487060"/>
              <a:gd name="connsiteY8" fmla="*/ 1197170 h 1437639"/>
              <a:gd name="connsiteX9" fmla="*/ 2301266 w 2487060"/>
              <a:gd name="connsiteY9" fmla="*/ 1237244 h 1437639"/>
              <a:gd name="connsiteX10" fmla="*/ 2315838 w 2487060"/>
              <a:gd name="connsiteY10" fmla="*/ 1248173 h 1437639"/>
              <a:gd name="connsiteX11" fmla="*/ 2326767 w 2487060"/>
              <a:gd name="connsiteY11" fmla="*/ 1255459 h 1437639"/>
              <a:gd name="connsiteX12" fmla="*/ 2337696 w 2487060"/>
              <a:gd name="connsiteY12" fmla="*/ 1266388 h 1437639"/>
              <a:gd name="connsiteX13" fmla="*/ 2348625 w 2487060"/>
              <a:gd name="connsiteY13" fmla="*/ 1273674 h 1437639"/>
              <a:gd name="connsiteX14" fmla="*/ 2366840 w 2487060"/>
              <a:gd name="connsiteY14" fmla="*/ 1295532 h 1437639"/>
              <a:gd name="connsiteX15" fmla="*/ 2377769 w 2487060"/>
              <a:gd name="connsiteY15" fmla="*/ 1302818 h 1437639"/>
              <a:gd name="connsiteX16" fmla="*/ 2395984 w 2487060"/>
              <a:gd name="connsiteY16" fmla="*/ 1324676 h 1437639"/>
              <a:gd name="connsiteX17" fmla="*/ 2421486 w 2487060"/>
              <a:gd name="connsiteY17" fmla="*/ 1346534 h 1437639"/>
              <a:gd name="connsiteX18" fmla="*/ 2446987 w 2487060"/>
              <a:gd name="connsiteY18" fmla="*/ 1375679 h 1437639"/>
              <a:gd name="connsiteX19" fmla="*/ 2457916 w 2487060"/>
              <a:gd name="connsiteY19" fmla="*/ 1397537 h 1437639"/>
              <a:gd name="connsiteX20" fmla="*/ 2468845 w 2487060"/>
              <a:gd name="connsiteY20" fmla="*/ 1419395 h 1437639"/>
              <a:gd name="connsiteX21" fmla="*/ 2479774 w 2487060"/>
              <a:gd name="connsiteY21" fmla="*/ 1426681 h 1437639"/>
              <a:gd name="connsiteX22" fmla="*/ 2487060 w 2487060"/>
              <a:gd name="connsiteY22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64835 w 2487060"/>
              <a:gd name="connsiteY8" fmla="*/ 1197170 h 1437639"/>
              <a:gd name="connsiteX9" fmla="*/ 2315838 w 2487060"/>
              <a:gd name="connsiteY9" fmla="*/ 1248173 h 1437639"/>
              <a:gd name="connsiteX10" fmla="*/ 2326767 w 2487060"/>
              <a:gd name="connsiteY10" fmla="*/ 1255459 h 1437639"/>
              <a:gd name="connsiteX11" fmla="*/ 2337696 w 2487060"/>
              <a:gd name="connsiteY11" fmla="*/ 1266388 h 1437639"/>
              <a:gd name="connsiteX12" fmla="*/ 2348625 w 2487060"/>
              <a:gd name="connsiteY12" fmla="*/ 1273674 h 1437639"/>
              <a:gd name="connsiteX13" fmla="*/ 2366840 w 2487060"/>
              <a:gd name="connsiteY13" fmla="*/ 1295532 h 1437639"/>
              <a:gd name="connsiteX14" fmla="*/ 2377769 w 2487060"/>
              <a:gd name="connsiteY14" fmla="*/ 1302818 h 1437639"/>
              <a:gd name="connsiteX15" fmla="*/ 2395984 w 2487060"/>
              <a:gd name="connsiteY15" fmla="*/ 1324676 h 1437639"/>
              <a:gd name="connsiteX16" fmla="*/ 2421486 w 2487060"/>
              <a:gd name="connsiteY16" fmla="*/ 1346534 h 1437639"/>
              <a:gd name="connsiteX17" fmla="*/ 2446987 w 2487060"/>
              <a:gd name="connsiteY17" fmla="*/ 1375679 h 1437639"/>
              <a:gd name="connsiteX18" fmla="*/ 2457916 w 2487060"/>
              <a:gd name="connsiteY18" fmla="*/ 1397537 h 1437639"/>
              <a:gd name="connsiteX19" fmla="*/ 2468845 w 2487060"/>
              <a:gd name="connsiteY19" fmla="*/ 1419395 h 1437639"/>
              <a:gd name="connsiteX20" fmla="*/ 2479774 w 2487060"/>
              <a:gd name="connsiteY20" fmla="*/ 1426681 h 1437639"/>
              <a:gd name="connsiteX21" fmla="*/ 2487060 w 2487060"/>
              <a:gd name="connsiteY21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64835 w 2487060"/>
              <a:gd name="connsiteY8" fmla="*/ 1197170 h 1437639"/>
              <a:gd name="connsiteX9" fmla="*/ 2315838 w 2487060"/>
              <a:gd name="connsiteY9" fmla="*/ 1248173 h 1437639"/>
              <a:gd name="connsiteX10" fmla="*/ 2326767 w 2487060"/>
              <a:gd name="connsiteY10" fmla="*/ 1255459 h 1437639"/>
              <a:gd name="connsiteX11" fmla="*/ 2348625 w 2487060"/>
              <a:gd name="connsiteY11" fmla="*/ 1273674 h 1437639"/>
              <a:gd name="connsiteX12" fmla="*/ 2366840 w 2487060"/>
              <a:gd name="connsiteY12" fmla="*/ 1295532 h 1437639"/>
              <a:gd name="connsiteX13" fmla="*/ 2377769 w 2487060"/>
              <a:gd name="connsiteY13" fmla="*/ 1302818 h 1437639"/>
              <a:gd name="connsiteX14" fmla="*/ 2395984 w 2487060"/>
              <a:gd name="connsiteY14" fmla="*/ 1324676 h 1437639"/>
              <a:gd name="connsiteX15" fmla="*/ 2421486 w 2487060"/>
              <a:gd name="connsiteY15" fmla="*/ 1346534 h 1437639"/>
              <a:gd name="connsiteX16" fmla="*/ 2446987 w 2487060"/>
              <a:gd name="connsiteY16" fmla="*/ 1375679 h 1437639"/>
              <a:gd name="connsiteX17" fmla="*/ 2457916 w 2487060"/>
              <a:gd name="connsiteY17" fmla="*/ 1397537 h 1437639"/>
              <a:gd name="connsiteX18" fmla="*/ 2468845 w 2487060"/>
              <a:gd name="connsiteY18" fmla="*/ 1419395 h 1437639"/>
              <a:gd name="connsiteX19" fmla="*/ 2479774 w 2487060"/>
              <a:gd name="connsiteY19" fmla="*/ 1426681 h 1437639"/>
              <a:gd name="connsiteX20" fmla="*/ 2487060 w 2487060"/>
              <a:gd name="connsiteY20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64835 w 2487060"/>
              <a:gd name="connsiteY8" fmla="*/ 1197170 h 1437639"/>
              <a:gd name="connsiteX9" fmla="*/ 2315838 w 2487060"/>
              <a:gd name="connsiteY9" fmla="*/ 1248173 h 1437639"/>
              <a:gd name="connsiteX10" fmla="*/ 2326767 w 2487060"/>
              <a:gd name="connsiteY10" fmla="*/ 1255459 h 1437639"/>
              <a:gd name="connsiteX11" fmla="*/ 2366840 w 2487060"/>
              <a:gd name="connsiteY11" fmla="*/ 1295532 h 1437639"/>
              <a:gd name="connsiteX12" fmla="*/ 2377769 w 2487060"/>
              <a:gd name="connsiteY12" fmla="*/ 1302818 h 1437639"/>
              <a:gd name="connsiteX13" fmla="*/ 2395984 w 2487060"/>
              <a:gd name="connsiteY13" fmla="*/ 1324676 h 1437639"/>
              <a:gd name="connsiteX14" fmla="*/ 2421486 w 2487060"/>
              <a:gd name="connsiteY14" fmla="*/ 1346534 h 1437639"/>
              <a:gd name="connsiteX15" fmla="*/ 2446987 w 2487060"/>
              <a:gd name="connsiteY15" fmla="*/ 1375679 h 1437639"/>
              <a:gd name="connsiteX16" fmla="*/ 2457916 w 2487060"/>
              <a:gd name="connsiteY16" fmla="*/ 1397537 h 1437639"/>
              <a:gd name="connsiteX17" fmla="*/ 2468845 w 2487060"/>
              <a:gd name="connsiteY17" fmla="*/ 1419395 h 1437639"/>
              <a:gd name="connsiteX18" fmla="*/ 2479774 w 2487060"/>
              <a:gd name="connsiteY18" fmla="*/ 1426681 h 1437639"/>
              <a:gd name="connsiteX19" fmla="*/ 2487060 w 2487060"/>
              <a:gd name="connsiteY19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64835 w 2487060"/>
              <a:gd name="connsiteY8" fmla="*/ 1197170 h 1437639"/>
              <a:gd name="connsiteX9" fmla="*/ 2315838 w 2487060"/>
              <a:gd name="connsiteY9" fmla="*/ 1248173 h 1437639"/>
              <a:gd name="connsiteX10" fmla="*/ 2326767 w 2487060"/>
              <a:gd name="connsiteY10" fmla="*/ 1255459 h 1437639"/>
              <a:gd name="connsiteX11" fmla="*/ 2366840 w 2487060"/>
              <a:gd name="connsiteY11" fmla="*/ 1295532 h 1437639"/>
              <a:gd name="connsiteX12" fmla="*/ 2395984 w 2487060"/>
              <a:gd name="connsiteY12" fmla="*/ 1324676 h 1437639"/>
              <a:gd name="connsiteX13" fmla="*/ 2421486 w 2487060"/>
              <a:gd name="connsiteY13" fmla="*/ 1346534 h 1437639"/>
              <a:gd name="connsiteX14" fmla="*/ 2446987 w 2487060"/>
              <a:gd name="connsiteY14" fmla="*/ 1375679 h 1437639"/>
              <a:gd name="connsiteX15" fmla="*/ 2457916 w 2487060"/>
              <a:gd name="connsiteY15" fmla="*/ 1397537 h 1437639"/>
              <a:gd name="connsiteX16" fmla="*/ 2468845 w 2487060"/>
              <a:gd name="connsiteY16" fmla="*/ 1419395 h 1437639"/>
              <a:gd name="connsiteX17" fmla="*/ 2479774 w 2487060"/>
              <a:gd name="connsiteY17" fmla="*/ 1426681 h 1437639"/>
              <a:gd name="connsiteX18" fmla="*/ 2487060 w 2487060"/>
              <a:gd name="connsiteY18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64835 w 2487060"/>
              <a:gd name="connsiteY8" fmla="*/ 1197170 h 1437639"/>
              <a:gd name="connsiteX9" fmla="*/ 2315838 w 2487060"/>
              <a:gd name="connsiteY9" fmla="*/ 1248173 h 1437639"/>
              <a:gd name="connsiteX10" fmla="*/ 2326767 w 2487060"/>
              <a:gd name="connsiteY10" fmla="*/ 1255459 h 1437639"/>
              <a:gd name="connsiteX11" fmla="*/ 2366840 w 2487060"/>
              <a:gd name="connsiteY11" fmla="*/ 1295532 h 1437639"/>
              <a:gd name="connsiteX12" fmla="*/ 2421486 w 2487060"/>
              <a:gd name="connsiteY12" fmla="*/ 1346534 h 1437639"/>
              <a:gd name="connsiteX13" fmla="*/ 2446987 w 2487060"/>
              <a:gd name="connsiteY13" fmla="*/ 1375679 h 1437639"/>
              <a:gd name="connsiteX14" fmla="*/ 2457916 w 2487060"/>
              <a:gd name="connsiteY14" fmla="*/ 1397537 h 1437639"/>
              <a:gd name="connsiteX15" fmla="*/ 2468845 w 2487060"/>
              <a:gd name="connsiteY15" fmla="*/ 1419395 h 1437639"/>
              <a:gd name="connsiteX16" fmla="*/ 2479774 w 2487060"/>
              <a:gd name="connsiteY16" fmla="*/ 1426681 h 1437639"/>
              <a:gd name="connsiteX17" fmla="*/ 2487060 w 2487060"/>
              <a:gd name="connsiteY17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64835 w 2487060"/>
              <a:gd name="connsiteY8" fmla="*/ 1197170 h 1437639"/>
              <a:gd name="connsiteX9" fmla="*/ 2315838 w 2487060"/>
              <a:gd name="connsiteY9" fmla="*/ 1248173 h 1437639"/>
              <a:gd name="connsiteX10" fmla="*/ 2326767 w 2487060"/>
              <a:gd name="connsiteY10" fmla="*/ 1255459 h 1437639"/>
              <a:gd name="connsiteX11" fmla="*/ 2366840 w 2487060"/>
              <a:gd name="connsiteY11" fmla="*/ 1295532 h 1437639"/>
              <a:gd name="connsiteX12" fmla="*/ 2446987 w 2487060"/>
              <a:gd name="connsiteY12" fmla="*/ 1375679 h 1437639"/>
              <a:gd name="connsiteX13" fmla="*/ 2457916 w 2487060"/>
              <a:gd name="connsiteY13" fmla="*/ 1397537 h 1437639"/>
              <a:gd name="connsiteX14" fmla="*/ 2468845 w 2487060"/>
              <a:gd name="connsiteY14" fmla="*/ 1419395 h 1437639"/>
              <a:gd name="connsiteX15" fmla="*/ 2479774 w 2487060"/>
              <a:gd name="connsiteY15" fmla="*/ 1426681 h 1437639"/>
              <a:gd name="connsiteX16" fmla="*/ 2487060 w 2487060"/>
              <a:gd name="connsiteY16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64835 w 2487060"/>
              <a:gd name="connsiteY8" fmla="*/ 1197170 h 1437639"/>
              <a:gd name="connsiteX9" fmla="*/ 2315838 w 2487060"/>
              <a:gd name="connsiteY9" fmla="*/ 1248173 h 1437639"/>
              <a:gd name="connsiteX10" fmla="*/ 2366840 w 2487060"/>
              <a:gd name="connsiteY10" fmla="*/ 1295532 h 1437639"/>
              <a:gd name="connsiteX11" fmla="*/ 2446987 w 2487060"/>
              <a:gd name="connsiteY11" fmla="*/ 1375679 h 1437639"/>
              <a:gd name="connsiteX12" fmla="*/ 2457916 w 2487060"/>
              <a:gd name="connsiteY12" fmla="*/ 1397537 h 1437639"/>
              <a:gd name="connsiteX13" fmla="*/ 2468845 w 2487060"/>
              <a:gd name="connsiteY13" fmla="*/ 1419395 h 1437639"/>
              <a:gd name="connsiteX14" fmla="*/ 2479774 w 2487060"/>
              <a:gd name="connsiteY14" fmla="*/ 1426681 h 1437639"/>
              <a:gd name="connsiteX15" fmla="*/ 2487060 w 2487060"/>
              <a:gd name="connsiteY15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64835 w 2487060"/>
              <a:gd name="connsiteY8" fmla="*/ 1197170 h 1437639"/>
              <a:gd name="connsiteX9" fmla="*/ 2366840 w 2487060"/>
              <a:gd name="connsiteY9" fmla="*/ 1295532 h 1437639"/>
              <a:gd name="connsiteX10" fmla="*/ 2446987 w 2487060"/>
              <a:gd name="connsiteY10" fmla="*/ 1375679 h 1437639"/>
              <a:gd name="connsiteX11" fmla="*/ 2457916 w 2487060"/>
              <a:gd name="connsiteY11" fmla="*/ 1397537 h 1437639"/>
              <a:gd name="connsiteX12" fmla="*/ 2468845 w 2487060"/>
              <a:gd name="connsiteY12" fmla="*/ 1419395 h 1437639"/>
              <a:gd name="connsiteX13" fmla="*/ 2479774 w 2487060"/>
              <a:gd name="connsiteY13" fmla="*/ 1426681 h 1437639"/>
              <a:gd name="connsiteX14" fmla="*/ 2487060 w 2487060"/>
              <a:gd name="connsiteY14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11542 w 2487060"/>
              <a:gd name="connsiteY8" fmla="*/ 1222414 h 1437639"/>
              <a:gd name="connsiteX9" fmla="*/ 2366840 w 2487060"/>
              <a:gd name="connsiteY9" fmla="*/ 1295532 h 1437639"/>
              <a:gd name="connsiteX10" fmla="*/ 2446987 w 2487060"/>
              <a:gd name="connsiteY10" fmla="*/ 1375679 h 1437639"/>
              <a:gd name="connsiteX11" fmla="*/ 2457916 w 2487060"/>
              <a:gd name="connsiteY11" fmla="*/ 1397537 h 1437639"/>
              <a:gd name="connsiteX12" fmla="*/ 2468845 w 2487060"/>
              <a:gd name="connsiteY12" fmla="*/ 1419395 h 1437639"/>
              <a:gd name="connsiteX13" fmla="*/ 2479774 w 2487060"/>
              <a:gd name="connsiteY13" fmla="*/ 1426681 h 1437639"/>
              <a:gd name="connsiteX14" fmla="*/ 2487060 w 2487060"/>
              <a:gd name="connsiteY14" fmla="*/ 1437610 h 1437639"/>
              <a:gd name="connsiteX0" fmla="*/ 0 w 2487060"/>
              <a:gd name="connsiteY0" fmla="*/ 0 h 1437639"/>
              <a:gd name="connsiteX1" fmla="*/ 331003 w 2487060"/>
              <a:gd name="connsiteY1" fmla="*/ 220067 h 1437639"/>
              <a:gd name="connsiteX2" fmla="*/ 421821 w 2487060"/>
              <a:gd name="connsiteY2" fmla="*/ 343740 h 1437639"/>
              <a:gd name="connsiteX3" fmla="*/ 697462 w 2487060"/>
              <a:gd name="connsiteY3" fmla="*/ 572771 h 1437639"/>
              <a:gd name="connsiteX4" fmla="*/ 960620 w 2487060"/>
              <a:gd name="connsiteY4" fmla="*/ 684990 h 1437639"/>
              <a:gd name="connsiteX5" fmla="*/ 1308261 w 2487060"/>
              <a:gd name="connsiteY5" fmla="*/ 765136 h 1437639"/>
              <a:gd name="connsiteX6" fmla="*/ 1593154 w 2487060"/>
              <a:gd name="connsiteY6" fmla="*/ 830286 h 1437639"/>
              <a:gd name="connsiteX7" fmla="*/ 1810452 w 2487060"/>
              <a:gd name="connsiteY7" fmla="*/ 968241 h 1437639"/>
              <a:gd name="connsiteX8" fmla="*/ 2211542 w 2487060"/>
              <a:gd name="connsiteY8" fmla="*/ 1222414 h 1437639"/>
              <a:gd name="connsiteX9" fmla="*/ 2446987 w 2487060"/>
              <a:gd name="connsiteY9" fmla="*/ 1375679 h 1437639"/>
              <a:gd name="connsiteX10" fmla="*/ 2457916 w 2487060"/>
              <a:gd name="connsiteY10" fmla="*/ 1397537 h 1437639"/>
              <a:gd name="connsiteX11" fmla="*/ 2468845 w 2487060"/>
              <a:gd name="connsiteY11" fmla="*/ 1419395 h 1437639"/>
              <a:gd name="connsiteX12" fmla="*/ 2479774 w 2487060"/>
              <a:gd name="connsiteY12" fmla="*/ 1426681 h 1437639"/>
              <a:gd name="connsiteX13" fmla="*/ 2487060 w 2487060"/>
              <a:gd name="connsiteY13" fmla="*/ 1437610 h 1437639"/>
              <a:gd name="connsiteX0" fmla="*/ 0 w 2479774"/>
              <a:gd name="connsiteY0" fmla="*/ 0 h 1426681"/>
              <a:gd name="connsiteX1" fmla="*/ 331003 w 2479774"/>
              <a:gd name="connsiteY1" fmla="*/ 220067 h 1426681"/>
              <a:gd name="connsiteX2" fmla="*/ 421821 w 2479774"/>
              <a:gd name="connsiteY2" fmla="*/ 343740 h 1426681"/>
              <a:gd name="connsiteX3" fmla="*/ 697462 w 2479774"/>
              <a:gd name="connsiteY3" fmla="*/ 572771 h 1426681"/>
              <a:gd name="connsiteX4" fmla="*/ 960620 w 2479774"/>
              <a:gd name="connsiteY4" fmla="*/ 684990 h 1426681"/>
              <a:gd name="connsiteX5" fmla="*/ 1308261 w 2479774"/>
              <a:gd name="connsiteY5" fmla="*/ 765136 h 1426681"/>
              <a:gd name="connsiteX6" fmla="*/ 1593154 w 2479774"/>
              <a:gd name="connsiteY6" fmla="*/ 830286 h 1426681"/>
              <a:gd name="connsiteX7" fmla="*/ 1810452 w 2479774"/>
              <a:gd name="connsiteY7" fmla="*/ 968241 h 1426681"/>
              <a:gd name="connsiteX8" fmla="*/ 2211542 w 2479774"/>
              <a:gd name="connsiteY8" fmla="*/ 1222414 h 1426681"/>
              <a:gd name="connsiteX9" fmla="*/ 2446987 w 2479774"/>
              <a:gd name="connsiteY9" fmla="*/ 1375679 h 1426681"/>
              <a:gd name="connsiteX10" fmla="*/ 2457916 w 2479774"/>
              <a:gd name="connsiteY10" fmla="*/ 1397537 h 1426681"/>
              <a:gd name="connsiteX11" fmla="*/ 2468845 w 2479774"/>
              <a:gd name="connsiteY11" fmla="*/ 1419395 h 1426681"/>
              <a:gd name="connsiteX12" fmla="*/ 2479774 w 2479774"/>
              <a:gd name="connsiteY12" fmla="*/ 1426681 h 1426681"/>
              <a:gd name="connsiteX0" fmla="*/ 0 w 2468845"/>
              <a:gd name="connsiteY0" fmla="*/ 0 h 1419395"/>
              <a:gd name="connsiteX1" fmla="*/ 331003 w 2468845"/>
              <a:gd name="connsiteY1" fmla="*/ 220067 h 1419395"/>
              <a:gd name="connsiteX2" fmla="*/ 421821 w 2468845"/>
              <a:gd name="connsiteY2" fmla="*/ 343740 h 1419395"/>
              <a:gd name="connsiteX3" fmla="*/ 697462 w 2468845"/>
              <a:gd name="connsiteY3" fmla="*/ 572771 h 1419395"/>
              <a:gd name="connsiteX4" fmla="*/ 960620 w 2468845"/>
              <a:gd name="connsiteY4" fmla="*/ 684990 h 1419395"/>
              <a:gd name="connsiteX5" fmla="*/ 1308261 w 2468845"/>
              <a:gd name="connsiteY5" fmla="*/ 765136 h 1419395"/>
              <a:gd name="connsiteX6" fmla="*/ 1593154 w 2468845"/>
              <a:gd name="connsiteY6" fmla="*/ 830286 h 1419395"/>
              <a:gd name="connsiteX7" fmla="*/ 1810452 w 2468845"/>
              <a:gd name="connsiteY7" fmla="*/ 968241 h 1419395"/>
              <a:gd name="connsiteX8" fmla="*/ 2211542 w 2468845"/>
              <a:gd name="connsiteY8" fmla="*/ 1222414 h 1419395"/>
              <a:gd name="connsiteX9" fmla="*/ 2446987 w 2468845"/>
              <a:gd name="connsiteY9" fmla="*/ 1375679 h 1419395"/>
              <a:gd name="connsiteX10" fmla="*/ 2457916 w 2468845"/>
              <a:gd name="connsiteY10" fmla="*/ 1397537 h 1419395"/>
              <a:gd name="connsiteX11" fmla="*/ 2468845 w 2468845"/>
              <a:gd name="connsiteY11" fmla="*/ 1419395 h 1419395"/>
              <a:gd name="connsiteX0" fmla="*/ 0 w 2472322"/>
              <a:gd name="connsiteY0" fmla="*/ 0 h 1419395"/>
              <a:gd name="connsiteX1" fmla="*/ 331003 w 2472322"/>
              <a:gd name="connsiteY1" fmla="*/ 220067 h 1419395"/>
              <a:gd name="connsiteX2" fmla="*/ 421821 w 2472322"/>
              <a:gd name="connsiteY2" fmla="*/ 343740 h 1419395"/>
              <a:gd name="connsiteX3" fmla="*/ 697462 w 2472322"/>
              <a:gd name="connsiteY3" fmla="*/ 572771 h 1419395"/>
              <a:gd name="connsiteX4" fmla="*/ 960620 w 2472322"/>
              <a:gd name="connsiteY4" fmla="*/ 684990 h 1419395"/>
              <a:gd name="connsiteX5" fmla="*/ 1308261 w 2472322"/>
              <a:gd name="connsiteY5" fmla="*/ 765136 h 1419395"/>
              <a:gd name="connsiteX6" fmla="*/ 1593154 w 2472322"/>
              <a:gd name="connsiteY6" fmla="*/ 830286 h 1419395"/>
              <a:gd name="connsiteX7" fmla="*/ 1810452 w 2472322"/>
              <a:gd name="connsiteY7" fmla="*/ 968241 h 1419395"/>
              <a:gd name="connsiteX8" fmla="*/ 2211542 w 2472322"/>
              <a:gd name="connsiteY8" fmla="*/ 1222414 h 1419395"/>
              <a:gd name="connsiteX9" fmla="*/ 2446987 w 2472322"/>
              <a:gd name="connsiteY9" fmla="*/ 1375679 h 1419395"/>
              <a:gd name="connsiteX10" fmla="*/ 2468845 w 2472322"/>
              <a:gd name="connsiteY10" fmla="*/ 1419395 h 1419395"/>
              <a:gd name="connsiteX0" fmla="*/ 0 w 2499699"/>
              <a:gd name="connsiteY0" fmla="*/ 0 h 1425005"/>
              <a:gd name="connsiteX1" fmla="*/ 331003 w 2499699"/>
              <a:gd name="connsiteY1" fmla="*/ 220067 h 1425005"/>
              <a:gd name="connsiteX2" fmla="*/ 421821 w 2499699"/>
              <a:gd name="connsiteY2" fmla="*/ 343740 h 1425005"/>
              <a:gd name="connsiteX3" fmla="*/ 697462 w 2499699"/>
              <a:gd name="connsiteY3" fmla="*/ 572771 h 1425005"/>
              <a:gd name="connsiteX4" fmla="*/ 960620 w 2499699"/>
              <a:gd name="connsiteY4" fmla="*/ 684990 h 1425005"/>
              <a:gd name="connsiteX5" fmla="*/ 1308261 w 2499699"/>
              <a:gd name="connsiteY5" fmla="*/ 765136 h 1425005"/>
              <a:gd name="connsiteX6" fmla="*/ 1593154 w 2499699"/>
              <a:gd name="connsiteY6" fmla="*/ 830286 h 1425005"/>
              <a:gd name="connsiteX7" fmla="*/ 1810452 w 2499699"/>
              <a:gd name="connsiteY7" fmla="*/ 968241 h 1425005"/>
              <a:gd name="connsiteX8" fmla="*/ 2211542 w 2499699"/>
              <a:gd name="connsiteY8" fmla="*/ 1222414 h 1425005"/>
              <a:gd name="connsiteX9" fmla="*/ 2446987 w 2499699"/>
              <a:gd name="connsiteY9" fmla="*/ 1375679 h 1425005"/>
              <a:gd name="connsiteX10" fmla="*/ 2499699 w 2499699"/>
              <a:gd name="connsiteY10" fmla="*/ 1425005 h 1425005"/>
              <a:gd name="connsiteX0" fmla="*/ 0 w 2499699"/>
              <a:gd name="connsiteY0" fmla="*/ 0 h 1425005"/>
              <a:gd name="connsiteX1" fmla="*/ 331003 w 2499699"/>
              <a:gd name="connsiteY1" fmla="*/ 220067 h 1425005"/>
              <a:gd name="connsiteX2" fmla="*/ 421821 w 2499699"/>
              <a:gd name="connsiteY2" fmla="*/ 343740 h 1425005"/>
              <a:gd name="connsiteX3" fmla="*/ 697462 w 2499699"/>
              <a:gd name="connsiteY3" fmla="*/ 572771 h 1425005"/>
              <a:gd name="connsiteX4" fmla="*/ 960620 w 2499699"/>
              <a:gd name="connsiteY4" fmla="*/ 684990 h 1425005"/>
              <a:gd name="connsiteX5" fmla="*/ 1308261 w 2499699"/>
              <a:gd name="connsiteY5" fmla="*/ 765136 h 1425005"/>
              <a:gd name="connsiteX6" fmla="*/ 1593154 w 2499699"/>
              <a:gd name="connsiteY6" fmla="*/ 830286 h 1425005"/>
              <a:gd name="connsiteX7" fmla="*/ 1810452 w 2499699"/>
              <a:gd name="connsiteY7" fmla="*/ 968241 h 1425005"/>
              <a:gd name="connsiteX8" fmla="*/ 2211542 w 2499699"/>
              <a:gd name="connsiteY8" fmla="*/ 1222414 h 1425005"/>
              <a:gd name="connsiteX9" fmla="*/ 2374060 w 2499699"/>
              <a:gd name="connsiteY9" fmla="*/ 1330801 h 1425005"/>
              <a:gd name="connsiteX10" fmla="*/ 2499699 w 2499699"/>
              <a:gd name="connsiteY10" fmla="*/ 1425005 h 142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9699" h="1425005" fill="norm" stroke="1" extrusionOk="0">
                <a:moveTo>
                  <a:pt x="0" y="0"/>
                </a:moveTo>
                <a:lnTo>
                  <a:pt x="331003" y="220067"/>
                </a:lnTo>
                <a:lnTo>
                  <a:pt x="421821" y="343740"/>
                </a:lnTo>
                <a:lnTo>
                  <a:pt x="697462" y="572771"/>
                </a:lnTo>
                <a:cubicBezTo>
                  <a:pt x="840088" y="614219"/>
                  <a:pt x="858820" y="652929"/>
                  <a:pt x="960620" y="684990"/>
                </a:cubicBezTo>
                <a:cubicBezTo>
                  <a:pt x="1062420" y="717051"/>
                  <a:pt x="1202839" y="740920"/>
                  <a:pt x="1308261" y="765136"/>
                </a:cubicBezTo>
                <a:cubicBezTo>
                  <a:pt x="1413683" y="789352"/>
                  <a:pt x="1509456" y="796435"/>
                  <a:pt x="1593154" y="830286"/>
                </a:cubicBezTo>
                <a:cubicBezTo>
                  <a:pt x="1676852" y="864137"/>
                  <a:pt x="1707387" y="902886"/>
                  <a:pt x="1810452" y="968241"/>
                </a:cubicBezTo>
                <a:lnTo>
                  <a:pt x="2211542" y="1222414"/>
                </a:lnTo>
                <a:cubicBezTo>
                  <a:pt x="2305477" y="1282841"/>
                  <a:pt x="2332998" y="1301614"/>
                  <a:pt x="2374060" y="1330801"/>
                </a:cubicBezTo>
                <a:cubicBezTo>
                  <a:pt x="2416944" y="1363631"/>
                  <a:pt x="2495145" y="1415898"/>
                  <a:pt x="2499699" y="1425005"/>
                </a:cubicBezTo>
              </a:path>
            </a:pathLst>
          </a:cu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 bwMode="auto">
          <a:xfrm rot="1919106">
            <a:off x="6325325" y="9396657"/>
            <a:ext cx="183620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rgbClr val="FF0000"/>
                </a:solidFill>
                <a:latin typeface="Arial"/>
                <a:ea typeface="Arial"/>
                <a:cs typeface="Arial"/>
              </a:rPr>
              <a:t>профиль</a:t>
            </a:r>
            <a:endParaRPr lang="en-US" sz="2800" b="1" i="0" u="none" strike="noStrike" cap="none" spc="0">
              <a:ln>
                <a:noFill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TextBox 1"/>
          <p:cNvSpPr txBox="1"/>
          <p:nvPr/>
        </p:nvSpPr>
        <p:spPr bwMode="auto">
          <a:xfrm flipH="0" flipV="0">
            <a:off x="1303229" y="10877838"/>
            <a:ext cx="9830577" cy="2286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/>
              <a:buChar char="•"/>
              <a:defRPr/>
            </a:pPr>
            <a:r>
              <a:rPr lang="ru-RU" sz="2400" b="1">
                <a:solidFill>
                  <a:srgbClr val="454B51"/>
                </a:solidFill>
                <a:latin typeface="Arial"/>
                <a:ea typeface="Arial"/>
                <a:cs typeface="Arial"/>
              </a:rPr>
              <a:t>По результатам работ подготовлено </a:t>
            </a:r>
            <a:endParaRPr/>
          </a:p>
          <a:p>
            <a:pPr marL="171450" indent="-171450" algn="l">
              <a:buFont typeface="Arial"/>
              <a:buChar char="•"/>
              <a:defRPr/>
            </a:pPr>
            <a:r>
              <a:rPr lang="ru-RU" sz="2400" b="1">
                <a:solidFill>
                  <a:srgbClr val="A8503F"/>
                </a:solidFill>
                <a:latin typeface="Arial"/>
                <a:ea typeface="Arial"/>
                <a:cs typeface="Arial"/>
              </a:rPr>
              <a:t>6 перспективных участков для лицензирования</a:t>
            </a:r>
            <a:endParaRPr sz="2000">
              <a:latin typeface="Arial"/>
              <a:cs typeface="Arial"/>
            </a:endParaRPr>
          </a:p>
          <a:p>
            <a:pPr marL="171450" indent="-171450" algn="l">
              <a:buFont typeface="Arial"/>
              <a:buChar char="•"/>
              <a:defRPr/>
            </a:pPr>
            <a:r>
              <a:rPr lang="ru-RU" sz="2400" b="1">
                <a:solidFill>
                  <a:srgbClr val="454B51"/>
                </a:solidFill>
                <a:latin typeface="Arial"/>
                <a:ea typeface="Arial"/>
                <a:cs typeface="Arial"/>
              </a:rPr>
              <a:t>Апробация результатов оценки прогнозных ресурсов (Протоколы от 29.01.2025 г) </a:t>
            </a:r>
            <a:r>
              <a:rPr lang="ru-RU" sz="2400" b="1">
                <a:solidFill>
                  <a:srgbClr val="A8503F"/>
                </a:solidFill>
                <a:latin typeface="Arial"/>
                <a:ea typeface="Arial"/>
                <a:cs typeface="Arial"/>
              </a:rPr>
              <a:t>Дл</a:t>
            </a:r>
            <a:r>
              <a:rPr lang="ru-RU" sz="2400" b="1">
                <a:solidFill>
                  <a:srgbClr val="A8503F"/>
                </a:solidFill>
                <a:latin typeface="Arial"/>
                <a:ea typeface="Arial"/>
                <a:cs typeface="Arial"/>
              </a:rPr>
              <a:t>:</a:t>
            </a:r>
            <a:endParaRPr/>
          </a:p>
          <a:p>
            <a:pPr marL="628650" lvl="1" indent="-171450" algn="l">
              <a:buFont typeface="Wingdings"/>
              <a:buChar char="ü"/>
              <a:defRPr/>
            </a:pPr>
            <a:r>
              <a:rPr lang="ru-RU" sz="2400" b="1">
                <a:solidFill>
                  <a:srgbClr val="A8503F"/>
                </a:solidFill>
                <a:latin typeface="Arial"/>
                <a:ea typeface="Arial"/>
                <a:cs typeface="Arial"/>
              </a:rPr>
              <a:t>нефть - 1431 млн т,</a:t>
            </a:r>
            <a:endParaRPr/>
          </a:p>
          <a:p>
            <a:pPr marL="628650" lvl="1" indent="-171450" algn="l">
              <a:buFont typeface="Wingdings"/>
              <a:buChar char="ü"/>
              <a:defRPr/>
            </a:pPr>
            <a:r>
              <a:rPr lang="ru-RU" sz="2400" b="1">
                <a:solidFill>
                  <a:srgbClr val="A8503F"/>
                </a:solidFill>
                <a:latin typeface="Arial"/>
                <a:ea typeface="Arial"/>
                <a:cs typeface="Arial"/>
              </a:rPr>
              <a:t>газ - 3494 млрд м</a:t>
            </a:r>
            <a:r>
              <a:rPr lang="ru-RU" sz="2400" b="1" baseline="30000">
                <a:solidFill>
                  <a:srgbClr val="A8503F"/>
                </a:solidFill>
                <a:latin typeface="Arial"/>
                <a:ea typeface="Arial"/>
                <a:cs typeface="Arial"/>
              </a:rPr>
              <a:t>3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1596" t="827" r="1751" b="1590"/>
          <a:stretch/>
        </p:blipFill>
        <p:spPr bwMode="auto">
          <a:xfrm>
            <a:off x="10382222" y="2442320"/>
            <a:ext cx="13344964" cy="9942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2402118" name="Прямоугольник 21"/>
          <p:cNvSpPr>
            <a:spLocks noChangeArrowheads="1"/>
          </p:cNvSpPr>
          <p:nvPr/>
        </p:nvSpPr>
        <p:spPr bwMode="auto">
          <a:xfrm>
            <a:off x="1086746" y="481046"/>
            <a:ext cx="22000881" cy="13186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Развитие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минерально-сырьевой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базы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УВС</a:t>
            </a:r>
            <a:endParaRPr sz="4400" b="1" i="0" u="none" strike="noStrike" cap="none" spc="0">
              <a:ln>
                <a:noFill/>
              </a:ln>
              <a:solidFill>
                <a:srgbClr val="A8503F"/>
              </a:solidFill>
              <a:latin typeface="Arial"/>
              <a:ea typeface="Arial"/>
              <a:cs typeface="Arial"/>
            </a:endParaRPr>
          </a:p>
          <a:p>
            <a:pPr defTabSz="385760">
              <a:defRPr/>
            </a:pP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Г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еологоразведочные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работы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на </a:t>
            </a:r>
            <a:r>
              <a:rPr lang="ru-RU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УВС за счет средств недропользователей</a:t>
            </a:r>
            <a:endParaRPr sz="3200" b="1" i="0" u="none" strike="noStrike" cap="none" spc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54299522" name="Прямоугольник 21"/>
          <p:cNvSpPr/>
          <p:nvPr/>
        </p:nvSpPr>
        <p:spPr bwMode="auto">
          <a:xfrm>
            <a:off x="12389978" y="2147984"/>
            <a:ext cx="970406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Финансирование</a:t>
            </a:r>
            <a:r>
              <a:rPr lang="en-US" sz="24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 </a:t>
            </a:r>
            <a:r>
              <a:rPr lang="en-US" sz="24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геологоразведочных</a:t>
            </a:r>
            <a:r>
              <a:rPr lang="en-US" sz="24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 </a:t>
            </a:r>
            <a:r>
              <a:rPr lang="en-US" sz="24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работ</a:t>
            </a:r>
            <a:r>
              <a:rPr lang="en-US" sz="24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, </a:t>
            </a:r>
            <a:r>
              <a:rPr lang="en-US" sz="24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мл</a:t>
            </a:r>
            <a:r>
              <a:rPr lang="ru-RU" sz="24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рд</a:t>
            </a:r>
            <a:r>
              <a:rPr lang="ru-RU" sz="24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 </a:t>
            </a:r>
            <a:r>
              <a:rPr lang="en-US" sz="2400" b="1" i="0" u="none" strike="noStrike" cap="none" spc="0">
                <a:ln>
                  <a:noFill/>
                </a:ln>
                <a:solidFill>
                  <a:srgbClr val="454B51"/>
                </a:solidFill>
                <a:latin typeface="Arial"/>
                <a:cs typeface="Arial"/>
              </a:rPr>
              <a:t>руб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  <a:cs typeface="Arial"/>
              </a:rPr>
              <a:t>.</a:t>
            </a:r>
            <a:endParaRPr sz="2400" b="1"/>
          </a:p>
        </p:txBody>
      </p:sp>
      <p:sp>
        <p:nvSpPr>
          <p:cNvPr id="2491078" name="TextBox 2"/>
          <p:cNvSpPr txBox="1"/>
          <p:nvPr/>
        </p:nvSpPr>
        <p:spPr bwMode="auto">
          <a:xfrm flipH="0" flipV="0">
            <a:off x="1460313" y="3077935"/>
            <a:ext cx="9308245" cy="330705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457200" indent="-457200" algn="just">
              <a:spcBef>
                <a:spcPts val="599"/>
              </a:spcBef>
              <a:buClr>
                <a:srgbClr val="C00000"/>
              </a:buClr>
              <a:buSzPct val="110000"/>
              <a:buFont typeface="Arial"/>
              <a:buChar char="•"/>
              <a:defRPr/>
            </a:pPr>
            <a:r>
              <a:rPr lang="ru-RU" sz="2800" b="0">
                <a:latin typeface="Calibri"/>
                <a:cs typeface="Calibri"/>
              </a:rPr>
              <a:t>Финансирование недропользователями ГРР на УВС стабильно.</a:t>
            </a:r>
            <a:endParaRPr sz="2800">
              <a:latin typeface="Calibri"/>
              <a:cs typeface="Calibri"/>
            </a:endParaRPr>
          </a:p>
          <a:p>
            <a:pPr marL="457200" indent="-457200" algn="just">
              <a:spcBef>
                <a:spcPts val="599"/>
              </a:spcBef>
              <a:buClr>
                <a:srgbClr val="C00000"/>
              </a:buClr>
              <a:buSzPct val="110000"/>
              <a:buFont typeface="Arial"/>
              <a:buChar char="•"/>
              <a:defRPr/>
            </a:pPr>
            <a:r>
              <a:rPr lang="ru-RU" sz="2800" b="0">
                <a:latin typeface="Calibri"/>
                <a:cs typeface="Calibri"/>
              </a:rPr>
              <a:t>60% затрат - поисково-разведочное бурение. </a:t>
            </a:r>
            <a:endParaRPr/>
          </a:p>
          <a:p>
            <a:pPr marL="457200" indent="-457200" algn="just">
              <a:spcBef>
                <a:spcPts val="599"/>
              </a:spcBef>
              <a:buClr>
                <a:srgbClr val="C00000"/>
              </a:buClr>
              <a:buSzPct val="110000"/>
              <a:buFont typeface="Arial"/>
              <a:buChar char="•"/>
              <a:defRPr/>
            </a:pPr>
            <a:r>
              <a:rPr lang="ru-RU" sz="2800" b="0">
                <a:latin typeface="Calibri"/>
                <a:cs typeface="Calibri"/>
              </a:rPr>
              <a:t>Наибольшая активность: Уральский, Сибирский, Приволжский ФО, Республика Саха (Якутия). </a:t>
            </a:r>
            <a:endParaRPr/>
          </a:p>
          <a:p>
            <a:pPr marL="457200" indent="-457200" algn="just">
              <a:spcBef>
                <a:spcPts val="599"/>
              </a:spcBef>
              <a:buClr>
                <a:srgbClr val="C00000"/>
              </a:buClr>
              <a:buSzPct val="110000"/>
              <a:buFont typeface="Arial"/>
              <a:buChar char="•"/>
              <a:defRPr/>
            </a:pPr>
            <a:r>
              <a:rPr lang="ru-RU" sz="2800" b="0">
                <a:latin typeface="Calibri"/>
                <a:cs typeface="Calibri"/>
              </a:rPr>
              <a:t>84% объема финансирования – ВИНК</a:t>
            </a:r>
            <a:endParaRPr sz="2800">
              <a:latin typeface="Calibri"/>
              <a:cs typeface="Calibri"/>
            </a:endParaRPr>
          </a:p>
          <a:p>
            <a:pPr marL="457200" indent="-457200">
              <a:buClr>
                <a:srgbClr val="C00000"/>
              </a:buClr>
              <a:buSzPct val="110000"/>
              <a:buFont typeface="Arial"/>
              <a:buChar char="•"/>
              <a:defRPr/>
            </a:pPr>
            <a:endParaRPr lang="ru-RU" sz="2800">
              <a:latin typeface="Calibri"/>
              <a:cs typeface="Calibri"/>
            </a:endParaRPr>
          </a:p>
        </p:txBody>
      </p:sp>
      <p:graphicFrame>
        <p:nvGraphicFramePr>
          <p:cNvPr id="341391076" name=""/>
          <p:cNvGraphicFramePr>
            <a:graphicFrameLocks xmlns:a="http://schemas.openxmlformats.org/drawingml/2006/main"/>
          </p:cNvGraphicFramePr>
          <p:nvPr/>
        </p:nvGraphicFramePr>
        <p:xfrm>
          <a:off x="94654" y="7290047"/>
          <a:ext cx="11305253" cy="583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41462331" name=""/>
          <p:cNvGraphicFramePr>
            <a:graphicFrameLocks xmlns:a="http://schemas.openxmlformats.org/drawingml/2006/main"/>
          </p:cNvGraphicFramePr>
          <p:nvPr/>
        </p:nvGraphicFramePr>
        <p:xfrm>
          <a:off x="11394920" y="2868385"/>
          <a:ext cx="11305250" cy="521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20774647" name=""/>
          <p:cNvGraphicFramePr>
            <a:graphicFrameLocks xmlns:a="http://schemas.openxmlformats.org/drawingml/2006/main"/>
          </p:cNvGraphicFramePr>
          <p:nvPr/>
        </p:nvGraphicFramePr>
        <p:xfrm>
          <a:off x="11903967" y="8245091"/>
          <a:ext cx="10888959" cy="466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0009" y="1260458"/>
            <a:ext cx="13534991" cy="7672940"/>
          </a:xfrm>
          <a:prstGeom prst="rect">
            <a:avLst/>
          </a:prstGeom>
        </p:spPr>
      </p:pic>
      <p:sp>
        <p:nvSpPr>
          <p:cNvPr id="437401050" name="Прямоугольник 23"/>
          <p:cNvSpPr/>
          <p:nvPr/>
        </p:nvSpPr>
        <p:spPr bwMode="auto">
          <a:xfrm flipH="0" flipV="0">
            <a:off x="15410289" y="5190310"/>
            <a:ext cx="8885791" cy="21272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indent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В 2024 году открыто </a:t>
            </a:r>
            <a:r>
              <a:rPr lang="ru-RU" sz="1800">
                <a:solidFill/>
                <a:latin typeface="Arial"/>
                <a:ea typeface="Arial"/>
                <a:cs typeface="Arial"/>
              </a:rPr>
              <a:t>39</a:t>
            </a:r>
            <a:r>
              <a:rPr lang="ru-RU" sz="1800" b="1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 новых месторождений:</a:t>
            </a:r>
            <a:endParaRPr lang="ru-RU" sz="1800" b="1" i="0" u="none" strike="noStrike" cap="none" spc="0">
              <a:ln>
                <a:noFill/>
              </a:ln>
              <a:solidFill/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1" i="0" u="none" strike="noStrike" cap="none" spc="0">
              <a:ln>
                <a:noFill/>
              </a:ln>
              <a:solidFill/>
              <a:latin typeface="Arial"/>
              <a:cs typeface="Arial"/>
            </a:endParaRPr>
          </a:p>
          <a:p>
            <a:pPr marL="0" marR="0" indent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крупные: </a:t>
            </a:r>
            <a:r>
              <a:rPr lang="ru-RU" sz="1800" b="0">
                <a:solidFill/>
                <a:latin typeface="Arial"/>
                <a:ea typeface="Arial"/>
                <a:cs typeface="Arial"/>
              </a:rPr>
              <a:t>Митикъяхское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-ГК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, 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Илгинское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-ГК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;</a:t>
            </a:r>
            <a:endParaRPr lang="ru-RU" sz="1800" b="0" i="0" u="none" strike="noStrike" cap="none" spc="0">
              <a:ln>
                <a:noFill/>
              </a:ln>
              <a:solidFill/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 spc="0">
              <a:ln>
                <a:noFill/>
              </a:ln>
              <a:solidFill/>
              <a:latin typeface="Arial"/>
              <a:cs typeface="Arial"/>
            </a:endParaRPr>
          </a:p>
          <a:p>
            <a:pPr marL="0" marR="0" indent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средние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: 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им.А.В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. 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Пушина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-Н, 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Мишваньское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-Н, Южно-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Тигянское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-Н, Нежданный мыс-Н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, 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Нелятское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-НГК, Северо-Байкаловское-Г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, 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им.Н.В.Мышевского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-НГ</a:t>
            </a:r>
            <a:r>
              <a:rPr lang="ru-RU" sz="1800" b="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,</a:t>
            </a:r>
            <a:endParaRPr lang="ru-RU" sz="1800" b="0" i="0" u="none" strike="noStrike" cap="none" spc="0">
              <a:ln>
                <a:noFill/>
              </a:ln>
              <a:solidFill/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i="0" u="none" strike="noStrike" cap="none" spc="0">
                <a:ln>
                  <a:noFill/>
                </a:ln>
                <a:solidFill/>
                <a:latin typeface="Arial"/>
                <a:ea typeface="Arial"/>
                <a:cs typeface="Arial"/>
              </a:rPr>
              <a:t>остальные мелкие и очень мелкие.</a:t>
            </a:r>
            <a:endParaRPr sz="1800"/>
          </a:p>
        </p:txBody>
      </p:sp>
      <p:graphicFrame>
        <p:nvGraphicFramePr>
          <p:cNvPr id="35" name="Диаграмма 34"/>
          <p:cNvGraphicFramePr>
            <a:graphicFrameLocks xmlns:a="http://schemas.openxmlformats.org/drawingml/2006/main"/>
          </p:cNvGraphicFramePr>
          <p:nvPr/>
        </p:nvGraphicFramePr>
        <p:xfrm>
          <a:off x="262640" y="9322246"/>
          <a:ext cx="7564060" cy="383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Диаграмма 36"/>
          <p:cNvGraphicFramePr>
            <a:graphicFrameLocks xmlns:a="http://schemas.openxmlformats.org/drawingml/2006/main"/>
          </p:cNvGraphicFramePr>
          <p:nvPr/>
        </p:nvGraphicFramePr>
        <p:xfrm>
          <a:off x="8159552" y="9684111"/>
          <a:ext cx="7820942" cy="358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/>
          <p:cNvGraphicFramePr>
            <a:graphicFrameLocks xmlns:a="http://schemas.openxmlformats.org/drawingml/2006/main"/>
          </p:cNvGraphicFramePr>
          <p:nvPr/>
        </p:nvGraphicFramePr>
        <p:xfrm>
          <a:off x="15980495" y="7904251"/>
          <a:ext cx="8038510" cy="525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40307912" name="Прямоугольник 41"/>
          <p:cNvSpPr/>
          <p:nvPr/>
        </p:nvSpPr>
        <p:spPr bwMode="auto">
          <a:xfrm>
            <a:off x="16461432" y="7478118"/>
            <a:ext cx="7294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ED7D31">
                    <a:lumMod val="50000"/>
                  </a:srgbClr>
                </a:solidFill>
                <a:latin typeface="Arial"/>
                <a:cs typeface="Arial"/>
              </a:rPr>
              <a:t>Количество открытых месторождений УВС </a:t>
            </a:r>
            <a:endParaRPr sz="2000"/>
          </a:p>
          <a:p>
            <a:pPr algn="ctr">
              <a:defRPr/>
            </a:pPr>
            <a:r>
              <a:rPr lang="ru-RU" sz="2000" b="1">
                <a:solidFill>
                  <a:srgbClr val="ED7D31">
                    <a:lumMod val="50000"/>
                  </a:srgbClr>
                </a:solidFill>
                <a:latin typeface="Arial"/>
                <a:cs typeface="Arial"/>
              </a:rPr>
              <a:t>по годам и типам флюида</a:t>
            </a:r>
            <a:endParaRPr sz="2000" b="1" cap="all" baseline="-25000">
              <a:solidFill>
                <a:srgbClr val="ED7D31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397195752" name="Прямоугольник 20"/>
          <p:cNvSpPr/>
          <p:nvPr/>
        </p:nvSpPr>
        <p:spPr bwMode="auto">
          <a:xfrm>
            <a:off x="1935595" y="12975482"/>
            <a:ext cx="4394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>
                <a:solidFill>
                  <a:prstClr val="black"/>
                </a:solidFill>
                <a:latin typeface="Arial"/>
                <a:cs typeface="Arial"/>
              </a:rPr>
              <a:t>Нефть и конденсат, млн т</a:t>
            </a:r>
            <a:endParaRPr sz="1800" cap="all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73371977" name="Прямоугольник 21"/>
          <p:cNvSpPr/>
          <p:nvPr/>
        </p:nvSpPr>
        <p:spPr bwMode="auto">
          <a:xfrm>
            <a:off x="8488563" y="12975482"/>
            <a:ext cx="6984002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>
                <a:solidFill>
                  <a:prstClr val="black"/>
                </a:solidFill>
                <a:latin typeface="Arial"/>
                <a:cs typeface="Arial"/>
              </a:rPr>
              <a:t>Свободный газ, млрд куб. м</a:t>
            </a:r>
            <a:endParaRPr sz="1800"/>
          </a:p>
        </p:txBody>
      </p:sp>
      <p:sp>
        <p:nvSpPr>
          <p:cNvPr id="759927665" name="Rectangle 103"/>
          <p:cNvSpPr>
            <a:spLocks noChangeArrowheads="1"/>
          </p:cNvSpPr>
          <p:nvPr/>
        </p:nvSpPr>
        <p:spPr bwMode="auto">
          <a:xfrm>
            <a:off x="20172363" y="196835"/>
            <a:ext cx="9525" cy="15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59927666" name="Rectangle 104"/>
          <p:cNvSpPr>
            <a:spLocks noChangeArrowheads="1"/>
          </p:cNvSpPr>
          <p:nvPr/>
        </p:nvSpPr>
        <p:spPr bwMode="auto">
          <a:xfrm>
            <a:off x="20521613" y="196835"/>
            <a:ext cx="9525" cy="158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81995115" name="Oval 159"/>
          <p:cNvSpPr>
            <a:spLocks noChangeArrowheads="1"/>
          </p:cNvSpPr>
          <p:nvPr/>
        </p:nvSpPr>
        <p:spPr bwMode="auto">
          <a:xfrm>
            <a:off x="20172363" y="1019161"/>
            <a:ext cx="349250" cy="339725"/>
          </a:xfrm>
          <a:prstGeom prst="ellipse">
            <a:avLst/>
          </a:prstGeom>
          <a:noFill/>
          <a:ln w="269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81995117" name="Oval 161"/>
          <p:cNvSpPr>
            <a:spLocks noChangeArrowheads="1"/>
          </p:cNvSpPr>
          <p:nvPr/>
        </p:nvSpPr>
        <p:spPr bwMode="auto">
          <a:xfrm>
            <a:off x="20172363" y="1430324"/>
            <a:ext cx="349250" cy="339725"/>
          </a:xfrm>
          <a:prstGeom prst="ellipse">
            <a:avLst/>
          </a:prstGeom>
          <a:noFill/>
          <a:ln w="269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81995123" name="Oval 167"/>
          <p:cNvSpPr>
            <a:spLocks noChangeArrowheads="1"/>
          </p:cNvSpPr>
          <p:nvPr/>
        </p:nvSpPr>
        <p:spPr bwMode="auto">
          <a:xfrm>
            <a:off x="20172363" y="1019161"/>
            <a:ext cx="349250" cy="339725"/>
          </a:xfrm>
          <a:prstGeom prst="ellipse">
            <a:avLst/>
          </a:prstGeom>
          <a:noFill/>
          <a:ln w="269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81995125" name="Oval 169"/>
          <p:cNvSpPr>
            <a:spLocks noChangeArrowheads="1"/>
          </p:cNvSpPr>
          <p:nvPr/>
        </p:nvSpPr>
        <p:spPr bwMode="auto">
          <a:xfrm>
            <a:off x="20172363" y="1430324"/>
            <a:ext cx="349250" cy="339725"/>
          </a:xfrm>
          <a:prstGeom prst="ellipse">
            <a:avLst/>
          </a:prstGeom>
          <a:noFill/>
          <a:ln w="269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7471" y="1577602"/>
            <a:ext cx="14042875" cy="7960858"/>
          </a:xfrm>
          <a:prstGeom prst="rect">
            <a:avLst/>
          </a:prstGeom>
        </p:spPr>
      </p:pic>
      <p:sp>
        <p:nvSpPr>
          <p:cNvPr id="759927676" name="Прямоугольник 5"/>
          <p:cNvSpPr/>
          <p:nvPr/>
        </p:nvSpPr>
        <p:spPr bwMode="auto">
          <a:xfrm>
            <a:off x="0" y="518718"/>
            <a:ext cx="24386880" cy="126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Развитие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минерально-сырьевой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базы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A8503F"/>
                </a:solidFill>
                <a:latin typeface="Arial"/>
                <a:ea typeface="Arial"/>
                <a:cs typeface="Arial"/>
              </a:rPr>
              <a:t> УВС</a:t>
            </a:r>
            <a:endParaRPr sz="4400" b="1" i="0" u="none" strike="noStrike" cap="none" spc="0">
              <a:ln>
                <a:noFill/>
              </a:ln>
              <a:solidFill>
                <a:srgbClr val="A8503F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Результаты геологоразведочных работ недропользователей за 2024</a:t>
            </a:r>
            <a:endParaRPr lang="ru-RU" sz="3200" b="1" i="0" u="none" strike="noStrike" cap="none" spc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81995084" name="Прямоугольник 24"/>
          <p:cNvSpPr/>
          <p:nvPr/>
        </p:nvSpPr>
        <p:spPr bwMode="auto">
          <a:xfrm>
            <a:off x="926531" y="9538460"/>
            <a:ext cx="14155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ED7D31">
                    <a:lumMod val="50000"/>
                  </a:srgbClr>
                </a:solidFill>
                <a:latin typeface="Arial"/>
                <a:cs typeface="Arial"/>
              </a:rPr>
              <a:t>Годовая добыча и прирост запасов за счет геологоразведочных работ по категориям запасов АВ</a:t>
            </a:r>
            <a:r>
              <a:rPr lang="ru-RU" sz="2000" b="1" baseline="-25000">
                <a:solidFill>
                  <a:srgbClr val="ED7D31">
                    <a:lumMod val="50000"/>
                  </a:srgbClr>
                </a:solidFill>
                <a:latin typeface="Arial"/>
                <a:cs typeface="Arial"/>
              </a:rPr>
              <a:t>1</a:t>
            </a:r>
            <a:r>
              <a:rPr lang="ru-RU" sz="2000" b="1">
                <a:solidFill>
                  <a:srgbClr val="ED7D31">
                    <a:lumMod val="50000"/>
                  </a:srgbClr>
                </a:solidFill>
                <a:latin typeface="Arial"/>
                <a:cs typeface="Arial"/>
              </a:rPr>
              <a:t>С</a:t>
            </a:r>
            <a:r>
              <a:rPr lang="ru-RU" sz="2000" b="1" baseline="-25000">
                <a:solidFill>
                  <a:srgbClr val="ED7D31">
                    <a:lumMod val="50000"/>
                  </a:srgbClr>
                </a:solidFill>
                <a:latin typeface="Arial"/>
                <a:cs typeface="Arial"/>
              </a:rPr>
              <a:t>1</a:t>
            </a:r>
            <a:endParaRPr sz="2000" b="1" cap="all" baseline="-25000">
              <a:solidFill>
                <a:srgbClr val="ED7D31">
                  <a:lumMod val="50000"/>
                </a:srgbClr>
              </a:solidFill>
              <a:latin typeface="Arial"/>
              <a:cs typeface="Arial"/>
            </a:endParaRPr>
          </a:p>
        </p:txBody>
      </p:sp>
      <p:grpSp>
        <p:nvGrpSpPr>
          <p:cNvPr id="51268809" name=""/>
          <p:cNvGrpSpPr/>
          <p:nvPr/>
        </p:nvGrpSpPr>
        <p:grpSpPr bwMode="auto">
          <a:xfrm>
            <a:off x="14393498" y="2096700"/>
            <a:ext cx="9401635" cy="2908184"/>
            <a:chOff x="0" y="0"/>
            <a:chExt cx="9401635" cy="2908184"/>
          </a:xfrm>
        </p:grpSpPr>
        <p:sp>
          <p:nvSpPr>
            <p:cNvPr id="29" name="TextBox 39"/>
            <p:cNvSpPr txBox="1"/>
            <p:nvPr/>
          </p:nvSpPr>
          <p:spPr bwMode="auto">
            <a:xfrm>
              <a:off x="982070" y="176572"/>
              <a:ext cx="7354003" cy="3490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defRPr/>
              </a:pPr>
              <a:r>
                <a:rPr lang="ru-RU" sz="140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39 </a:t>
              </a:r>
              <a:r>
                <a:rPr lang="ru-RU" sz="1400">
                  <a:solidFill>
                    <a:prstClr val="black"/>
                  </a:solidFill>
                  <a:latin typeface="Arial"/>
                  <a:cs typeface="Arial"/>
                </a:rPr>
                <a:t>всего                         по величине запасов                              </a:t>
              </a:r>
              <a:r>
                <a:rPr lang="ru-RU" sz="140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по типам</a:t>
              </a:r>
              <a:endParaRPr sz="1400"/>
            </a:p>
          </p:txBody>
        </p:sp>
        <p:sp>
          <p:nvSpPr>
            <p:cNvPr id="30" name="Скругленный прямоугольник 27"/>
            <p:cNvSpPr/>
            <p:nvPr/>
          </p:nvSpPr>
          <p:spPr bwMode="auto">
            <a:xfrm>
              <a:off x="776079" y="506114"/>
              <a:ext cx="8625555" cy="2218666"/>
            </a:xfrm>
            <a:prstGeom prst="roundRect">
              <a:avLst>
                <a:gd name="adj" fmla="val 44357"/>
              </a:avLst>
            </a:prstGeom>
            <a:solidFill>
              <a:srgbClr val="F8F8F8"/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1"/>
            <p:cNvSpPr txBox="1"/>
            <p:nvPr/>
          </p:nvSpPr>
          <p:spPr bwMode="auto">
            <a:xfrm>
              <a:off x="2986393" y="735102"/>
              <a:ext cx="3111939" cy="772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ru-RU" sz="1800" b="0">
                  <a:solidFill>
                    <a:prstClr val="black"/>
                  </a:solidFill>
                  <a:latin typeface="Calibri"/>
                </a:rPr>
                <a:t>1 среднее</a:t>
              </a:r>
              <a:endParaRPr/>
            </a:p>
            <a:p>
              <a:pPr lvl="0">
                <a:defRPr/>
              </a:pPr>
              <a:r>
                <a:rPr lang="ru-RU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Calibri"/>
                </a:rPr>
                <a:t>2 крупных,</a:t>
              </a:r>
              <a:r>
                <a:rPr lang="ru-RU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Calibri"/>
                </a:rPr>
                <a:t> 1 мелкое, 1 очень мелкое</a:t>
              </a:r>
              <a:endParaRPr sz="1800" b="0"/>
            </a:p>
            <a:p>
              <a:pPr marL="0" marR="0" lvl="0" indent="0" defTabSz="91440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Calibri"/>
                </a:rPr>
                <a:t>2 средних, 1 </a:t>
              </a:r>
              <a:r>
                <a:rPr lang="ru-RU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Calibri"/>
                </a:rPr>
                <a:t> мелкое</a:t>
              </a:r>
              <a:endParaRPr sz="1800" b="0"/>
            </a:p>
            <a:p>
              <a:pPr marL="0" marR="0" lvl="0" indent="0" defTabSz="91440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b="0">
                  <a:solidFill>
                    <a:prstClr val="black"/>
                  </a:solidFill>
                  <a:latin typeface="Calibri"/>
                </a:rPr>
                <a:t>4</a:t>
              </a:r>
              <a:r>
                <a:rPr lang="ru-RU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Calibri"/>
                </a:rPr>
                <a:t> средних, 2 мелких, </a:t>
              </a:r>
              <a:r>
                <a:rPr lang="ru-RU" sz="1800" b="0">
                  <a:solidFill>
                    <a:prstClr val="black"/>
                  </a:solidFill>
                  <a:latin typeface="Calibri"/>
                </a:rPr>
                <a:t>25</a:t>
              </a:r>
              <a:r>
                <a:rPr lang="ru-RU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Calibri"/>
                </a:rPr>
                <a:t> очень мелких</a:t>
              </a:r>
              <a:endParaRPr sz="1800" b="0"/>
            </a:p>
          </p:txBody>
        </p:sp>
        <p:sp>
          <p:nvSpPr>
            <p:cNvPr id="32" name="TextBox 40"/>
            <p:cNvSpPr txBox="1"/>
            <p:nvPr/>
          </p:nvSpPr>
          <p:spPr bwMode="auto">
            <a:xfrm flipH="0" flipV="0">
              <a:off x="6635571" y="821147"/>
              <a:ext cx="1477986" cy="4054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lang="ru-RU" sz="16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Газовые</a:t>
              </a:r>
              <a:endParaRPr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rcRect l="36942" t="0" r="55109" b="0"/>
            <a:stretch/>
          </p:blipFill>
          <p:spPr bwMode="auto">
            <a:xfrm>
              <a:off x="6165934" y="821149"/>
              <a:ext cx="522278" cy="1564858"/>
            </a:xfrm>
            <a:prstGeom prst="rect">
              <a:avLst/>
            </a:prstGeom>
          </p:spPr>
        </p:pic>
        <p:graphicFrame>
          <p:nvGraphicFramePr>
            <p:cNvPr id="39" name="Диаграмма 38"/>
            <p:cNvGraphicFramePr>
              <a:graphicFrameLocks xmlns:a="http://schemas.openxmlformats.org/drawingml/2006/main"/>
            </p:cNvGraphicFramePr>
            <p:nvPr/>
          </p:nvGraphicFramePr>
          <p:xfrm>
            <a:off x="0" y="377712"/>
            <a:ext cx="4410379" cy="2530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381995077" name="Line 122"/>
            <p:cNvSpPr>
              <a:spLocks noChangeShapeType="1"/>
            </p:cNvSpPr>
            <p:nvPr/>
          </p:nvSpPr>
          <p:spPr bwMode="auto">
            <a:xfrm>
              <a:off x="5816216" y="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1995078" name="Rectangle 123"/>
            <p:cNvSpPr>
              <a:spLocks noChangeArrowheads="1"/>
            </p:cNvSpPr>
            <p:nvPr/>
          </p:nvSpPr>
          <p:spPr bwMode="auto">
            <a:xfrm>
              <a:off x="5816216" y="0"/>
              <a:ext cx="9525" cy="952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1995079" name="Line 124"/>
            <p:cNvSpPr>
              <a:spLocks noChangeShapeType="1"/>
            </p:cNvSpPr>
            <p:nvPr/>
          </p:nvSpPr>
          <p:spPr bwMode="auto">
            <a:xfrm>
              <a:off x="6165466" y="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1995080" name="Rectangle 125"/>
            <p:cNvSpPr>
              <a:spLocks noChangeArrowheads="1"/>
            </p:cNvSpPr>
            <p:nvPr/>
          </p:nvSpPr>
          <p:spPr bwMode="auto">
            <a:xfrm>
              <a:off x="6165466" y="0"/>
              <a:ext cx="9525" cy="952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1995112" name="Oval 156"/>
            <p:cNvSpPr>
              <a:spLocks noChangeArrowheads="1"/>
            </p:cNvSpPr>
            <p:nvPr/>
          </p:nvSpPr>
          <p:spPr bwMode="auto">
            <a:xfrm>
              <a:off x="6252505" y="1226645"/>
              <a:ext cx="349250" cy="339725"/>
            </a:xfrm>
            <a:prstGeom prst="ellipse">
              <a:avLst/>
            </a:prstGeom>
            <a:solidFill>
              <a:srgbClr val="9C85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1995116" name="Oval 160"/>
            <p:cNvSpPr>
              <a:spLocks noChangeArrowheads="1"/>
            </p:cNvSpPr>
            <p:nvPr/>
          </p:nvSpPr>
          <p:spPr bwMode="auto">
            <a:xfrm>
              <a:off x="6249348" y="2046291"/>
              <a:ext cx="349250" cy="339725"/>
            </a:xfrm>
            <a:prstGeom prst="ellipse">
              <a:avLst/>
            </a:prstGeom>
            <a:solidFill>
              <a:srgbClr val="A5B59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1995120" name="Oval 164"/>
            <p:cNvSpPr>
              <a:spLocks noChangeArrowheads="1"/>
            </p:cNvSpPr>
            <p:nvPr/>
          </p:nvSpPr>
          <p:spPr bwMode="auto">
            <a:xfrm>
              <a:off x="6257232" y="826599"/>
              <a:ext cx="349250" cy="339725"/>
            </a:xfrm>
            <a:prstGeom prst="ellipse">
              <a:avLst/>
            </a:prstGeom>
            <a:solidFill>
              <a:srgbClr val="F3A4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1995122" name="Oval 166"/>
            <p:cNvSpPr>
              <a:spLocks noChangeArrowheads="1"/>
            </p:cNvSpPr>
            <p:nvPr/>
          </p:nvSpPr>
          <p:spPr bwMode="auto">
            <a:xfrm>
              <a:off x="6257232" y="1646244"/>
              <a:ext cx="349250" cy="339725"/>
            </a:xfrm>
            <a:prstGeom prst="ellipse">
              <a:avLst/>
            </a:prstGeom>
            <a:solidFill>
              <a:srgbClr val="809E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5443028" name="TextBox 40"/>
            <p:cNvSpPr txBox="1"/>
            <p:nvPr/>
          </p:nvSpPr>
          <p:spPr bwMode="auto">
            <a:xfrm flipH="0" flipV="0">
              <a:off x="6688211" y="1262979"/>
              <a:ext cx="1966964" cy="352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>
                <a:spcBef>
                  <a:spcPts val="599"/>
                </a:spcBef>
                <a:spcAft>
                  <a:spcPts val="599"/>
                </a:spcAft>
                <a:buClrTx/>
                <a:buSzTx/>
                <a:buFontTx/>
                <a:buNone/>
                <a:defRPr/>
              </a:pPr>
              <a:r>
                <a:rPr lang="ru-RU" sz="16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Газоконденсатные</a:t>
              </a:r>
              <a:endParaRPr/>
            </a:p>
          </p:txBody>
        </p:sp>
        <p:sp>
          <p:nvSpPr>
            <p:cNvPr id="151859406" name="TextBox 40"/>
            <p:cNvSpPr txBox="1"/>
            <p:nvPr/>
          </p:nvSpPr>
          <p:spPr bwMode="auto">
            <a:xfrm flipH="0" flipV="0">
              <a:off x="6688211" y="1668475"/>
              <a:ext cx="2545934" cy="352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>
                <a:spcBef>
                  <a:spcPts val="599"/>
                </a:spcBef>
                <a:spcAft>
                  <a:spcPts val="599"/>
                </a:spcAft>
                <a:buClrTx/>
                <a:buSzTx/>
                <a:buFontTx/>
                <a:buNone/>
                <a:defRPr/>
              </a:pPr>
              <a:r>
                <a:rPr lang="ru-RU" sz="16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Нефтегазоконденсатные</a:t>
              </a:r>
              <a:endParaRPr/>
            </a:p>
          </p:txBody>
        </p:sp>
        <p:sp>
          <p:nvSpPr>
            <p:cNvPr id="441449165" name="TextBox 40"/>
            <p:cNvSpPr txBox="1"/>
            <p:nvPr/>
          </p:nvSpPr>
          <p:spPr bwMode="auto">
            <a:xfrm flipH="0" flipV="0">
              <a:off x="6747229" y="2020942"/>
              <a:ext cx="2545934" cy="3524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>
                <a:spcBef>
                  <a:spcPts val="599"/>
                </a:spcBef>
                <a:spcAft>
                  <a:spcPts val="599"/>
                </a:spcAft>
                <a:buClrTx/>
                <a:buSzTx/>
                <a:buFontTx/>
                <a:buNone/>
                <a:defRPr/>
              </a:pPr>
              <a:r>
                <a:rPr lang="ru-RU" sz="16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Нефтяные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6230469" y="3635811"/>
            <a:ext cx="7296919" cy="75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68">
              <a:lnSpc>
                <a:spcPct val="90000"/>
              </a:lnSpc>
              <a:defRPr/>
            </a:pPr>
            <a:r>
              <a:rPr lang="ru-RU" sz="2400">
                <a:solidFill>
                  <a:srgbClr val="994129"/>
                </a:solidFill>
                <a:latin typeface="Arial"/>
                <a:cs typeface="Arial"/>
              </a:rPr>
              <a:t>Динамика прироста запасов </a:t>
            </a:r>
            <a:endParaRPr/>
          </a:p>
          <a:p>
            <a:pPr defTabSz="1371568">
              <a:lnSpc>
                <a:spcPct val="90000"/>
              </a:lnSpc>
              <a:defRPr/>
            </a:pPr>
            <a:r>
              <a:rPr lang="ru-RU" sz="2400">
                <a:solidFill>
                  <a:srgbClr val="994129"/>
                </a:solidFill>
                <a:latin typeface="Arial"/>
                <a:cs typeface="Arial"/>
              </a:rPr>
              <a:t>подземных вод, тыс. м</a:t>
            </a:r>
            <a:r>
              <a:rPr lang="ru-RU" sz="2400" baseline="30000">
                <a:solidFill>
                  <a:srgbClr val="994129"/>
                </a:solidFill>
                <a:latin typeface="Arial"/>
                <a:cs typeface="Arial"/>
              </a:rPr>
              <a:t>3</a:t>
            </a:r>
            <a:r>
              <a:rPr lang="ru-RU" sz="2400">
                <a:solidFill>
                  <a:srgbClr val="994129"/>
                </a:solidFill>
                <a:latin typeface="Arial"/>
                <a:cs typeface="Arial"/>
              </a:rPr>
              <a:t>/</a:t>
            </a:r>
            <a:r>
              <a:rPr lang="ru-RU" sz="2400">
                <a:solidFill>
                  <a:srgbClr val="994129"/>
                </a:solidFill>
                <a:latin typeface="Arial"/>
                <a:cs typeface="Arial"/>
              </a:rPr>
              <a:t>сут</a:t>
            </a:r>
            <a:endParaRPr lang="ru-RU" sz="2400">
              <a:solidFill>
                <a:srgbClr val="994129"/>
              </a:solidFill>
              <a:latin typeface="Arial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686944" y="470881"/>
            <a:ext cx="19740336" cy="86165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82748" tIns="91380" rIns="182748" bIns="91380">
            <a:spAutoFit/>
          </a:bodyPr>
          <a:lstStyle/>
          <a:p>
            <a:pPr defTabSz="1828800">
              <a:defRPr/>
            </a:pPr>
            <a:r>
              <a:rPr lang="ru-RU" sz="4400">
                <a:solidFill>
                  <a:srgbClr val="994129"/>
                </a:solidFill>
                <a:latin typeface="Arial"/>
                <a:cs typeface="Arial"/>
              </a:rPr>
              <a:t>Воспроизводство минерально-сырьевой базы подземных вод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2870149" y="1419711"/>
            <a:ext cx="18636834" cy="57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Геологораз</a:t>
            </a:r>
            <a:r>
              <a:rPr lang="ru-RU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в</a:t>
            </a:r>
            <a:r>
              <a:rPr lang="ru-RU" sz="3200" b="1" i="0" u="none" strike="noStrike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едочные работы на подземные воды за счет средств федерального бюджета</a:t>
            </a:r>
            <a:endParaRPr lang="ru-RU" sz="3200" b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Arial"/>
            </a:endParaRPr>
          </a:p>
        </p:txBody>
      </p:sp>
      <p:grpSp>
        <p:nvGrpSpPr>
          <p:cNvPr id="1252113546" name=""/>
          <p:cNvGrpSpPr/>
          <p:nvPr/>
        </p:nvGrpSpPr>
        <p:grpSpPr bwMode="auto">
          <a:xfrm>
            <a:off x="469569" y="2483495"/>
            <a:ext cx="15210445" cy="8971902"/>
            <a:chOff x="0" y="0"/>
            <a:chExt cx="15210445" cy="8971902"/>
          </a:xfrm>
        </p:grpSpPr>
        <p:pic>
          <p:nvPicPr>
            <p:cNvPr id="1059783418" name="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 flipH="0" flipV="0">
              <a:off x="0" y="0"/>
              <a:ext cx="15210446" cy="8971903"/>
            </a:xfrm>
            <a:prstGeom prst="rect">
              <a:avLst/>
            </a:prstGeom>
          </p:spPr>
        </p:pic>
        <p:sp>
          <p:nvSpPr>
            <p:cNvPr id="1364608584" name=""/>
            <p:cNvSpPr txBox="1"/>
            <p:nvPr/>
          </p:nvSpPr>
          <p:spPr bwMode="auto">
            <a:xfrm flipH="0" flipV="0">
              <a:off x="1834855" y="6803786"/>
              <a:ext cx="1151528" cy="259439"/>
            </a:xfrm>
            <a:prstGeom prst="rect">
              <a:avLst/>
            </a:prstGeom>
            <a:solidFill>
              <a:schemeClr val="bg1"/>
            </a:solidFill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1100" b="0">
                  <a:solidFill>
                    <a:schemeClr val="tx1"/>
                  </a:solidFill>
                </a:rPr>
                <a:t>Завершенные</a:t>
              </a:r>
              <a:endParaRPr sz="1100" b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 bwMode="auto">
          <a:xfrm flipH="0" flipV="0">
            <a:off x="13822497" y="10856973"/>
            <a:ext cx="10119996" cy="204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defRPr/>
            </a:pPr>
            <a:r>
              <a:rPr lang="ru-RU" sz="2800" b="0">
                <a:solidFill>
                  <a:prstClr val="black"/>
                </a:solidFill>
                <a:latin typeface="Arial"/>
                <a:cs typeface="Arial"/>
              </a:rPr>
              <a:t>В 2024 году прирост запасов за счет средств федерального бюджета:</a:t>
            </a:r>
            <a:endParaRPr lang="ru-RU" sz="2800" b="0">
              <a:solidFill>
                <a:prstClr val="black"/>
              </a:solidFill>
              <a:latin typeface="Arial"/>
              <a:cs typeface="Arial"/>
            </a:endParaRPr>
          </a:p>
          <a:p>
            <a:pPr algn="just" defTabSz="1828800">
              <a:defRPr/>
            </a:pPr>
            <a:r>
              <a:rPr lang="ru-RU" sz="2800" b="0">
                <a:solidFill>
                  <a:prstClr val="black"/>
                </a:solidFill>
                <a:latin typeface="Arial"/>
                <a:cs typeface="Arial"/>
              </a:rPr>
              <a:t>КПМ ВИПР – </a:t>
            </a:r>
            <a:r>
              <a:rPr lang="ru-RU" sz="3600" i="1">
                <a:solidFill>
                  <a:srgbClr val="994129"/>
                </a:solidFill>
                <a:latin typeface="Arial"/>
                <a:cs typeface="Arial"/>
              </a:rPr>
              <a:t>104,9</a:t>
            </a:r>
            <a:r>
              <a:rPr lang="ru-RU" sz="2800" b="0">
                <a:solidFill>
                  <a:prstClr val="black"/>
                </a:solidFill>
                <a:latin typeface="Arial"/>
                <a:cs typeface="Arial"/>
              </a:rPr>
              <a:t> тыс. м</a:t>
            </a:r>
            <a:r>
              <a:rPr lang="ru-RU" sz="2800" b="0" baseline="3000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ru-RU" sz="2800" b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ru-RU" sz="2800" b="0">
                <a:solidFill>
                  <a:prstClr val="black"/>
                </a:solidFill>
                <a:latin typeface="Arial"/>
                <a:cs typeface="Arial"/>
              </a:rPr>
              <a:t>сут</a:t>
            </a:r>
            <a:endParaRPr lang="ru-RU" sz="2800" b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indent="0" algn="just" defTabSz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>
                <a:solidFill>
                  <a:prstClr val="black"/>
                </a:solidFill>
                <a:latin typeface="Arial"/>
                <a:cs typeface="Arial"/>
              </a:rPr>
              <a:t>ГВЛ - </a:t>
            </a:r>
            <a:r>
              <a:rPr lang="ru-RU" sz="3600" b="1" i="1" u="none" strike="noStrike" cap="none" spc="0">
                <a:ln>
                  <a:noFill/>
                </a:ln>
                <a:solidFill>
                  <a:srgbClr val="994129"/>
                </a:solidFill>
                <a:latin typeface="Arial"/>
                <a:ea typeface="Arial"/>
                <a:cs typeface="Arial"/>
              </a:rPr>
              <a:t>5</a:t>
            </a:r>
            <a:r>
              <a:rPr lang="ru-RU" sz="3600" b="1" i="1" u="none" strike="noStrike" cap="none" spc="0">
                <a:ln>
                  <a:noFill/>
                </a:ln>
                <a:solidFill>
                  <a:srgbClr val="994129"/>
                </a:solidFill>
                <a:latin typeface="Arial"/>
                <a:ea typeface="Arial"/>
                <a:cs typeface="Arial"/>
              </a:rPr>
              <a:t>3</a:t>
            </a:r>
            <a:r>
              <a:rPr lang="ru-RU" sz="3600" b="1" i="1" u="none" strike="noStrike" cap="none" spc="0">
                <a:ln>
                  <a:noFill/>
                </a:ln>
                <a:solidFill>
                  <a:srgbClr val="994129"/>
                </a:solidFill>
                <a:latin typeface="Arial"/>
                <a:ea typeface="Arial"/>
                <a:cs typeface="Arial"/>
              </a:rPr>
              <a:t>,</a:t>
            </a:r>
            <a:r>
              <a:rPr lang="ru-RU" sz="3600" b="1" i="1" u="none" strike="noStrike" cap="none" spc="0">
                <a:ln>
                  <a:noFill/>
                </a:ln>
                <a:solidFill>
                  <a:srgbClr val="994129"/>
                </a:solidFill>
                <a:latin typeface="Arial"/>
                <a:ea typeface="Arial"/>
                <a:cs typeface="Arial"/>
              </a:rPr>
              <a:t>4</a:t>
            </a:r>
            <a:r>
              <a:rPr lang="ru-RU" sz="2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тыс. м</a:t>
            </a:r>
            <a:r>
              <a:rPr lang="ru-RU" sz="2800" b="0" i="0" u="none" strike="noStrike" cap="none" spc="0" baseline="3000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3</a:t>
            </a:r>
            <a:r>
              <a:rPr lang="ru-RU" sz="2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/</a:t>
            </a:r>
            <a:r>
              <a:rPr lang="ru-RU" sz="2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сут</a:t>
            </a:r>
            <a:endParaRPr lang="ru-RU" sz="2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373215" y="10271360"/>
            <a:ext cx="613341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568">
              <a:lnSpc>
                <a:spcPct val="90000"/>
              </a:lnSpc>
              <a:defRPr/>
            </a:pPr>
            <a:r>
              <a:rPr lang="ru-RU" sz="2800">
                <a:solidFill>
                  <a:srgbClr val="994129"/>
                </a:solidFill>
                <a:latin typeface="Arial"/>
                <a:cs typeface="Arial"/>
              </a:rPr>
              <a:t>Прирост запасов подземных вод</a:t>
            </a:r>
            <a:endParaRPr/>
          </a:p>
        </p:txBody>
      </p:sp>
      <p:graphicFrame>
        <p:nvGraphicFramePr>
          <p:cNvPr id="55431060" name=""/>
          <p:cNvGraphicFramePr>
            <a:graphicFrameLocks xmlns:a="http://schemas.openxmlformats.org/drawingml/2006/main"/>
          </p:cNvGraphicFramePr>
          <p:nvPr/>
        </p:nvGraphicFramePr>
        <p:xfrm>
          <a:off x="15735298" y="4290180"/>
          <a:ext cx="8286541" cy="586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18991" y="750367"/>
            <a:ext cx="20970286" cy="114035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118992" y="471723"/>
            <a:ext cx="17559337" cy="998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b="1">
                <a:solidFill>
                  <a:srgbClr val="994129"/>
                </a:solidFill>
                <a:latin typeface="Arial"/>
                <a:ea typeface="+mn-ea"/>
                <a:cs typeface="Arial"/>
              </a:rPr>
              <a:t>Результаты геологоразведочных работ на подземные воды</a:t>
            </a:r>
            <a:endParaRPr lang="ru-RU" sz="161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923" t="2496" r="933" b="0"/>
          <a:stretch/>
        </p:blipFill>
        <p:spPr bwMode="auto">
          <a:xfrm>
            <a:off x="296942" y="6858000"/>
            <a:ext cx="3261644" cy="2376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 bwMode="auto">
          <a:xfrm>
            <a:off x="241871" y="3351336"/>
            <a:ext cx="5571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>
              <a:defRPr/>
            </a:pPr>
            <a:r>
              <a:rPr lang="ru-RU" sz="2000" u="sng">
                <a:solidFill>
                  <a:prstClr val="black"/>
                </a:solidFill>
                <a:latin typeface="Arial"/>
                <a:cs typeface="Arial"/>
              </a:rPr>
              <a:t>Вешкайминское</a:t>
            </a:r>
            <a:r>
              <a:rPr lang="ru-RU" sz="2000" u="sng">
                <a:solidFill>
                  <a:prstClr val="black"/>
                </a:solidFill>
                <a:latin typeface="Arial"/>
                <a:cs typeface="Arial"/>
              </a:rPr>
              <a:t> месторождение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  <a:p>
            <a:pPr algn="l" defTabSz="1828800">
              <a:defRPr/>
            </a:pPr>
            <a:r>
              <a:rPr lang="ru-RU" sz="2000" b="0">
                <a:solidFill>
                  <a:prstClr val="black"/>
                </a:solidFill>
                <a:latin typeface="Arial"/>
                <a:cs typeface="Arial"/>
              </a:rPr>
              <a:t>Целевой водоносный горизонт: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  <a:p>
            <a:pPr algn="l" defTabSz="1828800">
              <a:defRPr/>
            </a:pPr>
            <a:r>
              <a:rPr lang="ru-RU" sz="2000">
                <a:solidFill>
                  <a:prstClr val="black"/>
                </a:solidFill>
                <a:latin typeface="Arial"/>
                <a:cs typeface="Arial"/>
              </a:rPr>
              <a:t>Турон-кампанский</a:t>
            </a:r>
            <a:r>
              <a:rPr lang="ru-RU" sz="2000">
                <a:solidFill>
                  <a:prstClr val="black"/>
                </a:solidFill>
                <a:latin typeface="Arial"/>
                <a:cs typeface="Arial"/>
              </a:rPr>
              <a:t> карбонатный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  <a:p>
            <a:pPr algn="l" defTabSz="1828800">
              <a:defRPr/>
            </a:pPr>
            <a:r>
              <a:rPr lang="ru-RU" sz="2000" b="0">
                <a:solidFill>
                  <a:prstClr val="black"/>
                </a:solidFill>
                <a:latin typeface="Arial"/>
                <a:cs typeface="Arial"/>
              </a:rPr>
              <a:t>Качество воды: М 0,2-0,7 г/дм</a:t>
            </a:r>
            <a:r>
              <a:rPr lang="ru-RU" sz="2000" b="0" baseline="3000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  <a:p>
            <a:pPr algn="l" defTabSz="1828800">
              <a:defRPr/>
            </a:pPr>
            <a:r>
              <a:rPr lang="ru-RU" sz="2000" b="0">
                <a:solidFill>
                  <a:prstClr val="black"/>
                </a:solidFill>
                <a:latin typeface="Arial"/>
                <a:cs typeface="Arial"/>
              </a:rPr>
              <a:t>Жесткость – 2,6 мг-</a:t>
            </a:r>
            <a:r>
              <a:rPr lang="ru-RU" sz="2000" b="0">
                <a:solidFill>
                  <a:prstClr val="black"/>
                </a:solidFill>
                <a:latin typeface="Arial"/>
                <a:cs typeface="Arial"/>
              </a:rPr>
              <a:t>экв</a:t>
            </a:r>
            <a:r>
              <a:rPr lang="ru-RU" sz="2000" b="0">
                <a:solidFill>
                  <a:prstClr val="black"/>
                </a:solidFill>
                <a:latin typeface="Arial"/>
                <a:cs typeface="Arial"/>
              </a:rPr>
              <a:t>/л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  <a:p>
            <a:pPr algn="l" defTabSz="1828800">
              <a:defRPr/>
            </a:pPr>
            <a:r>
              <a:rPr lang="ru-RU" sz="2000" b="0">
                <a:solidFill>
                  <a:prstClr val="black"/>
                </a:solidFill>
                <a:latin typeface="Arial"/>
                <a:cs typeface="Arial"/>
              </a:rPr>
              <a:t>Хим. состав: сульфатно-гидрокарбонатные,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  <a:p>
            <a:pPr algn="l" defTabSz="1828800">
              <a:defRPr/>
            </a:pPr>
            <a:r>
              <a:rPr lang="ru-RU" sz="2000" b="0">
                <a:solidFill>
                  <a:prstClr val="black"/>
                </a:solidFill>
                <a:latin typeface="Arial"/>
                <a:cs typeface="Arial"/>
              </a:rPr>
              <a:t>кальциевые, кальциево-магниевые,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  <a:p>
            <a:pPr algn="l" defTabSz="1828800">
              <a:defRPr/>
            </a:pPr>
            <a:r>
              <a:rPr lang="ru-RU" sz="2000" b="0">
                <a:solidFill>
                  <a:prstClr val="black"/>
                </a:solidFill>
                <a:latin typeface="Arial"/>
                <a:cs typeface="Arial"/>
              </a:rPr>
              <a:t>гидрокарбонатно-кальциево-натриевые</a:t>
            </a:r>
            <a:endParaRPr sz="3600" b="0">
              <a:solidFill>
                <a:prstClr val="black"/>
              </a:solidFill>
              <a:latin typeface="Calibri"/>
              <a:cs typeface="Arial"/>
            </a:endParaRPr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 flipH="0" flipV="0">
            <a:off x="13508399" y="5676899"/>
            <a:ext cx="2082506" cy="4349451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 bwMode="auto">
          <a:xfrm flipV="1">
            <a:off x="3623048" y="6858000"/>
            <a:ext cx="4320480" cy="7100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5964605" name=""/>
          <p:cNvGrpSpPr/>
          <p:nvPr/>
        </p:nvGrpSpPr>
        <p:grpSpPr bwMode="auto">
          <a:xfrm>
            <a:off x="11106199" y="3416055"/>
            <a:ext cx="9594699" cy="2239337"/>
            <a:chOff x="0" y="0"/>
            <a:chExt cx="9594699" cy="223933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rcRect l="-1" t="5357" r="623" b="0"/>
            <a:stretch/>
          </p:blipFill>
          <p:spPr bwMode="auto">
            <a:xfrm>
              <a:off x="0" y="0"/>
              <a:ext cx="4188146" cy="2168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4403913" y="115679"/>
              <a:ext cx="519078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>
                <a:defRPr/>
              </a:pPr>
              <a:r>
                <a:rPr lang="ru-RU" sz="2200" u="sng">
                  <a:solidFill>
                    <a:prstClr val="black"/>
                  </a:solidFill>
                  <a:latin typeface="Arial"/>
                  <a:cs typeface="Arial"/>
                </a:rPr>
                <a:t>Могойское</a:t>
              </a:r>
              <a:r>
                <a:rPr lang="ru-RU" sz="2200" u="sng">
                  <a:solidFill>
                    <a:prstClr val="black"/>
                  </a:solidFill>
                  <a:latin typeface="Arial"/>
                  <a:cs typeface="Arial"/>
                </a:rPr>
                <a:t> месторождение</a:t>
              </a:r>
              <a:endParaRPr sz="3600" b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l" defTabSz="1828800">
                <a:defRPr/>
              </a:pPr>
              <a:r>
                <a:rPr lang="ru-RU" sz="2200" b="0">
                  <a:solidFill>
                    <a:prstClr val="black"/>
                  </a:solidFill>
                  <a:latin typeface="Arial"/>
                  <a:cs typeface="Arial"/>
                </a:rPr>
                <a:t>Целевой водоносный горизонт:</a:t>
              </a:r>
              <a:endParaRPr sz="3600" b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l" defTabSz="1828800">
                <a:defRPr/>
              </a:pPr>
              <a:r>
                <a:rPr lang="ru-RU" sz="2200">
                  <a:solidFill>
                    <a:prstClr val="black"/>
                  </a:solidFill>
                  <a:latin typeface="Arial"/>
                  <a:cs typeface="Arial"/>
                </a:rPr>
                <a:t>Нижнекембрийский карбонатный</a:t>
              </a:r>
              <a:endParaRPr sz="3600" b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l" defTabSz="1828800">
                <a:defRPr/>
              </a:pPr>
              <a:r>
                <a:rPr lang="ru-RU" sz="2200" b="0">
                  <a:solidFill>
                    <a:prstClr val="black"/>
                  </a:solidFill>
                  <a:latin typeface="Arial"/>
                  <a:cs typeface="Arial"/>
                </a:rPr>
                <a:t>Качество воды: М</a:t>
              </a:r>
              <a:r>
                <a:rPr lang="en-US" sz="2200" b="0">
                  <a:solidFill>
                    <a:prstClr val="black"/>
                  </a:solidFill>
                  <a:latin typeface="Arial"/>
                  <a:cs typeface="Arial"/>
                </a:rPr>
                <a:t>&lt;1 </a:t>
              </a:r>
              <a:r>
                <a:rPr lang="ru-RU" sz="2200" b="0">
                  <a:solidFill>
                    <a:prstClr val="black"/>
                  </a:solidFill>
                  <a:latin typeface="Arial"/>
                  <a:cs typeface="Arial"/>
                </a:rPr>
                <a:t>г/дм</a:t>
              </a:r>
              <a:r>
                <a:rPr lang="ru-RU" sz="2200" b="0" baseline="3000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endParaRPr sz="3600" b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l" defTabSz="1828800">
                <a:defRPr/>
              </a:pPr>
              <a:r>
                <a:rPr lang="ru-RU" sz="2200" b="0">
                  <a:solidFill>
                    <a:prstClr val="black"/>
                  </a:solidFill>
                  <a:latin typeface="Arial"/>
                  <a:cs typeface="Arial"/>
                </a:rPr>
                <a:t>Хим. состав: гидрокарбонатно-натриево-кальциевые</a:t>
              </a:r>
              <a:endParaRPr sz="3600" b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White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>
    <a:extraClrScheme>
      <a:clrScheme name="White">
        <a:dk1>
          <a:srgbClr val="000000"/>
        </a:dk1>
        <a:lt1>
          <a:srgbClr val="FFFFFF"/>
        </a:lt1>
        <a:dk2>
          <a:srgbClr val="5E5E5E"/>
        </a:dk2>
        <a:lt2>
          <a:srgbClr val="D5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</a:extraClrScheme>
  </a:extraClrSchemeLst>
</a:theme>
</file>

<file path=ppt/theme/themeOverride1.xml><?xml version="1.0" encoding="utf-8"?>
<a:themeOverride xmlns:a="http://schemas.openxmlformats.org/drawingml/2006/main" xmlns:r="http://schemas.openxmlformats.org/officeDocument/2006/relationships" xmlns:p="http://schemas.openxmlformats.org/presentation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Р7-Офис/2024.2.1.466</Application>
  <DocSecurity>0</DocSecurity>
  <PresentationFormat>Произвольный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Скворцов Михаил Борисович</dc:creator>
  <cp:keywords/>
  <dc:description/>
  <dc:identifier/>
  <dc:language/>
  <cp:lastModifiedBy/>
  <cp:revision>141</cp:revision>
  <dcterms:modified xsi:type="dcterms:W3CDTF">2025-04-16T13:22:13Z</dcterms:modified>
  <cp:category/>
  <cp:contentStatus/>
  <cp:version/>
</cp:coreProperties>
</file>