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5"/>
  </p:notesMasterIdLst>
  <p:sldIdLst>
    <p:sldId id="342" r:id="rId2"/>
    <p:sldId id="299" r:id="rId3"/>
    <p:sldId id="316" r:id="rId4"/>
    <p:sldId id="351" r:id="rId5"/>
    <p:sldId id="347" r:id="rId6"/>
    <p:sldId id="348" r:id="rId7"/>
    <p:sldId id="346" r:id="rId8"/>
    <p:sldId id="349" r:id="rId9"/>
    <p:sldId id="318" r:id="rId10"/>
    <p:sldId id="323" r:id="rId11"/>
    <p:sldId id="344" r:id="rId12"/>
    <p:sldId id="350" r:id="rId13"/>
    <p:sldId id="270" r:id="rId14"/>
  </p:sldIdLst>
  <p:sldSz cx="24384000" cy="13716000"/>
  <p:notesSz cx="6797675" cy="9926638"/>
  <p:embeddedFontLst>
    <p:embeddedFont>
      <p:font typeface="Helvetica Neue" panose="020B0604020202020204" charset="-52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 Light" panose="020B0604020202020204" charset="0"/>
      <p:regular r:id="rId21"/>
      <p:italic r:id="rId22"/>
    </p:embeddedFont>
    <p:embeddedFont>
      <p:font typeface="Montserrat ExtraBold" panose="020B0604020202020204" charset="-52"/>
      <p:bold r:id="rId23"/>
      <p:boldItalic r:id="rId24"/>
    </p:embeddedFont>
    <p:embeddedFont>
      <p:font typeface="Open Sans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olos Text" panose="020B0604020202020204" charset="-52"/>
      <p:regular r:id="rId31"/>
      <p:bold r:id="rId32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071" userDrawn="1">
          <p15:clr>
            <a:srgbClr val="A4A3A4"/>
          </p15:clr>
        </p15:guide>
        <p15:guide id="2" pos="6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503F"/>
    <a:srgbClr val="CD8779"/>
    <a:srgbClr val="77392D"/>
    <a:srgbClr val="E60000"/>
    <a:srgbClr val="D9D9D9"/>
    <a:srgbClr val="DA0000"/>
    <a:srgbClr val="333940"/>
    <a:srgbClr val="83437D"/>
    <a:srgbClr val="FE0000"/>
    <a:srgbClr val="FF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60" autoAdjust="0"/>
    <p:restoredTop sz="96395" autoAdjust="0"/>
  </p:normalViewPr>
  <p:slideViewPr>
    <p:cSldViewPr snapToGrid="0" showGuides="1">
      <p:cViewPr varScale="1">
        <p:scale>
          <a:sx n="29" d="100"/>
          <a:sy n="29" d="100"/>
        </p:scale>
        <p:origin x="134" y="749"/>
      </p:cViewPr>
      <p:guideLst>
        <p:guide orient="horz" pos="4071"/>
        <p:guide pos="6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spPr>
            <a:prstGeom prst="rect">
              <a:avLst/>
            </a:prstGeom>
            <a:solidFill>
              <a:srgbClr val="A8503F"/>
            </a:solidFill>
            <a:ln>
              <a:noFill/>
            </a:ln>
            <a:effectLst/>
          </c:spPr>
          <c:invertIfNegative val="0"/>
          <c:cat>
            <c:strRef>
              <c:f>Лист1!$A$2:$A$18</c:f>
              <c:strCache>
                <c:ptCount val="15"/>
                <c:pt idx="0">
                  <c:v>Алмазы</c:v>
                </c:pt>
                <c:pt idx="1">
                  <c:v>Ванадий</c:v>
                </c:pt>
                <c:pt idx="2">
                  <c:v>МПГ</c:v>
                </c:pt>
                <c:pt idx="3">
                  <c:v>Калийные соли</c:v>
                </c:pt>
                <c:pt idx="4">
                  <c:v>Железные руды</c:v>
                </c:pt>
                <c:pt idx="5">
                  <c:v>Золото</c:v>
                </c:pt>
                <c:pt idx="6">
                  <c:v>Никель</c:v>
                </c:pt>
                <c:pt idx="7">
                  <c:v>Серебро</c:v>
                </c:pt>
                <c:pt idx="8">
                  <c:v>Цинк</c:v>
                </c:pt>
                <c:pt idx="9">
                  <c:v>Титан</c:v>
                </c:pt>
                <c:pt idx="10">
                  <c:v>Кобальт</c:v>
                </c:pt>
                <c:pt idx="11">
                  <c:v>Вольфрам</c:v>
                </c:pt>
                <c:pt idx="12">
                  <c:v>Медь</c:v>
                </c:pt>
                <c:pt idx="13">
                  <c:v>Апатитовые руды</c:v>
                </c:pt>
                <c:pt idx="14">
                  <c:v>Литий</c:v>
                </c:pt>
              </c:strCache>
              <c:extLst xmlns:c16r2="http://schemas.microsoft.com/office/drawing/2015/06/chart"/>
            </c:strRef>
          </c:cat>
          <c:val>
            <c:numRef>
              <c:f>Лист1!$B$2:$B$18</c:f>
              <c:numCache>
                <c:formatCode>General</c:formatCode>
                <c:ptCount val="15"/>
                <c:pt idx="0">
                  <c:v>54.8</c:v>
                </c:pt>
                <c:pt idx="1">
                  <c:v>37</c:v>
                </c:pt>
                <c:pt idx="2">
                  <c:v>30</c:v>
                </c:pt>
                <c:pt idx="3">
                  <c:v>25</c:v>
                </c:pt>
                <c:pt idx="4">
                  <c:v>24.3</c:v>
                </c:pt>
                <c:pt idx="5">
                  <c:v>22.8</c:v>
                </c:pt>
                <c:pt idx="6">
                  <c:v>21.5</c:v>
                </c:pt>
                <c:pt idx="7">
                  <c:v>16.600000000000001</c:v>
                </c:pt>
                <c:pt idx="8">
                  <c:v>15.5</c:v>
                </c:pt>
                <c:pt idx="9">
                  <c:v>14.5</c:v>
                </c:pt>
                <c:pt idx="10">
                  <c:v>13.3</c:v>
                </c:pt>
                <c:pt idx="11">
                  <c:v>12.1</c:v>
                </c:pt>
                <c:pt idx="12">
                  <c:v>9</c:v>
                </c:pt>
                <c:pt idx="13">
                  <c:v>7.5</c:v>
                </c:pt>
                <c:pt idx="14">
                  <c:v>3.2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53-4DE2-BB11-053BA26B84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Мир</c:v>
                </c:pt>
              </c:strCache>
            </c:strRef>
          </c:tx>
          <c:spPr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Лист1!$A$2:$A$18</c:f>
              <c:strCache>
                <c:ptCount val="15"/>
                <c:pt idx="0">
                  <c:v>Алмазы</c:v>
                </c:pt>
                <c:pt idx="1">
                  <c:v>Ванадий</c:v>
                </c:pt>
                <c:pt idx="2">
                  <c:v>МПГ</c:v>
                </c:pt>
                <c:pt idx="3">
                  <c:v>Калийные соли</c:v>
                </c:pt>
                <c:pt idx="4">
                  <c:v>Железные руды</c:v>
                </c:pt>
                <c:pt idx="5">
                  <c:v>Золото</c:v>
                </c:pt>
                <c:pt idx="6">
                  <c:v>Никель</c:v>
                </c:pt>
                <c:pt idx="7">
                  <c:v>Серебро</c:v>
                </c:pt>
                <c:pt idx="8">
                  <c:v>Цинк</c:v>
                </c:pt>
                <c:pt idx="9">
                  <c:v>Титан</c:v>
                </c:pt>
                <c:pt idx="10">
                  <c:v>Кобальт</c:v>
                </c:pt>
                <c:pt idx="11">
                  <c:v>Вольфрам</c:v>
                </c:pt>
                <c:pt idx="12">
                  <c:v>Медь</c:v>
                </c:pt>
                <c:pt idx="13">
                  <c:v>Апатитовые руды</c:v>
                </c:pt>
                <c:pt idx="14">
                  <c:v>Литий</c:v>
                </c:pt>
              </c:strCache>
              <c:extLst xmlns:c16r2="http://schemas.microsoft.com/office/drawing/2015/06/chart"/>
            </c:strRef>
          </c:cat>
          <c:val>
            <c:numRef>
              <c:f>Лист1!$C$2:$C$18</c:f>
              <c:numCache>
                <c:formatCode>General</c:formatCode>
                <c:ptCount val="15"/>
                <c:pt idx="0">
                  <c:v>45.2</c:v>
                </c:pt>
                <c:pt idx="1">
                  <c:v>63</c:v>
                </c:pt>
                <c:pt idx="2">
                  <c:v>70</c:v>
                </c:pt>
                <c:pt idx="3">
                  <c:v>75</c:v>
                </c:pt>
                <c:pt idx="4">
                  <c:v>75.7</c:v>
                </c:pt>
                <c:pt idx="5">
                  <c:v>77.2</c:v>
                </c:pt>
                <c:pt idx="6">
                  <c:v>78.5</c:v>
                </c:pt>
                <c:pt idx="7">
                  <c:v>83.4</c:v>
                </c:pt>
                <c:pt idx="8">
                  <c:v>84.5</c:v>
                </c:pt>
                <c:pt idx="9">
                  <c:v>85.5</c:v>
                </c:pt>
                <c:pt idx="10">
                  <c:v>86.7</c:v>
                </c:pt>
                <c:pt idx="11">
                  <c:v>87.9</c:v>
                </c:pt>
                <c:pt idx="12">
                  <c:v>91</c:v>
                </c:pt>
                <c:pt idx="13">
                  <c:v>92.5</c:v>
                </c:pt>
                <c:pt idx="14">
                  <c:v>96.8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B53-4DE2-BB11-053BA26B8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100"/>
        <c:axId val="249113984"/>
        <c:axId val="248830128"/>
      </c:barChart>
      <c:catAx>
        <c:axId val="249113984"/>
        <c:scaling>
          <c:orientation val="maxMin"/>
        </c:scaling>
        <c:delete val="1"/>
        <c:axPos val="r"/>
        <c:numFmt formatCode="General" sourceLinked="1"/>
        <c:majorTickMark val="none"/>
        <c:minorTickMark val="none"/>
        <c:tickLblPos val="nextTo"/>
        <c:crossAx val="248830128"/>
        <c:crosses val="autoZero"/>
        <c:auto val="1"/>
        <c:lblAlgn val="ctr"/>
        <c:lblOffset val="100"/>
        <c:noMultiLvlLbl val="0"/>
      </c:catAx>
      <c:valAx>
        <c:axId val="248830128"/>
        <c:scaling>
          <c:orientation val="maxMin"/>
          <c:max val="100"/>
        </c:scaling>
        <c:delete val="1"/>
        <c:axPos val="t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9113984"/>
        <c:crosses val="autoZero"/>
        <c:crossBetween val="between"/>
        <c:majorUnit val="50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1592717" y="1662667"/>
      <a:ext cx="1489886" cy="4622169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spPr>
            <a:prstGeom prst="rect">
              <a:avLst/>
            </a:prstGeom>
            <a:solidFill>
              <a:srgbClr val="A8503F"/>
            </a:solidFill>
            <a:ln>
              <a:noFill/>
            </a:ln>
            <a:effectLst/>
          </c:spPr>
          <c:invertIfNegative val="0"/>
          <c:cat>
            <c:strRef>
              <c:f>Лист1!$A$2:$A$18</c:f>
              <c:strCache>
                <c:ptCount val="15"/>
                <c:pt idx="0">
                  <c:v>Алмазы</c:v>
                </c:pt>
                <c:pt idx="1">
                  <c:v>Ванадий</c:v>
                </c:pt>
                <c:pt idx="2">
                  <c:v>МПГ</c:v>
                </c:pt>
                <c:pt idx="3">
                  <c:v>Калийные соли</c:v>
                </c:pt>
                <c:pt idx="4">
                  <c:v>Железные руды</c:v>
                </c:pt>
                <c:pt idx="5">
                  <c:v>Золото</c:v>
                </c:pt>
                <c:pt idx="6">
                  <c:v>Никель</c:v>
                </c:pt>
                <c:pt idx="7">
                  <c:v>Серебро</c:v>
                </c:pt>
                <c:pt idx="8">
                  <c:v>Цинк</c:v>
                </c:pt>
                <c:pt idx="9">
                  <c:v>Титан</c:v>
                </c:pt>
                <c:pt idx="10">
                  <c:v>Кобальт</c:v>
                </c:pt>
                <c:pt idx="11">
                  <c:v>Вольфрам</c:v>
                </c:pt>
                <c:pt idx="12">
                  <c:v>Медь</c:v>
                </c:pt>
                <c:pt idx="13">
                  <c:v>Апатитовые руды</c:v>
                </c:pt>
                <c:pt idx="14">
                  <c:v>литий</c:v>
                </c:pt>
              </c:strCache>
              <c:extLst xmlns:c16r2="http://schemas.microsoft.com/office/drawing/2015/06/chart"/>
            </c:strRef>
          </c:cat>
          <c:val>
            <c:numRef>
              <c:f>Лист1!$B$2:$B$18</c:f>
              <c:numCache>
                <c:formatCode>General</c:formatCode>
                <c:ptCount val="15"/>
                <c:pt idx="0">
                  <c:v>19.399999999999999</c:v>
                </c:pt>
                <c:pt idx="1">
                  <c:v>20</c:v>
                </c:pt>
                <c:pt idx="2">
                  <c:v>26.5</c:v>
                </c:pt>
                <c:pt idx="3">
                  <c:v>16.8</c:v>
                </c:pt>
                <c:pt idx="4">
                  <c:v>4.5</c:v>
                </c:pt>
                <c:pt idx="5">
                  <c:v>9.8000000000000007</c:v>
                </c:pt>
                <c:pt idx="6">
                  <c:v>6.9</c:v>
                </c:pt>
                <c:pt idx="7">
                  <c:v>6.1</c:v>
                </c:pt>
                <c:pt idx="8">
                  <c:v>2.4</c:v>
                </c:pt>
                <c:pt idx="9">
                  <c:v>0.03</c:v>
                </c:pt>
                <c:pt idx="10">
                  <c:v>5</c:v>
                </c:pt>
                <c:pt idx="11">
                  <c:v>2.1</c:v>
                </c:pt>
                <c:pt idx="12">
                  <c:v>4</c:v>
                </c:pt>
                <c:pt idx="13">
                  <c:v>7</c:v>
                </c:pt>
                <c:pt idx="14">
                  <c:v>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C0-45F2-85D5-A9F80E1764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МИР</c:v>
                </c:pt>
              </c:strCache>
            </c:strRef>
          </c:tx>
          <c:spPr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Лист1!$A$2:$A$18</c:f>
              <c:strCache>
                <c:ptCount val="15"/>
                <c:pt idx="0">
                  <c:v>Алмазы</c:v>
                </c:pt>
                <c:pt idx="1">
                  <c:v>Ванадий</c:v>
                </c:pt>
                <c:pt idx="2">
                  <c:v>МПГ</c:v>
                </c:pt>
                <c:pt idx="3">
                  <c:v>Калийные соли</c:v>
                </c:pt>
                <c:pt idx="4">
                  <c:v>Железные руды</c:v>
                </c:pt>
                <c:pt idx="5">
                  <c:v>Золото</c:v>
                </c:pt>
                <c:pt idx="6">
                  <c:v>Никель</c:v>
                </c:pt>
                <c:pt idx="7">
                  <c:v>Серебро</c:v>
                </c:pt>
                <c:pt idx="8">
                  <c:v>Цинк</c:v>
                </c:pt>
                <c:pt idx="9">
                  <c:v>Титан</c:v>
                </c:pt>
                <c:pt idx="10">
                  <c:v>Кобальт</c:v>
                </c:pt>
                <c:pt idx="11">
                  <c:v>Вольфрам</c:v>
                </c:pt>
                <c:pt idx="12">
                  <c:v>Медь</c:v>
                </c:pt>
                <c:pt idx="13">
                  <c:v>Апатитовые руды</c:v>
                </c:pt>
                <c:pt idx="14">
                  <c:v>литий</c:v>
                </c:pt>
              </c:strCache>
              <c:extLst xmlns:c16r2="http://schemas.microsoft.com/office/drawing/2015/06/chart"/>
            </c:strRef>
          </c:cat>
          <c:val>
            <c:numRef>
              <c:f>Лист1!$C$2:$C$18</c:f>
              <c:numCache>
                <c:formatCode>General</c:formatCode>
                <c:ptCount val="15"/>
                <c:pt idx="0">
                  <c:v>80.599999999999994</c:v>
                </c:pt>
                <c:pt idx="1">
                  <c:v>80</c:v>
                </c:pt>
                <c:pt idx="2">
                  <c:v>73.5</c:v>
                </c:pt>
                <c:pt idx="3">
                  <c:v>83.2</c:v>
                </c:pt>
                <c:pt idx="4">
                  <c:v>95.5</c:v>
                </c:pt>
                <c:pt idx="5">
                  <c:v>90.2</c:v>
                </c:pt>
                <c:pt idx="6">
                  <c:v>93.1</c:v>
                </c:pt>
                <c:pt idx="7">
                  <c:v>93.9</c:v>
                </c:pt>
                <c:pt idx="8">
                  <c:v>97.6</c:v>
                </c:pt>
                <c:pt idx="9">
                  <c:v>99.97</c:v>
                </c:pt>
                <c:pt idx="10">
                  <c:v>95</c:v>
                </c:pt>
                <c:pt idx="11">
                  <c:v>97.9</c:v>
                </c:pt>
                <c:pt idx="12">
                  <c:v>96</c:v>
                </c:pt>
                <c:pt idx="13">
                  <c:v>93</c:v>
                </c:pt>
                <c:pt idx="14">
                  <c:v>100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C0-45F2-85D5-A9F80E176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100"/>
        <c:axId val="342908512"/>
        <c:axId val="340797352"/>
      </c:barChart>
      <c:catAx>
        <c:axId val="34290851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340797352"/>
        <c:crosses val="autoZero"/>
        <c:auto val="1"/>
        <c:lblAlgn val="ctr"/>
        <c:lblOffset val="100"/>
        <c:noMultiLvlLbl val="0"/>
      </c:catAx>
      <c:valAx>
        <c:axId val="340797352"/>
        <c:scaling>
          <c:orientation val="minMax"/>
          <c:max val="100"/>
        </c:scaling>
        <c:delete val="1"/>
        <c:axPos val="t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2908512"/>
        <c:crosses val="autoZero"/>
        <c:crossBetween val="between"/>
        <c:majorUnit val="50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4907935" y="1733941"/>
      <a:ext cx="1448453" cy="4550895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918618614186296E-2"/>
          <c:y val="1.82648419338527E-2"/>
          <c:w val="0.97616276277162739"/>
          <c:h val="0.938070009282950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Средства федерального бюджета (КПМ)</c:v>
                </c:pt>
              </c:strCache>
            </c:strRef>
          </c:tx>
          <c:spPr>
            <a:solidFill>
              <a:srgbClr val="CD8779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BE6-405C-A8C9-F1FB2206CDD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BE6-405C-A8C9-F1FB2206CDD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BE6-405C-A8C9-F1FB2206CDD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1BE6-405C-A8C9-F1FB2206CDD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1BE6-405C-A8C9-F1FB2206CDD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20A-431C-891F-F17896D29AF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0A-431C-891F-F17896D29AF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20A-431C-891F-F17896D29AFD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Golos Text" panose="020B0503020202020204" pitchFamily="34" charset="-52"/>
                    <a:ea typeface="+mn-ea"/>
                    <a:cs typeface="Golos Text" panose="020B0503020202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Лист1!$B$1:$P$1</c:f>
              <c:strCache>
                <c:ptCount val="1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 (план)</c:v>
                </c:pt>
                <c:pt idx="12">
                  <c:v>2026 (план)</c:v>
                </c:pt>
                <c:pt idx="13">
                  <c:v>2027 (план)</c:v>
                </c:pt>
              </c:strCache>
            </c:strRef>
          </c:cat>
          <c:val>
            <c:numRef>
              <c:f>Лист1!$B$2:$P$2</c:f>
              <c:numCache>
                <c:formatCode>General</c:formatCode>
                <c:ptCount val="14"/>
                <c:pt idx="0">
                  <c:v>10.7</c:v>
                </c:pt>
                <c:pt idx="1">
                  <c:v>7.7</c:v>
                </c:pt>
                <c:pt idx="2">
                  <c:v>5.8</c:v>
                </c:pt>
                <c:pt idx="3" formatCode="0">
                  <c:v>5.96</c:v>
                </c:pt>
                <c:pt idx="4">
                  <c:v>4.5999999999999996</c:v>
                </c:pt>
                <c:pt idx="5">
                  <c:v>5.0999999999999996</c:v>
                </c:pt>
                <c:pt idx="6" formatCode="0.0">
                  <c:v>5.38</c:v>
                </c:pt>
                <c:pt idx="7" formatCode="0.0">
                  <c:v>4.4821</c:v>
                </c:pt>
                <c:pt idx="8" formatCode="0.0">
                  <c:v>4.7360000000000007</c:v>
                </c:pt>
                <c:pt idx="9" formatCode="0.00">
                  <c:v>3.8889999999999998</c:v>
                </c:pt>
                <c:pt idx="10" formatCode="0.00">
                  <c:v>3.3070900000000005</c:v>
                </c:pt>
                <c:pt idx="11" formatCode="0.00">
                  <c:v>2.62</c:v>
                </c:pt>
                <c:pt idx="12">
                  <c:v>2.68</c:v>
                </c:pt>
                <c:pt idx="13">
                  <c:v>2.68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E6-405C-A8C9-F1FB2206CDDB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Средства федерального бюджета (ГВЛ)</c:v>
                </c:pt>
              </c:strCache>
            </c:strRef>
          </c:tx>
          <c:spPr>
            <a:solidFill>
              <a:srgbClr val="A8503F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3.2505323493235354E-3"/>
                  <c:y val="-2.1009119281177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BE6-405C-A8C9-F1FB2206CDD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835107831076861E-3"/>
                  <c:y val="-2.5210943137412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BE6-405C-A8C9-F1FB2206CDD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2.5210943137412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BE6-405C-A8C9-F1FB2206CDD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670215662156901E-3"/>
                  <c:y val="-3.1513678921765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BE6-405C-A8C9-F1FB2206CDDB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Golos Text" panose="020B0503020202020204" pitchFamily="34" charset="-52"/>
                    <a:ea typeface="+mn-ea"/>
                    <a:cs typeface="Golos Text" panose="020B0503020202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Лист1!$B$1:$P$1</c:f>
              <c:strCache>
                <c:ptCount val="1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 (план)</c:v>
                </c:pt>
                <c:pt idx="12">
                  <c:v>2026 (план)</c:v>
                </c:pt>
                <c:pt idx="13">
                  <c:v>2027 (план)</c:v>
                </c:pt>
              </c:strCache>
            </c:strRef>
          </c:cat>
          <c:val>
            <c:numRef>
              <c:f>Лист1!$B$3:$P$3</c:f>
              <c:numCache>
                <c:formatCode>General</c:formatCode>
                <c:ptCount val="14"/>
                <c:pt idx="8" formatCode="0.0">
                  <c:v>2.1</c:v>
                </c:pt>
                <c:pt idx="9" formatCode="0.0">
                  <c:v>2.1</c:v>
                </c:pt>
                <c:pt idx="10" formatCode="0.00">
                  <c:v>2.5499999999999998</c:v>
                </c:pt>
                <c:pt idx="11" formatCode="0.00">
                  <c:v>4.49</c:v>
                </c:pt>
                <c:pt idx="12">
                  <c:v>7.99</c:v>
                </c:pt>
                <c:pt idx="13">
                  <c:v>7.99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BE6-405C-A8C9-F1FB2206C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04069088"/>
        <c:axId val="404069472"/>
      </c:barChart>
      <c:lineChart>
        <c:grouping val="stacked"/>
        <c:varyColors val="0"/>
        <c:ser>
          <c:idx val="2"/>
          <c:order val="2"/>
          <c:tx>
            <c:strRef>
              <c:f>Лист1!$A$4</c:f>
              <c:strCache>
                <c:ptCount val="1"/>
                <c:pt idx="0">
                  <c:v>Всего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bg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olos Text" panose="020B0503020202020204" pitchFamily="34" charset="-52"/>
                    <a:ea typeface="+mn-ea"/>
                    <a:cs typeface="Golos Text" panose="020B0503020202020204" pitchFamily="34" charset="-52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Лист1!$B$1:$P$1</c:f>
              <c:strCache>
                <c:ptCount val="1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 (план)</c:v>
                </c:pt>
                <c:pt idx="12">
                  <c:v>2026 (план)</c:v>
                </c:pt>
                <c:pt idx="13">
                  <c:v>2027 (план)</c:v>
                </c:pt>
              </c:strCache>
            </c:strRef>
          </c:cat>
          <c:val>
            <c:numRef>
              <c:f>Лист1!$B$4:$P$4</c:f>
              <c:numCache>
                <c:formatCode>General</c:formatCode>
                <c:ptCount val="14"/>
                <c:pt idx="0">
                  <c:v>10.7</c:v>
                </c:pt>
                <c:pt idx="1">
                  <c:v>7.7</c:v>
                </c:pt>
                <c:pt idx="2">
                  <c:v>5.8</c:v>
                </c:pt>
                <c:pt idx="3" formatCode="0">
                  <c:v>5.96</c:v>
                </c:pt>
                <c:pt idx="4">
                  <c:v>4.5999999999999996</c:v>
                </c:pt>
                <c:pt idx="5">
                  <c:v>5.0999999999999996</c:v>
                </c:pt>
                <c:pt idx="6" formatCode="0.0">
                  <c:v>5.38</c:v>
                </c:pt>
                <c:pt idx="7" formatCode="0.0">
                  <c:v>4.4821</c:v>
                </c:pt>
                <c:pt idx="8" formatCode="0.0">
                  <c:v>6.8360000000000003</c:v>
                </c:pt>
                <c:pt idx="9" formatCode="0.0">
                  <c:v>5.9889999999999999</c:v>
                </c:pt>
                <c:pt idx="10" formatCode="0.0">
                  <c:v>5.8570900000000004</c:v>
                </c:pt>
                <c:pt idx="11" formatCode="0.0">
                  <c:v>7.11</c:v>
                </c:pt>
                <c:pt idx="12">
                  <c:v>10.67</c:v>
                </c:pt>
                <c:pt idx="13">
                  <c:v>10.67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BE6-405C-A8C9-F1FB2206C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069088"/>
        <c:axId val="404069472"/>
      </c:lineChart>
      <c:catAx>
        <c:axId val="40406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pPr>
            <a:endParaRPr lang="ru-RU"/>
          </a:p>
        </c:txPr>
        <c:crossAx val="404069472"/>
        <c:crosses val="autoZero"/>
        <c:auto val="1"/>
        <c:lblAlgn val="ctr"/>
        <c:lblOffset val="100"/>
        <c:noMultiLvlLbl val="0"/>
      </c:catAx>
      <c:valAx>
        <c:axId val="404069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406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2708987376847"/>
          <c:y val="0"/>
          <c:w val="0.79192989536247871"/>
          <c:h val="0.9712073197316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prstGeom prst="rect">
              <a:avLst/>
            </a:prstGeom>
            <a:solidFill>
              <a:srgbClr val="36D379"/>
            </a:solidFill>
            <a:ln>
              <a:noFill/>
              <a:miter/>
            </a:ln>
            <a:effectLst/>
          </c:spPr>
          <c:dPt>
            <c:idx val="0"/>
            <c:bubble3D val="0"/>
            <c:spPr>
              <a:prstGeom prst="rect">
                <a:avLst/>
              </a:prstGeom>
              <a:solidFill>
                <a:srgbClr val="A05299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81-B347-92F2-59977675F3C7}"/>
              </c:ext>
            </c:extLst>
          </c:dPt>
          <c:dPt>
            <c:idx val="1"/>
            <c:bubble3D val="0"/>
            <c:spPr>
              <a:prstGeom prst="rect">
                <a:avLst/>
              </a:prstGeom>
              <a:solidFill>
                <a:srgbClr val="36D379"/>
              </a:solidFill>
              <a:ln w="9525">
                <a:noFill/>
                <a:miter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D81-B347-92F2-59977675F3C7}"/>
              </c:ext>
            </c:extLst>
          </c:dPt>
          <c:dPt>
            <c:idx val="2"/>
            <c:bubble3D val="0"/>
            <c:spPr>
              <a:prstGeom prst="rect">
                <a:avLst/>
              </a:prstGeom>
              <a:solidFill>
                <a:srgbClr val="FEC25B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D81-B347-92F2-59977675F3C7}"/>
              </c:ext>
            </c:extLst>
          </c:dPt>
          <c:dPt>
            <c:idx val="3"/>
            <c:bubble3D val="0"/>
            <c:spPr>
              <a:prstGeom prst="rect">
                <a:avLst/>
              </a:prstGeom>
              <a:solidFill>
                <a:srgbClr val="66C7FF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D81-B347-92F2-59977675F3C7}"/>
              </c:ext>
            </c:extLst>
          </c:dPt>
          <c:dPt>
            <c:idx val="4"/>
            <c:bubble3D val="0"/>
            <c:spPr>
              <a:prstGeom prst="rect">
                <a:avLst/>
              </a:prstGeom>
              <a:solidFill>
                <a:srgbClr val="FD6949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D81-B347-92F2-59977675F3C7}"/>
              </c:ext>
            </c:extLst>
          </c:dPt>
          <c:dPt>
            <c:idx val="5"/>
            <c:bubble3D val="0"/>
            <c:spPr>
              <a:prstGeom prst="rect">
                <a:avLst/>
              </a:prstGeom>
              <a:solidFill>
                <a:srgbClr val="DA0000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D81-B347-92F2-59977675F3C7}"/>
              </c:ext>
            </c:extLst>
          </c:dPt>
          <c:dPt>
            <c:idx val="6"/>
            <c:bubble3D val="0"/>
            <c:spPr>
              <a:prstGeom prst="rect">
                <a:avLst/>
              </a:prstGeom>
              <a:solidFill>
                <a:srgbClr val="8C8C8C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D81-B347-92F2-59977675F3C7}"/>
              </c:ext>
            </c:extLst>
          </c:dPt>
          <c:dPt>
            <c:idx val="7"/>
            <c:bubble3D val="0"/>
            <c:spPr>
              <a:prstGeom prst="rect">
                <a:avLst/>
              </a:prstGeom>
              <a:solidFill>
                <a:srgbClr val="000000"/>
              </a:solidFill>
              <a:ln>
                <a:noFill/>
                <a:miter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C97E-4A1C-9CC5-610BD34426EF}"/>
              </c:ext>
            </c:extLst>
          </c:dPt>
          <c:dLbls>
            <c:dLbl>
              <c:idx val="0"/>
              <c:layout>
                <c:manualLayout>
                  <c:x val="-6.7394251197552435E-2"/>
                  <c:y val="8.6652622700350374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 b="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D81-B347-92F2-59977675F3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202881010308796E-2"/>
                  <c:y val="-3.405289668890972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D81-B347-92F2-59977675F3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1906087474548031E-4"/>
                  <c:y val="0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>
                      <a:solidFill>
                        <a:srgbClr val="FEC25B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D81-B347-92F2-59977675F3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6301084107585185E-3"/>
                  <c:y val="1.35721867208015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>
                      <a:solidFill>
                        <a:srgbClr val="66C7FF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D81-B347-92F2-59977675F3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762863250827041E-3"/>
                  <c:y val="3.9802842080019905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>
                      <a:solidFill>
                        <a:srgbClr val="FD6949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D81-B347-92F2-59977675F3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3845743955785222E-3"/>
                  <c:y val="3.0249009145306247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DD81-B347-92F2-59977675F3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7176591997774942E-2"/>
                  <c:y val="6.311405424107909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2800">
                        <a:solidFill>
                          <a:srgbClr val="8C8C8C"/>
                        </a:solidFill>
                      </a:defRPr>
                    </a:pPr>
                    <a:r>
                      <a:rPr lang="en-US">
                        <a:solidFill>
                          <a:srgbClr val="8C8C8C"/>
                        </a:solidFill>
                      </a:rPr>
                      <a:t>2%</a:t>
                    </a:r>
                    <a:endParaRPr lang="en-US" dirty="0">
                      <a:solidFill>
                        <a:srgbClr val="8C8C8C"/>
                      </a:solidFill>
                    </a:endParaRP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DD81-B347-92F2-59977675F3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1164131807185453E-2"/>
                  <c:y val="6.5780735026911971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97E-4A1C-9CC5-610BD34426E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Цветные металлы</c:v>
                </c:pt>
                <c:pt idx="1">
                  <c:v>Уран</c:v>
                </c:pt>
                <c:pt idx="2">
                  <c:v>Благородные металлы</c:v>
                </c:pt>
                <c:pt idx="3">
                  <c:v>Алмазы</c:v>
                </c:pt>
                <c:pt idx="4">
                  <c:v>Неметаллические ПИ</c:v>
                </c:pt>
                <c:pt idx="5">
                  <c:v>Редкие металлы</c:v>
                </c:pt>
                <c:pt idx="6">
                  <c:v>Черные металлы</c:v>
                </c:pt>
                <c:pt idx="7">
                  <c:v>Угли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 formatCode="0%">
                  <c:v>0.24955658446735851</c:v>
                </c:pt>
                <c:pt idx="1">
                  <c:v>0.1857490110045501</c:v>
                </c:pt>
                <c:pt idx="2" formatCode="0%">
                  <c:v>0.16665890424938332</c:v>
                </c:pt>
                <c:pt idx="3" formatCode="0%">
                  <c:v>0.15433451554229427</c:v>
                </c:pt>
                <c:pt idx="4" formatCode="0%">
                  <c:v>0.11215456208053308</c:v>
                </c:pt>
                <c:pt idx="5" formatCode="0%">
                  <c:v>8.2679327215963938E-2</c:v>
                </c:pt>
                <c:pt idx="6" formatCode="0%">
                  <c:v>4.5200039047847765E-2</c:v>
                </c:pt>
                <c:pt idx="7">
                  <c:v>3.6670563920690935E-3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DD81-B347-92F2-59977675F3C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325"/>
      </c:pie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8690474" y="3936425"/>
      <a:ext cx="3410126" cy="2401763"/>
    </a:xfrm>
    <a:prstGeom prst="rect">
      <a:avLst/>
    </a:prstGeom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Montserrat ExtraBold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49342354082968"/>
          <c:y val="2.8792665876082545E-2"/>
          <c:w val="0.79192989536247871"/>
          <c:h val="0.9712073197316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prstGeom prst="rect">
              <a:avLst/>
            </a:prstGeom>
            <a:ln>
              <a:noFill/>
              <a:miter/>
            </a:ln>
            <a:effectLst/>
          </c:spPr>
          <c:dPt>
            <c:idx val="0"/>
            <c:bubble3D val="0"/>
            <c:spPr>
              <a:prstGeom prst="rect">
                <a:avLst/>
              </a:prstGeom>
              <a:solidFill>
                <a:srgbClr val="A05299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81-B347-92F2-59977675F3C7}"/>
              </c:ext>
            </c:extLst>
          </c:dPt>
          <c:dPt>
            <c:idx val="1"/>
            <c:bubble3D val="0"/>
            <c:spPr>
              <a:prstGeom prst="rect">
                <a:avLst/>
              </a:prstGeom>
              <a:solidFill>
                <a:srgbClr val="FEC25B"/>
              </a:solidFill>
              <a:ln w="9525">
                <a:noFill/>
                <a:miter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D81-B347-92F2-59977675F3C7}"/>
              </c:ext>
            </c:extLst>
          </c:dPt>
          <c:dPt>
            <c:idx val="2"/>
            <c:bubble3D val="0"/>
            <c:spPr>
              <a:prstGeom prst="rect">
                <a:avLst/>
              </a:prstGeom>
              <a:solidFill>
                <a:srgbClr val="DA0000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D81-B347-92F2-59977675F3C7}"/>
              </c:ext>
            </c:extLst>
          </c:dPt>
          <c:dPt>
            <c:idx val="3"/>
            <c:bubble3D val="0"/>
            <c:spPr>
              <a:prstGeom prst="rect">
                <a:avLst/>
              </a:prstGeom>
              <a:solidFill>
                <a:srgbClr val="FD6949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D81-B347-92F2-59977675F3C7}"/>
              </c:ext>
            </c:extLst>
          </c:dPt>
          <c:dPt>
            <c:idx val="4"/>
            <c:bubble3D val="0"/>
            <c:spPr>
              <a:prstGeom prst="rect">
                <a:avLst/>
              </a:prstGeom>
              <a:solidFill>
                <a:srgbClr val="36D379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D81-B347-92F2-59977675F3C7}"/>
              </c:ext>
            </c:extLst>
          </c:dPt>
          <c:dPt>
            <c:idx val="5"/>
            <c:bubble3D val="0"/>
            <c:spPr>
              <a:prstGeom prst="rect">
                <a:avLst/>
              </a:prstGeom>
              <a:solidFill>
                <a:srgbClr val="66C7FF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D81-B347-92F2-59977675F3C7}"/>
              </c:ext>
            </c:extLst>
          </c:dPt>
          <c:dPt>
            <c:idx val="6"/>
            <c:bubble3D val="0"/>
            <c:spPr>
              <a:prstGeom prst="rect">
                <a:avLst/>
              </a:prstGeom>
              <a:solidFill>
                <a:srgbClr val="8C8C8C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D81-B347-92F2-59977675F3C7}"/>
              </c:ext>
            </c:extLst>
          </c:dPt>
          <c:dLbls>
            <c:dLbl>
              <c:idx val="1"/>
              <c:layout>
                <c:manualLayout>
                  <c:x val="-3.0927107000484694E-2"/>
                  <c:y val="-8.2398927636059993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D81-B347-92F2-59977675F3C7}"/>
                </c:ext>
                <c:ext xmlns:c15="http://schemas.microsoft.com/office/drawing/2012/chart" uri="{CE6537A1-D6FC-4f65-9D91-7224C49458BB}">
                  <c15:layout>
                    <c:manualLayout>
                      <c:w val="0.23990687025732066"/>
                      <c:h val="0.1081645616997450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5820386002515005"/>
                  <c:y val="-7.764302415344964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D81-B347-92F2-59977675F3C7}"/>
                </c:ext>
                <c:ext xmlns:c15="http://schemas.microsoft.com/office/drawing/2012/chart" uri="{CE6537A1-D6FC-4f65-9D91-7224C49458BB}">
                  <c15:layout>
                    <c:manualLayout>
                      <c:w val="0.29975503708162005"/>
                      <c:h val="0.13689094643672828"/>
                    </c:manualLayout>
                  </c15:layout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409036185089837E-2"/>
                  <c:y val="3.994226588331321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>
                      <a:solidFill>
                        <a:srgbClr val="66C7FF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D81-B347-92F2-59977675F3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>
                      <a:solidFill>
                        <a:srgbClr val="8C8C8C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Цветные металлы</c:v>
                </c:pt>
                <c:pt idx="1">
                  <c:v>Благородные металлы</c:v>
                </c:pt>
                <c:pt idx="2">
                  <c:v>Редкие металлы</c:v>
                </c:pt>
                <c:pt idx="3">
                  <c:v>Неметаллические ПИ</c:v>
                </c:pt>
                <c:pt idx="4">
                  <c:v>Уран</c:v>
                </c:pt>
                <c:pt idx="5">
                  <c:v>Алмазы</c:v>
                </c:pt>
                <c:pt idx="6">
                  <c:v>Черные металлы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0.31838931506243656</c:v>
                </c:pt>
                <c:pt idx="1">
                  <c:v>0.18172850028020215</c:v>
                </c:pt>
                <c:pt idx="2">
                  <c:v>0.12417062398166083</c:v>
                </c:pt>
                <c:pt idx="3">
                  <c:v>0.11131147297776636</c:v>
                </c:pt>
                <c:pt idx="4">
                  <c:v>0.110583170892586</c:v>
                </c:pt>
                <c:pt idx="5">
                  <c:v>8.1530594400600412E-2</c:v>
                </c:pt>
                <c:pt idx="6">
                  <c:v>7.2286322404747666E-2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DD81-B347-92F2-59977675F3C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20"/>
      </c:pie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8690474" y="3936425"/>
      <a:ext cx="3410126" cy="2401763"/>
    </a:xfrm>
    <a:prstGeom prst="rect">
      <a:avLst/>
    </a:prstGeom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Montserrat ExtraBold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51480302334518"/>
          <c:y val="0.13583585903178169"/>
          <c:w val="0.81397806238742465"/>
          <c:h val="0.8090790790330814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prstGeom prst="rect">
              <a:avLst/>
            </a:prstGeom>
            <a:ln>
              <a:noFill/>
            </a:ln>
          </c:spPr>
          <c:dPt>
            <c:idx val="0"/>
            <c:bubble3D val="0"/>
            <c:spPr>
              <a:prstGeom prst="rect">
                <a:avLst/>
              </a:prstGeom>
              <a:solidFill>
                <a:srgbClr val="FEC25B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77-4406-9D8F-C12ABD7E43E0}"/>
              </c:ext>
            </c:extLst>
          </c:dPt>
          <c:dPt>
            <c:idx val="1"/>
            <c:bubble3D val="0"/>
            <c:spPr>
              <a:prstGeom prst="rect">
                <a:avLst/>
              </a:prstGeom>
              <a:solidFill>
                <a:srgbClr val="83437D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477-4406-9D8F-C12ABD7E43E0}"/>
              </c:ext>
            </c:extLst>
          </c:dPt>
          <c:dPt>
            <c:idx val="2"/>
            <c:bubble3D val="0"/>
            <c:spPr>
              <a:prstGeom prst="rect">
                <a:avLst/>
              </a:prstGeom>
              <a:solidFill>
                <a:srgbClr val="59BDD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477-4406-9D8F-C12ABD7E43E0}"/>
              </c:ext>
            </c:extLst>
          </c:dPt>
          <c:dPt>
            <c:idx val="3"/>
            <c:bubble3D val="0"/>
            <c:spPr>
              <a:prstGeom prst="rect">
                <a:avLst/>
              </a:prstGeom>
              <a:solidFill>
                <a:srgbClr val="00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477-4406-9D8F-C12ABD7E43E0}"/>
              </c:ext>
            </c:extLst>
          </c:dPt>
          <c:dPt>
            <c:idx val="4"/>
            <c:bubble3D val="0"/>
            <c:spPr>
              <a:prstGeom prst="rect">
                <a:avLst/>
              </a:prstGeom>
              <a:solidFill>
                <a:srgbClr val="FD694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477-4406-9D8F-C12ABD7E43E0}"/>
              </c:ext>
            </c:extLst>
          </c:dPt>
          <c:dPt>
            <c:idx val="5"/>
            <c:bubble3D val="0"/>
            <c:spPr>
              <a:prstGeom prst="rect">
                <a:avLst/>
              </a:prstGeom>
              <a:solidFill>
                <a:srgbClr val="8C8C8C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477-4406-9D8F-C12ABD7E43E0}"/>
              </c:ext>
            </c:extLst>
          </c:dPt>
          <c:dPt>
            <c:idx val="6"/>
            <c:bubble3D val="0"/>
            <c:spPr>
              <a:prstGeom prst="rect">
                <a:avLst/>
              </a:prstGeom>
              <a:solidFill>
                <a:srgbClr val="36D37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477-4406-9D8F-C12ABD7E43E0}"/>
              </c:ext>
            </c:extLst>
          </c:dPt>
          <c:dLbls>
            <c:dLbl>
              <c:idx val="0"/>
              <c:layout>
                <c:manualLayout>
                  <c:x val="-0.20866418421957475"/>
                  <c:y val="-0.2048367557892800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477-4406-9D8F-C12ABD7E43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961831301494018E-3"/>
                  <c:y val="1.81261669799036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477-4406-9D8F-C12ABD7E43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8487666084813E-3"/>
                  <c:y val="9.900202837226588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477-4406-9D8F-C12ABD7E43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8741609829614326E-3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477-4406-9D8F-C12ABD7E43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7327297327165246E-2"/>
                  <c:y val="5.557958898675127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&gt;0,1%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D477-4406-9D8F-C12ABD7E43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Благородные металлы</c:v>
                </c:pt>
                <c:pt idx="1">
                  <c:v>Цветные и редкие металлы</c:v>
                </c:pt>
                <c:pt idx="2">
                  <c:v>Алмазы</c:v>
                </c:pt>
                <c:pt idx="3">
                  <c:v>Угли</c:v>
                </c:pt>
                <c:pt idx="4">
                  <c:v>Неметаллические ПИ</c:v>
                </c:pt>
                <c:pt idx="5">
                  <c:v>Черные металлы</c:v>
                </c:pt>
                <c:pt idx="6">
                  <c:v>Уран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 formatCode="0.0%">
                  <c:v>0.745</c:v>
                </c:pt>
                <c:pt idx="1">
                  <c:v>0.11</c:v>
                </c:pt>
                <c:pt idx="2">
                  <c:v>7.0000000000000007E-2</c:v>
                </c:pt>
                <c:pt idx="3">
                  <c:v>0.04</c:v>
                </c:pt>
                <c:pt idx="4">
                  <c:v>0.03</c:v>
                </c:pt>
                <c:pt idx="5">
                  <c:v>0.01</c:v>
                </c:pt>
                <c:pt idx="6" formatCode="0.00%">
                  <c:v>4.0000000000000001E-3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D477-4406-9D8F-C12ABD7E43E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9443290" y="2121675"/>
      <a:ext cx="3109029" cy="2565604"/>
    </a:xfrm>
    <a:prstGeom prst="rect">
      <a:avLst/>
    </a:prstGeom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66215974507867"/>
          <c:y val="9.7645452182286152E-2"/>
          <c:w val="0.74042763349020979"/>
          <c:h val="0.883755414068706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rgbClr val="FEC25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708-43E9-B773-FA3CBBDFA3D5}"/>
              </c:ext>
            </c:extLst>
          </c:dPt>
          <c:dPt>
            <c:idx val="1"/>
            <c:bubble3D val="0"/>
            <c:spPr>
              <a:solidFill>
                <a:srgbClr val="83437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708-43E9-B773-FA3CBBDFA3D5}"/>
              </c:ext>
            </c:extLst>
          </c:dPt>
          <c:dPt>
            <c:idx val="2"/>
            <c:bubble3D val="0"/>
            <c:spPr>
              <a:solidFill>
                <a:srgbClr val="59BDD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708-43E9-B773-FA3CBBDFA3D5}"/>
              </c:ext>
            </c:extLst>
          </c:dPt>
          <c:dPt>
            <c:idx val="3"/>
            <c:bubble3D val="0"/>
            <c:spPr>
              <a:solidFill>
                <a:srgbClr val="0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708-43E9-B773-FA3CBBDFA3D5}"/>
              </c:ext>
            </c:extLst>
          </c:dPt>
          <c:dPt>
            <c:idx val="4"/>
            <c:bubble3D val="0"/>
            <c:spPr>
              <a:solidFill>
                <a:srgbClr val="FD694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708-43E9-B773-FA3CBBDFA3D5}"/>
              </c:ext>
            </c:extLst>
          </c:dPt>
          <c:dPt>
            <c:idx val="5"/>
            <c:bubble3D val="0"/>
            <c:spPr>
              <a:solidFill>
                <a:srgbClr val="8C8C8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708-43E9-B773-FA3CBBDFA3D5}"/>
              </c:ext>
            </c:extLst>
          </c:dPt>
          <c:dPt>
            <c:idx val="6"/>
            <c:bubble3D val="0"/>
            <c:spPr>
              <a:solidFill>
                <a:srgbClr val="36D37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708-43E9-B773-FA3CBBDFA3D5}"/>
              </c:ext>
            </c:extLst>
          </c:dPt>
          <c:dLbls>
            <c:dLbl>
              <c:idx val="0"/>
              <c:layout>
                <c:manualLayout>
                  <c:x val="-0.23873117926381443"/>
                  <c:y val="-0.176470010776174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708-43E9-B773-FA3CBBDFA3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6975739698636469E-3"/>
                  <c:y val="-4.505244181869700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708-43E9-B773-FA3CBBDFA3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1433710741549312"/>
                  <c:y val="9.62145061143077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708-43E9-B773-FA3CBBDFA3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225451734436952E-2"/>
                  <c:y val="3.4214912173061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708-43E9-B773-FA3CBBDFA3D5}"/>
                </c:ext>
                <c:ext xmlns:c15="http://schemas.microsoft.com/office/drawing/2012/chart" uri="{CE6537A1-D6FC-4f65-9D91-7224C49458BB}">
                  <c15:layout>
                    <c:manualLayout>
                      <c:w val="0.12310762005973433"/>
                      <c:h val="9.8463670012561053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3.6639252222321508E-3"/>
                  <c:y val="-5.133296594684200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708-43E9-B773-FA3CBBDFA3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1105691161989305"/>
                  <c:y val="1.630995223231913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&lt;0,1%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708-43E9-B773-FA3CBBDFA3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Благородные металлы</c:v>
                </c:pt>
                <c:pt idx="1">
                  <c:v>Цветные и редкие металлы</c:v>
                </c:pt>
                <c:pt idx="2">
                  <c:v>Алмазы</c:v>
                </c:pt>
                <c:pt idx="3">
                  <c:v>Твердое топливо</c:v>
                </c:pt>
                <c:pt idx="4">
                  <c:v>Неметаллы</c:v>
                </c:pt>
                <c:pt idx="5">
                  <c:v>Черные металлы</c:v>
                </c:pt>
                <c:pt idx="6">
                  <c:v>Уран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0.73</c:v>
                </c:pt>
                <c:pt idx="1">
                  <c:v>0.15</c:v>
                </c:pt>
                <c:pt idx="2" formatCode="0.0%">
                  <c:v>5.5E-2</c:v>
                </c:pt>
                <c:pt idx="3">
                  <c:v>0.03</c:v>
                </c:pt>
                <c:pt idx="4">
                  <c:v>0.03</c:v>
                </c:pt>
                <c:pt idx="5">
                  <c:v>1.2E-2</c:v>
                </c:pt>
                <c:pt idx="6" formatCode="0.00%">
                  <c:v>1E-4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708-43E9-B773-FA3CBBDFA3D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23881072753513E-2"/>
          <c:y val="7.8333118797619269E-2"/>
          <c:w val="0.95951107014169912"/>
          <c:h val="0.820545691290988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Действующие лицензии</c:v>
                </c:pt>
              </c:strCache>
            </c:strRef>
          </c:tx>
          <c:spPr>
            <a:prstGeom prst="rect">
              <a:avLst/>
            </a:prstGeom>
            <a:solidFill>
              <a:srgbClr val="A8503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Times New Roman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4463</c:v>
                </c:pt>
                <c:pt idx="1">
                  <c:v>4410</c:v>
                </c:pt>
                <c:pt idx="2">
                  <c:v>4432</c:v>
                </c:pt>
                <c:pt idx="3">
                  <c:v>4491</c:v>
                </c:pt>
                <c:pt idx="4">
                  <c:v>4783</c:v>
                </c:pt>
                <c:pt idx="5">
                  <c:v>5194</c:v>
                </c:pt>
                <c:pt idx="6">
                  <c:v>4985</c:v>
                </c:pt>
                <c:pt idx="7">
                  <c:v>5227</c:v>
                </c:pt>
                <c:pt idx="8">
                  <c:v>5117</c:v>
                </c:pt>
                <c:pt idx="9">
                  <c:v>5312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4D-4243-AFBA-42F22533C9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действующие лицензии по "заявительному принципу"</c:v>
                </c:pt>
              </c:strCache>
            </c:strRef>
          </c:tx>
          <c:spPr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44D-4243-AFBA-42F22533C9E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44D-4243-AFBA-42F22533C9E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615385438353093E-4"/>
                  <c:y val="4.854986078419824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44D-4243-AFBA-42F22533C9E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b" anchorCtr="1"/>
              <a:lstStyle/>
              <a:p>
                <a:pPr>
                  <a:defRPr sz="1600" b="0" i="0" u="none" strike="noStrike">
                    <a:solidFill>
                      <a:srgbClr val="A8503F"/>
                    </a:solidFill>
                    <a:latin typeface="+mn-lt"/>
                    <a:ea typeface="+mn-ea"/>
                    <a:cs typeface="Times New Roman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321</c:v>
                </c:pt>
                <c:pt idx="1">
                  <c:v>725</c:v>
                </c:pt>
                <c:pt idx="2">
                  <c:v>1011</c:v>
                </c:pt>
                <c:pt idx="3">
                  <c:v>1698</c:v>
                </c:pt>
                <c:pt idx="4">
                  <c:v>2546</c:v>
                </c:pt>
                <c:pt idx="5">
                  <c:v>3487</c:v>
                </c:pt>
                <c:pt idx="6">
                  <c:v>4821</c:v>
                </c:pt>
                <c:pt idx="7">
                  <c:v>6344</c:v>
                </c:pt>
                <c:pt idx="8">
                  <c:v>6785</c:v>
                </c:pt>
                <c:pt idx="9">
                  <c:v>6556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44D-4243-AFBA-42F22533C9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40880600"/>
        <c:axId val="340881384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</c:v>
                </c:pt>
              </c:strCache>
            </c:strRef>
          </c:tx>
          <c:spPr>
            <a:prstGeom prst="rect">
              <a:avLst/>
            </a:prstGeom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9"/>
            <c:spPr>
              <a:prstGeom prst="rect">
                <a:avLst/>
              </a:prstGeom>
              <a:solidFill>
                <a:schemeClr val="tx2"/>
              </a:solidFill>
              <a:ln w="19050">
                <a:noFill/>
              </a:ln>
              <a:effectLst/>
            </c:spPr>
          </c:marker>
          <c:dLbls>
            <c:dLbl>
              <c:idx val="6"/>
              <c:layout>
                <c:manualLayout>
                  <c:x val="-3.7141008620898329E-2"/>
                  <c:y val="-7.1098958073466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44D-4243-AFBA-42F22533C9E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>
                    <a:solidFill>
                      <a:srgbClr val="454B51"/>
                    </a:solidFill>
                    <a:latin typeface="+mn-lt"/>
                    <a:ea typeface="+mn-ea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4784</c:v>
                </c:pt>
                <c:pt idx="1">
                  <c:v>5135</c:v>
                </c:pt>
                <c:pt idx="2">
                  <c:v>5443</c:v>
                </c:pt>
                <c:pt idx="3">
                  <c:v>6189</c:v>
                </c:pt>
                <c:pt idx="4">
                  <c:v>7329</c:v>
                </c:pt>
                <c:pt idx="5">
                  <c:v>8681</c:v>
                </c:pt>
                <c:pt idx="6">
                  <c:v>9806</c:v>
                </c:pt>
                <c:pt idx="7">
                  <c:v>11571</c:v>
                </c:pt>
                <c:pt idx="8">
                  <c:v>11902</c:v>
                </c:pt>
                <c:pt idx="9">
                  <c:v>11868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F44D-4243-AFBA-42F22533C9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0880600"/>
        <c:axId val="340881384"/>
      </c:lineChart>
      <c:catAx>
        <c:axId val="340880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Times New Roman"/>
              </a:defRPr>
            </a:pPr>
            <a:endParaRPr lang="ru-RU"/>
          </a:p>
        </c:txPr>
        <c:crossAx val="340881384"/>
        <c:crosses val="autoZero"/>
        <c:auto val="1"/>
        <c:lblAlgn val="ctr"/>
        <c:lblOffset val="100"/>
        <c:noMultiLvlLbl val="0"/>
      </c:catAx>
      <c:valAx>
        <c:axId val="340881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0880600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0" y="4573998"/>
      <a:ext cx="4517720" cy="2284002"/>
    </a:xfrm>
    <a:prstGeom prst="rect">
      <a:avLst/>
    </a:prstGeom>
    <a:noFill/>
    <a:ln>
      <a:noFill/>
    </a:ln>
    <a:effectLst/>
  </c:spPr>
  <c:txPr>
    <a:bodyPr/>
    <a:lstStyle/>
    <a:p>
      <a:pPr>
        <a:defRPr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5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  <a:beve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5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7294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538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93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459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07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347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64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74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475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077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887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564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52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13090" y="594669"/>
            <a:ext cx="22193546" cy="1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" name="Line"/>
          <p:cNvSpPr/>
          <p:nvPr/>
        </p:nvSpPr>
        <p:spPr>
          <a:xfrm>
            <a:off x="-13399" y="13255573"/>
            <a:ext cx="24410797" cy="1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37716" y="244692"/>
            <a:ext cx="1783196" cy="48159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98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"/>
          <p:cNvSpPr/>
          <p:nvPr/>
        </p:nvSpPr>
        <p:spPr>
          <a:xfrm>
            <a:off x="-37937" y="2936450"/>
            <a:ext cx="24459874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"/>
          <p:cNvSpPr/>
          <p:nvPr/>
        </p:nvSpPr>
        <p:spPr>
          <a:xfrm>
            <a:off x="-13399" y="13255573"/>
            <a:ext cx="24410797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592856" y="355600"/>
            <a:ext cx="22926362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592855" y="3149600"/>
            <a:ext cx="22926363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6001" y="13081000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2856" y="614199"/>
            <a:ext cx="4422568" cy="19063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sz="4800" b="1" i="0" u="none" strike="noStrike" cap="none" spc="0" normalizeH="0" baseline="0" dirty="0">
          <a:ln>
            <a:noFill/>
          </a:ln>
          <a:solidFill>
            <a:srgbClr val="454B51"/>
          </a:solidFill>
          <a:effectLst/>
          <a:uFillTx/>
          <a:latin typeface="Arial"/>
          <a:ea typeface="+mn-ea"/>
          <a:cs typeface="Arial"/>
          <a:sym typeface="Helvetica Neue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chart" Target="../charts/char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Заголовок презентации:…">
            <a:extLst>
              <a:ext uri="{FF2B5EF4-FFF2-40B4-BE49-F238E27FC236}">
                <a16:creationId xmlns:a16="http://schemas.microsoft.com/office/drawing/2014/main" xmlns="" id="{926A4E73-E44E-4117-8A2D-DF0EA7A4D5CF}"/>
              </a:ext>
            </a:extLst>
          </p:cNvPr>
          <p:cNvSpPr txBox="1"/>
          <p:nvPr/>
        </p:nvSpPr>
        <p:spPr>
          <a:xfrm>
            <a:off x="1721532" y="3793921"/>
            <a:ext cx="20279596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8900">
                <a:latin typeface="Arial"/>
                <a:ea typeface="Arial"/>
                <a:cs typeface="Arial"/>
                <a:sym typeface="Arial"/>
              </a:defRPr>
            </a:pPr>
            <a:r>
              <a:rPr lang="ru-RU" sz="60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Основные результаты</a:t>
            </a:r>
            <a:br>
              <a:rPr lang="ru-RU" sz="60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</a:br>
            <a:r>
              <a:rPr lang="ru-RU" sz="60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геологоразведочных работ</a:t>
            </a:r>
          </a:p>
          <a:p>
            <a:pPr algn="l">
              <a:defRPr sz="8900">
                <a:latin typeface="Arial"/>
                <a:ea typeface="Arial"/>
                <a:cs typeface="Arial"/>
                <a:sym typeface="Arial"/>
              </a:defRPr>
            </a:pPr>
            <a:r>
              <a:rPr lang="ru-RU" sz="6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 твердые полезные ископаемые </a:t>
            </a:r>
          </a:p>
          <a:p>
            <a:pPr algn="l">
              <a:defRPr sz="8900">
                <a:latin typeface="Arial"/>
                <a:ea typeface="Arial"/>
                <a:cs typeface="Arial"/>
                <a:sym typeface="Arial"/>
              </a:defRPr>
            </a:pPr>
            <a:r>
              <a:rPr lang="ru-RU" sz="6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 2024 году и задачи на 2025 год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39BFF219-B740-468C-9619-C3ACAABCF9E7}"/>
              </a:ext>
            </a:extLst>
          </p:cNvPr>
          <p:cNvSpPr txBox="1"/>
          <p:nvPr/>
        </p:nvSpPr>
        <p:spPr bwMode="auto">
          <a:xfrm>
            <a:off x="1721532" y="8674616"/>
            <a:ext cx="1327037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ru-RU" sz="3800" b="0" dirty="0" err="1">
                <a:solidFill>
                  <a:srgbClr val="A8503F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rPr>
              <a:t>Гермаханов</a:t>
            </a:r>
            <a:r>
              <a:rPr lang="ru-RU" sz="3800" b="0" dirty="0">
                <a:solidFill>
                  <a:srgbClr val="A8503F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rPr>
              <a:t> </a:t>
            </a:r>
            <a:r>
              <a:rPr lang="ru-RU" sz="3800" b="0" dirty="0" err="1">
                <a:solidFill>
                  <a:srgbClr val="A8503F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rPr>
              <a:t>Асламбек</a:t>
            </a:r>
            <a:r>
              <a:rPr lang="ru-RU" sz="3800" b="0" dirty="0">
                <a:solidFill>
                  <a:srgbClr val="A8503F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rPr>
              <a:t> </a:t>
            </a:r>
            <a:r>
              <a:rPr lang="ru-RU" sz="3800" b="0" dirty="0" err="1">
                <a:solidFill>
                  <a:srgbClr val="A8503F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rPr>
              <a:t>Асхатович</a:t>
            </a:r>
            <a:endParaRPr lang="ru-RU" sz="3800" b="0" dirty="0">
              <a:solidFill>
                <a:srgbClr val="A8503F"/>
              </a:solidFill>
              <a:latin typeface="Golos Text" panose="020B0503020202020204" pitchFamily="34" charset="-52"/>
              <a:ea typeface="+mn-ea"/>
              <a:cs typeface="Golos Text" panose="020B0503020202020204" pitchFamily="34" charset="-52"/>
            </a:endParaRPr>
          </a:p>
          <a:p>
            <a:pPr algn="l">
              <a:defRPr/>
            </a:pPr>
            <a:r>
              <a:rPr lang="ru-RU" sz="3800" b="0" dirty="0">
                <a:solidFill>
                  <a:srgbClr val="333940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rPr>
              <a:t>Заместитель</a:t>
            </a:r>
            <a:r>
              <a:rPr lang="en-US" sz="3800" b="0" dirty="0">
                <a:solidFill>
                  <a:srgbClr val="333940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rPr>
              <a:t> </a:t>
            </a:r>
            <a:r>
              <a:rPr lang="ru-RU" sz="3800" b="0" dirty="0">
                <a:solidFill>
                  <a:srgbClr val="333940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rPr>
              <a:t>руководителя</a:t>
            </a:r>
            <a:endParaRPr lang="en-US" sz="3800" b="0" dirty="0">
              <a:solidFill>
                <a:srgbClr val="333940"/>
              </a:solidFill>
              <a:latin typeface="Golos Text" panose="020B0503020202020204" pitchFamily="34" charset="-52"/>
              <a:ea typeface="+mn-ea"/>
              <a:cs typeface="Golos Text" panose="020B0503020202020204" pitchFamily="34" charset="-52"/>
            </a:endParaRPr>
          </a:p>
          <a:p>
            <a:pPr algn="l">
              <a:defRPr/>
            </a:pPr>
            <a:r>
              <a:rPr lang="ru-RU" sz="38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Федерального</a:t>
            </a:r>
            <a:r>
              <a:rPr lang="en-US" sz="38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</a:t>
            </a:r>
            <a:r>
              <a:rPr lang="ru-RU" sz="38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агентства по недропользованию</a:t>
            </a:r>
            <a:endParaRPr lang="ru-RU" sz="38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 defTabSz="914400">
              <a:defRPr/>
            </a:pPr>
            <a:endParaRPr lang="ru-RU" sz="3800" b="0" dirty="0">
              <a:solidFill>
                <a:srgbClr val="313A42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 defTabSz="914400">
              <a:defRPr/>
            </a:pPr>
            <a:r>
              <a:rPr lang="ru-RU" sz="3800" b="0" dirty="0" smtClean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25 </a:t>
            </a:r>
            <a:r>
              <a:rPr lang="ru-RU" sz="38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апреля 2025 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37" y="1577918"/>
            <a:ext cx="13904688" cy="7673734"/>
          </a:xfrm>
          <a:prstGeom prst="rect">
            <a:avLst/>
          </a:prstGeom>
        </p:spPr>
      </p:pic>
      <p:sp>
        <p:nvSpPr>
          <p:cNvPr id="38" name="Заголовок слайда:…"/>
          <p:cNvSpPr txBox="1"/>
          <p:nvPr/>
        </p:nvSpPr>
        <p:spPr>
          <a:xfrm>
            <a:off x="875677" y="1025254"/>
            <a:ext cx="20869972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Наиболее значимые результаты ГРР за счет средств недропользователей в 2024 г. и планы на 2025 г.</a:t>
            </a:r>
          </a:p>
        </p:txBody>
      </p:sp>
      <p:sp>
        <p:nvSpPr>
          <p:cNvPr id="21" name="TextBox 53">
            <a:extLst>
              <a:ext uri="{FF2B5EF4-FFF2-40B4-BE49-F238E27FC236}">
                <a16:creationId xmlns:a16="http://schemas.microsoft.com/office/drawing/2014/main" xmlns="" id="{8A4B8326-3B39-CBC4-E1B4-37CBA065B97C}"/>
              </a:ext>
            </a:extLst>
          </p:cNvPr>
          <p:cNvSpPr txBox="1"/>
          <p:nvPr/>
        </p:nvSpPr>
        <p:spPr bwMode="auto">
          <a:xfrm>
            <a:off x="13775029" y="10320759"/>
            <a:ext cx="2884547" cy="86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200"/>
              </a:lnSpc>
              <a:defRPr/>
            </a:pPr>
            <a:r>
              <a:rPr lang="ru-RU" sz="20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Финансирование по группам ТПИ</a:t>
            </a:r>
            <a:endParaRPr sz="2000" b="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4" name="Прямоугольник 22">
            <a:extLst>
              <a:ext uri="{FF2B5EF4-FFF2-40B4-BE49-F238E27FC236}">
                <a16:creationId xmlns:a16="http://schemas.microsoft.com/office/drawing/2014/main" xmlns="" id="{5BBBFD69-1863-2ACA-487D-4F227076441E}"/>
              </a:ext>
            </a:extLst>
          </p:cNvPr>
          <p:cNvSpPr/>
          <p:nvPr/>
        </p:nvSpPr>
        <p:spPr bwMode="auto">
          <a:xfrm>
            <a:off x="13856170" y="11480098"/>
            <a:ext cx="432000" cy="288000"/>
          </a:xfrm>
          <a:prstGeom prst="rect">
            <a:avLst/>
          </a:prstGeom>
          <a:solidFill>
            <a:srgbClr val="FEC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540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xmlns="" id="{35532BDF-FB7C-B2AC-0645-A009AF69CAA1}"/>
              </a:ext>
            </a:extLst>
          </p:cNvPr>
          <p:cNvSpPr txBox="1"/>
          <p:nvPr/>
        </p:nvSpPr>
        <p:spPr bwMode="auto">
          <a:xfrm>
            <a:off x="14376910" y="11308547"/>
            <a:ext cx="3463158" cy="35486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ts val="4000"/>
              </a:lnSpc>
              <a:defRPr/>
            </a:pPr>
            <a:r>
              <a:rPr lang="ru-RU" sz="1800" b="0" dirty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Благородные металлы</a:t>
            </a:r>
            <a:endParaRPr lang="en-US" sz="1800" b="0" dirty="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lnSpc>
                <a:spcPts val="4000"/>
              </a:lnSpc>
              <a:defRPr/>
            </a:pPr>
            <a:r>
              <a:rPr lang="ru-RU" sz="1800" b="0" dirty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Цветные и редкие металлы</a:t>
            </a:r>
            <a:endParaRPr sz="1800" b="0" dirty="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lnSpc>
                <a:spcPts val="4000"/>
              </a:lnSpc>
              <a:defRPr/>
            </a:pPr>
            <a:r>
              <a:rPr lang="ru-RU" sz="1800" b="0" dirty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Алмазы</a:t>
            </a:r>
            <a:endParaRPr sz="1800" b="0" dirty="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lnSpc>
                <a:spcPts val="4000"/>
              </a:lnSpc>
              <a:defRPr/>
            </a:pPr>
            <a:endParaRPr sz="4800" b="0" dirty="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6" name="Прямоугольник 22">
            <a:extLst>
              <a:ext uri="{FF2B5EF4-FFF2-40B4-BE49-F238E27FC236}">
                <a16:creationId xmlns:a16="http://schemas.microsoft.com/office/drawing/2014/main" xmlns="" id="{0D5537E3-BF75-E565-59AA-A6F4ABBDE204}"/>
              </a:ext>
            </a:extLst>
          </p:cNvPr>
          <p:cNvSpPr/>
          <p:nvPr/>
        </p:nvSpPr>
        <p:spPr bwMode="auto">
          <a:xfrm>
            <a:off x="13856170" y="11994946"/>
            <a:ext cx="432000" cy="288000"/>
          </a:xfrm>
          <a:prstGeom prst="rect">
            <a:avLst/>
          </a:prstGeom>
          <a:solidFill>
            <a:srgbClr val="834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540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7" name="Прямоугольник 22">
            <a:extLst>
              <a:ext uri="{FF2B5EF4-FFF2-40B4-BE49-F238E27FC236}">
                <a16:creationId xmlns:a16="http://schemas.microsoft.com/office/drawing/2014/main" xmlns="" id="{B7D6FD97-59B8-EB7F-3F0C-900CE2C773D3}"/>
              </a:ext>
            </a:extLst>
          </p:cNvPr>
          <p:cNvSpPr/>
          <p:nvPr/>
        </p:nvSpPr>
        <p:spPr bwMode="auto">
          <a:xfrm>
            <a:off x="13856170" y="12509794"/>
            <a:ext cx="432000" cy="288000"/>
          </a:xfrm>
          <a:prstGeom prst="rect">
            <a:avLst/>
          </a:prstGeom>
          <a:solidFill>
            <a:srgbClr val="5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540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8" name="Прямоугольник 22">
            <a:extLst>
              <a:ext uri="{FF2B5EF4-FFF2-40B4-BE49-F238E27FC236}">
                <a16:creationId xmlns:a16="http://schemas.microsoft.com/office/drawing/2014/main" xmlns="" id="{65F573B4-5527-C8D7-A74D-F8EC3FCC4458}"/>
              </a:ext>
            </a:extLst>
          </p:cNvPr>
          <p:cNvSpPr/>
          <p:nvPr/>
        </p:nvSpPr>
        <p:spPr bwMode="auto">
          <a:xfrm>
            <a:off x="18152812" y="10993592"/>
            <a:ext cx="432000" cy="28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540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9" name="Прямоугольник 22">
            <a:extLst>
              <a:ext uri="{FF2B5EF4-FFF2-40B4-BE49-F238E27FC236}">
                <a16:creationId xmlns:a16="http://schemas.microsoft.com/office/drawing/2014/main" xmlns="" id="{077E1BA4-21F7-A4C2-072D-6F9BE971A0D1}"/>
              </a:ext>
            </a:extLst>
          </p:cNvPr>
          <p:cNvSpPr/>
          <p:nvPr/>
        </p:nvSpPr>
        <p:spPr bwMode="auto">
          <a:xfrm>
            <a:off x="18152812" y="11508440"/>
            <a:ext cx="432000" cy="288000"/>
          </a:xfrm>
          <a:prstGeom prst="rect">
            <a:avLst/>
          </a:prstGeom>
          <a:solidFill>
            <a:srgbClr val="FD6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540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0" name="Прямоугольник 22">
            <a:extLst>
              <a:ext uri="{FF2B5EF4-FFF2-40B4-BE49-F238E27FC236}">
                <a16:creationId xmlns:a16="http://schemas.microsoft.com/office/drawing/2014/main" xmlns="" id="{1193B524-E9D6-8AC8-D8C6-018C93DA872A}"/>
              </a:ext>
            </a:extLst>
          </p:cNvPr>
          <p:cNvSpPr/>
          <p:nvPr/>
        </p:nvSpPr>
        <p:spPr bwMode="auto">
          <a:xfrm>
            <a:off x="18152812" y="12023288"/>
            <a:ext cx="432000" cy="288000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540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1" name="Прямоугольник 22">
            <a:extLst>
              <a:ext uri="{FF2B5EF4-FFF2-40B4-BE49-F238E27FC236}">
                <a16:creationId xmlns:a16="http://schemas.microsoft.com/office/drawing/2014/main" xmlns="" id="{070E9A74-EBF7-90D7-7579-003F9668EA45}"/>
              </a:ext>
            </a:extLst>
          </p:cNvPr>
          <p:cNvSpPr/>
          <p:nvPr/>
        </p:nvSpPr>
        <p:spPr bwMode="auto">
          <a:xfrm>
            <a:off x="18143286" y="12538138"/>
            <a:ext cx="432000" cy="288000"/>
          </a:xfrm>
          <a:prstGeom prst="rect">
            <a:avLst/>
          </a:prstGeom>
          <a:solidFill>
            <a:srgbClr val="36D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540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xmlns="" id="{A98B13FC-3DFC-4F07-96CA-04474094F908}"/>
              </a:ext>
            </a:extLst>
          </p:cNvPr>
          <p:cNvSpPr txBox="1"/>
          <p:nvPr/>
        </p:nvSpPr>
        <p:spPr bwMode="auto">
          <a:xfrm>
            <a:off x="18784926" y="10788253"/>
            <a:ext cx="3463158" cy="22612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ts val="4000"/>
              </a:lnSpc>
              <a:defRPr/>
            </a:pPr>
            <a:r>
              <a:rPr lang="ru-RU" sz="1800" b="0" dirty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Угли</a:t>
            </a:r>
          </a:p>
          <a:p>
            <a:pPr algn="l">
              <a:lnSpc>
                <a:spcPts val="4000"/>
              </a:lnSpc>
              <a:defRPr/>
            </a:pPr>
            <a:r>
              <a:rPr lang="ru-RU" sz="1800" b="0" dirty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Неметаллические ПИ</a:t>
            </a:r>
            <a:endParaRPr sz="1800" b="0" dirty="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lnSpc>
                <a:spcPts val="4000"/>
              </a:lnSpc>
              <a:defRPr/>
            </a:pPr>
            <a:r>
              <a:rPr lang="ru-RU" sz="1800" b="0" dirty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Черные металлы</a:t>
            </a:r>
            <a:endParaRPr sz="1800" b="0" dirty="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lnSpc>
                <a:spcPts val="4000"/>
              </a:lnSpc>
              <a:defRPr/>
            </a:pPr>
            <a:r>
              <a:rPr lang="ru-RU" sz="1800" b="0" dirty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Уран</a:t>
            </a:r>
            <a:endParaRPr sz="4800" b="0" dirty="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xmlns="" id="{4E46599B-D2B3-4A7F-A43C-B5B1883152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584565" y="12585798"/>
            <a:ext cx="453237" cy="461058"/>
          </a:xfrm>
        </p:spPr>
        <p:txBody>
          <a:bodyPr/>
          <a:lstStyle/>
          <a:p>
            <a:pPr>
              <a:defRPr/>
            </a:pPr>
            <a:fld id="{933D92D9-C802-31FC-6FDC-11D7BAD2EB59}" type="slidenum">
              <a:rPr lang="en-US"/>
              <a:t>10</a:t>
            </a:fld>
            <a:endParaRPr lang="en-US" dirty="0"/>
          </a:p>
        </p:txBody>
      </p:sp>
      <p:sp>
        <p:nvSpPr>
          <p:cNvPr id="42" name="TextBox 111">
            <a:extLst>
              <a:ext uri="{FF2B5EF4-FFF2-40B4-BE49-F238E27FC236}">
                <a16:creationId xmlns:a16="http://schemas.microsoft.com/office/drawing/2014/main" xmlns="" id="{1BB797AD-78B2-CA51-695D-4D789B3FDA45}"/>
              </a:ext>
            </a:extLst>
          </p:cNvPr>
          <p:cNvSpPr txBox="1"/>
          <p:nvPr/>
        </p:nvSpPr>
        <p:spPr bwMode="auto">
          <a:xfrm>
            <a:off x="838503" y="10100395"/>
            <a:ext cx="3333480" cy="90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defRPr/>
            </a:pPr>
            <a:r>
              <a:rPr lang="ru-RU" sz="6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+ 212</a:t>
            </a:r>
            <a:endParaRPr lang="ru-RU" sz="60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8" name="TextBox 83">
            <a:extLst>
              <a:ext uri="{FF2B5EF4-FFF2-40B4-BE49-F238E27FC236}">
                <a16:creationId xmlns:a16="http://schemas.microsoft.com/office/drawing/2014/main" xmlns="" id="{9E464E59-B4D9-A9C9-6037-76B81509D939}"/>
              </a:ext>
            </a:extLst>
          </p:cNvPr>
          <p:cNvSpPr txBox="1"/>
          <p:nvPr/>
        </p:nvSpPr>
        <p:spPr bwMode="auto">
          <a:xfrm>
            <a:off x="846569" y="11024542"/>
            <a:ext cx="4955711" cy="1035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defRPr/>
            </a:pPr>
            <a:r>
              <a:rPr lang="ru-RU" sz="24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 т.ч. </a:t>
            </a:r>
            <a:r>
              <a:rPr lang="ru-RU" sz="32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175</a:t>
            </a:r>
            <a:r>
              <a:rPr lang="ru-RU" sz="24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месторождений россыпного золота</a:t>
            </a:r>
          </a:p>
        </p:txBody>
      </p:sp>
      <p:sp>
        <p:nvSpPr>
          <p:cNvPr id="49" name="TextBox 83">
            <a:extLst>
              <a:ext uri="{FF2B5EF4-FFF2-40B4-BE49-F238E27FC236}">
                <a16:creationId xmlns:a16="http://schemas.microsoft.com/office/drawing/2014/main" xmlns="" id="{6CBDE9BF-534E-4EC4-FE81-37F46B158E09}"/>
              </a:ext>
            </a:extLst>
          </p:cNvPr>
          <p:cNvSpPr txBox="1"/>
          <p:nvPr/>
        </p:nvSpPr>
        <p:spPr bwMode="auto">
          <a:xfrm>
            <a:off x="2978904" y="10093592"/>
            <a:ext cx="3014626" cy="90000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>
              <a:defRPr/>
            </a:pPr>
            <a:r>
              <a:rPr lang="ru-RU" sz="24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месторождений</a:t>
            </a:r>
          </a:p>
        </p:txBody>
      </p:sp>
      <p:sp>
        <p:nvSpPr>
          <p:cNvPr id="50" name="TextBox 53">
            <a:extLst>
              <a:ext uri="{FF2B5EF4-FFF2-40B4-BE49-F238E27FC236}">
                <a16:creationId xmlns:a16="http://schemas.microsoft.com/office/drawing/2014/main" xmlns="" id="{F93D3D66-5CC3-E89A-4C69-20D9C6DD3491}"/>
              </a:ext>
            </a:extLst>
          </p:cNvPr>
          <p:cNvSpPr txBox="1"/>
          <p:nvPr/>
        </p:nvSpPr>
        <p:spPr bwMode="auto">
          <a:xfrm>
            <a:off x="7172381" y="9116106"/>
            <a:ext cx="4918797" cy="47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200"/>
              </a:lnSpc>
              <a:defRPr/>
            </a:pPr>
            <a:r>
              <a:rPr lang="ru-RU" sz="24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Основные результаты 2024 г.</a:t>
            </a:r>
            <a:endParaRPr sz="2400" b="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graphicFrame>
        <p:nvGraphicFramePr>
          <p:cNvPr id="51" name="Таблица 50">
            <a:extLst>
              <a:ext uri="{FF2B5EF4-FFF2-40B4-BE49-F238E27FC236}">
                <a16:creationId xmlns:a16="http://schemas.microsoft.com/office/drawing/2014/main" xmlns="" id="{2FC9ED0A-27A9-4859-8977-A34A7BD5A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885405"/>
              </p:ext>
            </p:extLst>
          </p:nvPr>
        </p:nvGraphicFramePr>
        <p:xfrm>
          <a:off x="7075454" y="9576747"/>
          <a:ext cx="5339172" cy="3604663"/>
        </p:xfrm>
        <a:graphic>
          <a:graphicData uri="http://schemas.openxmlformats.org/drawingml/2006/table">
            <a:tbl>
              <a:tblPr/>
              <a:tblGrid>
                <a:gridCol w="27241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5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891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Вид ПИ, ед. изм.</a:t>
                      </a:r>
                      <a:endParaRPr lang="ru-RU" sz="1800" b="0" i="0" u="none" strike="noStrike" dirty="0">
                        <a:solidFill>
                          <a:srgbClr val="485159"/>
                        </a:solidFill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9050" cap="flat" cmpd="sng" algn="ctr">
                      <a:solidFill>
                        <a:srgbClr val="A850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Прирост запасов</a:t>
                      </a:r>
                      <a:endParaRPr lang="ru-RU" sz="1800" b="0" i="0" u="none" strike="noStrike" dirty="0">
                        <a:solidFill>
                          <a:srgbClr val="485159"/>
                        </a:solidFill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9050" cap="flat" cmpd="sng" algn="ctr">
                      <a:solidFill>
                        <a:srgbClr val="A850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Золото, т</a:t>
                      </a:r>
                      <a:endParaRPr lang="ru-RU" sz="1800" b="0" i="0" u="none" strike="noStrike" dirty="0">
                        <a:solidFill>
                          <a:srgbClr val="485159"/>
                        </a:solidFill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rgbClr val="A850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837,2</a:t>
                      </a:r>
                    </a:p>
                  </a:txBody>
                  <a:tcPr marL="307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rgbClr val="A850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05765982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Серебро, т</a:t>
                      </a:r>
                      <a:endParaRPr lang="ru-RU" sz="1800" b="0" i="0" u="none" strike="noStrike" dirty="0">
                        <a:solidFill>
                          <a:srgbClr val="485159"/>
                        </a:solidFill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1 771,2</a:t>
                      </a:r>
                    </a:p>
                  </a:txBody>
                  <a:tcPr marL="307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Алмазы, млн карат</a:t>
                      </a: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3,2</a:t>
                      </a:r>
                    </a:p>
                  </a:txBody>
                  <a:tcPr marL="307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7300106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Медь, тыс. т</a:t>
                      </a: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410,8</a:t>
                      </a:r>
                    </a:p>
                  </a:txBody>
                  <a:tcPr marL="307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Железные руды, тыс. т</a:t>
                      </a: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647</a:t>
                      </a:r>
                    </a:p>
                  </a:txBody>
                  <a:tcPr marL="307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Сурьма, тыс. т</a:t>
                      </a: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22,8</a:t>
                      </a:r>
                    </a:p>
                  </a:txBody>
                  <a:tcPr marL="307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Цинк, тыс. т</a:t>
                      </a:r>
                      <a:endParaRPr lang="ru-RU" sz="1800" b="0" i="0" u="none" strike="noStrike" dirty="0">
                        <a:solidFill>
                          <a:srgbClr val="485159"/>
                        </a:solidFill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23,8</a:t>
                      </a:r>
                    </a:p>
                  </a:txBody>
                  <a:tcPr marL="307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Свинец, тыс. т</a:t>
                      </a: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2,2</a:t>
                      </a:r>
                    </a:p>
                  </a:txBody>
                  <a:tcPr marL="307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Уголь, млн т</a:t>
                      </a: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85159"/>
                          </a:solidFill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694,7</a:t>
                      </a:r>
                    </a:p>
                  </a:txBody>
                  <a:tcPr marL="307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31165304"/>
                  </a:ext>
                </a:extLst>
              </a:tr>
            </a:tbl>
          </a:graphicData>
        </a:graphic>
      </p:graphicFrame>
      <p:sp>
        <p:nvSpPr>
          <p:cNvPr id="73" name="TextBox 38">
            <a:extLst>
              <a:ext uri="{FF2B5EF4-FFF2-40B4-BE49-F238E27FC236}">
                <a16:creationId xmlns:a16="http://schemas.microsoft.com/office/drawing/2014/main" xmlns="" id="{B8D3E4D0-526C-4E7B-A3C7-8E8F1282E075}"/>
              </a:ext>
            </a:extLst>
          </p:cNvPr>
          <p:cNvSpPr txBox="1"/>
          <p:nvPr/>
        </p:nvSpPr>
        <p:spPr bwMode="auto">
          <a:xfrm>
            <a:off x="18612101" y="1917593"/>
            <a:ext cx="5336656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defRPr/>
            </a:pPr>
            <a:r>
              <a:rPr lang="ru-RU" sz="24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Средства недропользователей</a:t>
            </a:r>
            <a:endParaRPr lang="ru-RU" sz="2000" b="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74" name="TextBox 83">
            <a:extLst>
              <a:ext uri="{FF2B5EF4-FFF2-40B4-BE49-F238E27FC236}">
                <a16:creationId xmlns:a16="http://schemas.microsoft.com/office/drawing/2014/main" xmlns="" id="{301C0CA5-AF31-4491-A425-1400E3275802}"/>
              </a:ext>
            </a:extLst>
          </p:cNvPr>
          <p:cNvSpPr txBox="1"/>
          <p:nvPr/>
        </p:nvSpPr>
        <p:spPr bwMode="auto">
          <a:xfrm>
            <a:off x="17338861" y="3909906"/>
            <a:ext cx="2440278" cy="740072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млрд руб.</a:t>
            </a:r>
            <a:endParaRPr lang="ru-RU" sz="2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75" name="TextBox 120">
            <a:extLst>
              <a:ext uri="{FF2B5EF4-FFF2-40B4-BE49-F238E27FC236}">
                <a16:creationId xmlns:a16="http://schemas.microsoft.com/office/drawing/2014/main" xmlns="" id="{1CF74AAE-6670-48C1-A1F2-AC9315BE34FF}"/>
              </a:ext>
            </a:extLst>
          </p:cNvPr>
          <p:cNvSpPr txBox="1"/>
          <p:nvPr/>
        </p:nvSpPr>
        <p:spPr bwMode="auto">
          <a:xfrm>
            <a:off x="15252085" y="3564073"/>
            <a:ext cx="2440279" cy="1016069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6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88</a:t>
            </a:r>
            <a:endParaRPr lang="ru-RU" sz="60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84F6B64A-99FF-4C39-BB22-B9BEDA4E4E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14405209" y="3586107"/>
            <a:ext cx="972000" cy="972000"/>
          </a:xfrm>
          <a:prstGeom prst="rect">
            <a:avLst/>
          </a:prstGeom>
        </p:spPr>
      </p:pic>
      <p:graphicFrame>
        <p:nvGraphicFramePr>
          <p:cNvPr id="77" name="Диаграмма 59">
            <a:extLst>
              <a:ext uri="{FF2B5EF4-FFF2-40B4-BE49-F238E27FC236}">
                <a16:creationId xmlns:a16="http://schemas.microsoft.com/office/drawing/2014/main" xmlns="" id="{F4C0D32F-5908-4621-B95E-D88038569F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56089"/>
              </p:ext>
            </p:extLst>
          </p:nvPr>
        </p:nvGraphicFramePr>
        <p:xfrm>
          <a:off x="19711283" y="2557329"/>
          <a:ext cx="4137628" cy="4048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8" name="TextBox 63">
            <a:extLst>
              <a:ext uri="{FF2B5EF4-FFF2-40B4-BE49-F238E27FC236}">
                <a16:creationId xmlns:a16="http://schemas.microsoft.com/office/drawing/2014/main" xmlns="" id="{A652E676-01AD-4CEF-A87B-28B9AE48E290}"/>
              </a:ext>
            </a:extLst>
          </p:cNvPr>
          <p:cNvSpPr txBox="1"/>
          <p:nvPr/>
        </p:nvSpPr>
        <p:spPr bwMode="auto">
          <a:xfrm>
            <a:off x="12210720" y="4507112"/>
            <a:ext cx="7168219" cy="883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defRPr/>
            </a:pPr>
            <a:r>
              <a:rPr lang="ru-RU" sz="1600" b="0" dirty="0">
                <a:solidFill>
                  <a:srgbClr val="485159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 т.ч. по «заявительному» принципу – 31,1 млрд руб.</a:t>
            </a:r>
            <a:endParaRPr sz="1600" b="0" dirty="0">
              <a:solidFill>
                <a:srgbClr val="485159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r">
              <a:lnSpc>
                <a:spcPct val="110000"/>
              </a:lnSpc>
              <a:defRPr/>
            </a:pPr>
            <a:r>
              <a:rPr lang="ru-RU" sz="1600" b="0" dirty="0">
                <a:solidFill>
                  <a:srgbClr val="485159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АЗРФ – 15,1 млрд руб.</a:t>
            </a:r>
          </a:p>
          <a:p>
            <a:pPr algn="r">
              <a:lnSpc>
                <a:spcPct val="110000"/>
              </a:lnSpc>
              <a:defRPr/>
            </a:pPr>
            <a:r>
              <a:rPr lang="ru-RU" sz="1600" b="0" dirty="0">
                <a:solidFill>
                  <a:srgbClr val="485159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ДВФО – 65,0 млрд руб.</a:t>
            </a:r>
          </a:p>
        </p:txBody>
      </p:sp>
      <p:sp>
        <p:nvSpPr>
          <p:cNvPr id="79" name="TextBox 120">
            <a:extLst>
              <a:ext uri="{FF2B5EF4-FFF2-40B4-BE49-F238E27FC236}">
                <a16:creationId xmlns:a16="http://schemas.microsoft.com/office/drawing/2014/main" xmlns="" id="{D97F77F1-F230-4971-B6A6-91DE9795FD7E}"/>
              </a:ext>
            </a:extLst>
          </p:cNvPr>
          <p:cNvSpPr txBox="1"/>
          <p:nvPr/>
        </p:nvSpPr>
        <p:spPr bwMode="auto">
          <a:xfrm>
            <a:off x="16519116" y="5667694"/>
            <a:ext cx="3573710" cy="1016069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44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2024 г.</a:t>
            </a:r>
            <a:endParaRPr lang="ru-RU" sz="44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80" name="TextBox 83">
            <a:extLst>
              <a:ext uri="{FF2B5EF4-FFF2-40B4-BE49-F238E27FC236}">
                <a16:creationId xmlns:a16="http://schemas.microsoft.com/office/drawing/2014/main" xmlns="" id="{36407EC1-216D-4B58-9A5A-688371F17DC0}"/>
              </a:ext>
            </a:extLst>
          </p:cNvPr>
          <p:cNvSpPr txBox="1"/>
          <p:nvPr/>
        </p:nvSpPr>
        <p:spPr bwMode="auto">
          <a:xfrm>
            <a:off x="17542398" y="7991658"/>
            <a:ext cx="2440278" cy="740072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млрд руб.</a:t>
            </a:r>
            <a:endParaRPr lang="ru-RU" sz="2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81" name="TextBox 120">
            <a:extLst>
              <a:ext uri="{FF2B5EF4-FFF2-40B4-BE49-F238E27FC236}">
                <a16:creationId xmlns:a16="http://schemas.microsoft.com/office/drawing/2014/main" xmlns="" id="{89E93C6C-8BCF-4475-8881-DB0BB5E47EA5}"/>
              </a:ext>
            </a:extLst>
          </p:cNvPr>
          <p:cNvSpPr txBox="1"/>
          <p:nvPr/>
        </p:nvSpPr>
        <p:spPr bwMode="auto">
          <a:xfrm>
            <a:off x="15292997" y="7667042"/>
            <a:ext cx="2440279" cy="1016069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6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126,6</a:t>
            </a:r>
            <a:endParaRPr lang="ru-RU" sz="60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BAA0153D-5D5F-4440-9D0C-3941520C84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14405209" y="7637383"/>
            <a:ext cx="972000" cy="972000"/>
          </a:xfrm>
          <a:prstGeom prst="rect">
            <a:avLst/>
          </a:prstGeom>
        </p:spPr>
      </p:pic>
      <p:sp>
        <p:nvSpPr>
          <p:cNvPr id="83" name="TextBox 63">
            <a:extLst>
              <a:ext uri="{FF2B5EF4-FFF2-40B4-BE49-F238E27FC236}">
                <a16:creationId xmlns:a16="http://schemas.microsoft.com/office/drawing/2014/main" xmlns="" id="{F55CC081-D4D0-4ADB-9BF4-34702221E19D}"/>
              </a:ext>
            </a:extLst>
          </p:cNvPr>
          <p:cNvSpPr txBox="1"/>
          <p:nvPr/>
        </p:nvSpPr>
        <p:spPr bwMode="auto">
          <a:xfrm>
            <a:off x="12295673" y="8668831"/>
            <a:ext cx="7168219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defRPr/>
            </a:pPr>
            <a:r>
              <a:rPr lang="ru-RU" sz="1600" b="0" dirty="0">
                <a:solidFill>
                  <a:srgbClr val="485159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 т.ч. по «заявительному» принципу – 68,0 млрд руб.</a:t>
            </a:r>
            <a:endParaRPr sz="1600" b="0" dirty="0">
              <a:solidFill>
                <a:srgbClr val="485159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r">
              <a:lnSpc>
                <a:spcPct val="110000"/>
              </a:lnSpc>
              <a:defRPr/>
            </a:pPr>
            <a:r>
              <a:rPr lang="ru-RU" sz="1600" b="0" dirty="0">
                <a:solidFill>
                  <a:srgbClr val="485159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АЗРФ – 21,4 млрд руб.</a:t>
            </a:r>
          </a:p>
          <a:p>
            <a:pPr algn="r">
              <a:lnSpc>
                <a:spcPct val="110000"/>
              </a:lnSpc>
              <a:defRPr/>
            </a:pPr>
            <a:r>
              <a:rPr lang="ru-RU" sz="1600" b="0" dirty="0">
                <a:solidFill>
                  <a:srgbClr val="485159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ДВФО – 83,6 млрд руб.</a:t>
            </a:r>
          </a:p>
        </p:txBody>
      </p:sp>
      <p:sp>
        <p:nvSpPr>
          <p:cNvPr id="84" name="TextBox 120">
            <a:extLst>
              <a:ext uri="{FF2B5EF4-FFF2-40B4-BE49-F238E27FC236}">
                <a16:creationId xmlns:a16="http://schemas.microsoft.com/office/drawing/2014/main" xmlns="" id="{2F4CA1FE-2B57-4D0D-9511-49C8B3205DE3}"/>
              </a:ext>
            </a:extLst>
          </p:cNvPr>
          <p:cNvSpPr txBox="1"/>
          <p:nvPr/>
        </p:nvSpPr>
        <p:spPr bwMode="auto">
          <a:xfrm>
            <a:off x="16590864" y="9728922"/>
            <a:ext cx="3573710" cy="1016069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44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2025 г.</a:t>
            </a:r>
            <a:endParaRPr lang="ru-RU" sz="44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graphicFrame>
        <p:nvGraphicFramePr>
          <p:cNvPr id="85" name="Диаграмма 84">
            <a:extLst>
              <a:ext uri="{FF2B5EF4-FFF2-40B4-BE49-F238E27FC236}">
                <a16:creationId xmlns:a16="http://schemas.microsoft.com/office/drawing/2014/main" xmlns="" id="{C821ECA6-EFEA-4D52-BDC2-7CCF96FBC5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2508337"/>
              </p:ext>
            </p:extLst>
          </p:nvPr>
        </p:nvGraphicFramePr>
        <p:xfrm>
          <a:off x="19461220" y="6281948"/>
          <a:ext cx="4487537" cy="4482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0687156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слайда:…"/>
          <p:cNvSpPr txBox="1"/>
          <p:nvPr/>
        </p:nvSpPr>
        <p:spPr>
          <a:xfrm>
            <a:off x="958850" y="861209"/>
            <a:ext cx="1584756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Лицензирование</a:t>
            </a:r>
          </a:p>
        </p:txBody>
      </p:sp>
      <p:sp>
        <p:nvSpPr>
          <p:cNvPr id="30" name="TextBox 111">
            <a:extLst>
              <a:ext uri="{FF2B5EF4-FFF2-40B4-BE49-F238E27FC236}">
                <a16:creationId xmlns:a16="http://schemas.microsoft.com/office/drawing/2014/main" xmlns="" id="{37111881-C196-4A0F-A54A-4DDC4CE40F06}"/>
              </a:ext>
            </a:extLst>
          </p:cNvPr>
          <p:cNvSpPr txBox="1"/>
          <p:nvPr/>
        </p:nvSpPr>
        <p:spPr bwMode="auto">
          <a:xfrm>
            <a:off x="1417290" y="11929368"/>
            <a:ext cx="2443510" cy="90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defRPr/>
            </a:pPr>
            <a:r>
              <a:rPr lang="ru-RU" sz="4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+ 28%</a:t>
            </a:r>
            <a:endParaRPr lang="ru-RU" sz="48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1" name="TextBox 83">
            <a:extLst>
              <a:ext uri="{FF2B5EF4-FFF2-40B4-BE49-F238E27FC236}">
                <a16:creationId xmlns:a16="http://schemas.microsoft.com/office/drawing/2014/main" xmlns="" id="{3A637DD3-000D-4E99-98C9-F7FE90320B92}"/>
              </a:ext>
            </a:extLst>
          </p:cNvPr>
          <p:cNvSpPr txBox="1"/>
          <p:nvPr/>
        </p:nvSpPr>
        <p:spPr bwMode="auto">
          <a:xfrm>
            <a:off x="10699651" y="11989050"/>
            <a:ext cx="3877721" cy="10259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defRPr/>
            </a:pPr>
            <a:r>
              <a:rPr lang="ru-RU" sz="20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рост финансирования по «заявительному» принципу к 2023 г.</a:t>
            </a:r>
          </a:p>
          <a:p>
            <a:pPr algn="l">
              <a:defRPr/>
            </a:pPr>
            <a:endParaRPr lang="ru-RU" sz="1800" b="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2" name="TextBox 83">
            <a:extLst>
              <a:ext uri="{FF2B5EF4-FFF2-40B4-BE49-F238E27FC236}">
                <a16:creationId xmlns:a16="http://schemas.microsoft.com/office/drawing/2014/main" xmlns="" id="{2515F0EA-E2B2-4522-9468-E87FFC40297D}"/>
              </a:ext>
            </a:extLst>
          </p:cNvPr>
          <p:cNvSpPr txBox="1"/>
          <p:nvPr/>
        </p:nvSpPr>
        <p:spPr bwMode="auto">
          <a:xfrm>
            <a:off x="3441796" y="11800491"/>
            <a:ext cx="3702800" cy="90000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>
              <a:defRPr/>
            </a:pPr>
            <a:r>
              <a:rPr lang="ru-RU" sz="20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рост объемов финансирования к 2023 г.</a:t>
            </a:r>
          </a:p>
        </p:txBody>
      </p:sp>
      <p:sp>
        <p:nvSpPr>
          <p:cNvPr id="33" name="TextBox 111">
            <a:extLst>
              <a:ext uri="{FF2B5EF4-FFF2-40B4-BE49-F238E27FC236}">
                <a16:creationId xmlns:a16="http://schemas.microsoft.com/office/drawing/2014/main" xmlns="" id="{B622973A-7830-473E-912A-D765F006A2FB}"/>
              </a:ext>
            </a:extLst>
          </p:cNvPr>
          <p:cNvSpPr txBox="1"/>
          <p:nvPr/>
        </p:nvSpPr>
        <p:spPr bwMode="auto">
          <a:xfrm>
            <a:off x="8578362" y="12032966"/>
            <a:ext cx="2661577" cy="90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defRPr/>
            </a:pPr>
            <a:r>
              <a:rPr lang="ru-RU" sz="4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+ 41%</a:t>
            </a:r>
            <a:endParaRPr lang="ru-RU" sz="48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77EB9819-398B-4631-AFE2-CA80A27E1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2" y="8642255"/>
            <a:ext cx="1234443" cy="1234443"/>
          </a:xfrm>
          <a:prstGeom prst="rect">
            <a:avLst/>
          </a:prstGeom>
        </p:spPr>
      </p:pic>
      <p:sp>
        <p:nvSpPr>
          <p:cNvPr id="36" name="Прямоугольник 4">
            <a:extLst>
              <a:ext uri="{FF2B5EF4-FFF2-40B4-BE49-F238E27FC236}">
                <a16:creationId xmlns:a16="http://schemas.microsoft.com/office/drawing/2014/main" xmlns="" id="{0CD891EB-2299-44BB-BD75-36159FA50CB7}"/>
              </a:ext>
            </a:extLst>
          </p:cNvPr>
          <p:cNvSpPr/>
          <p:nvPr/>
        </p:nvSpPr>
        <p:spPr bwMode="auto">
          <a:xfrm>
            <a:off x="2484808" y="8374955"/>
            <a:ext cx="5454722" cy="1737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4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101</a:t>
            </a:r>
            <a:r>
              <a:rPr lang="ru-RU" sz="28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аукцион</a:t>
            </a:r>
            <a:br>
              <a:rPr lang="ru-RU" sz="28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</a:br>
            <a:r>
              <a:rPr lang="ru-RU" sz="2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 </a:t>
            </a:r>
            <a:r>
              <a:rPr lang="ru-RU" sz="2800" dirty="0" err="1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т.ч</a:t>
            </a:r>
            <a:r>
              <a:rPr lang="ru-RU" sz="2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. </a:t>
            </a:r>
            <a:r>
              <a:rPr lang="ru-RU" sz="32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4</a:t>
            </a:r>
            <a:r>
              <a:rPr lang="ru-RU" sz="2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на дефицитные ТПИ</a:t>
            </a:r>
            <a:endParaRPr sz="28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7" name="TextBox 120">
            <a:extLst>
              <a:ext uri="{FF2B5EF4-FFF2-40B4-BE49-F238E27FC236}">
                <a16:creationId xmlns:a16="http://schemas.microsoft.com/office/drawing/2014/main" xmlns="" id="{0791E527-9BFA-42AB-89EA-D6CF9821B75F}"/>
              </a:ext>
            </a:extLst>
          </p:cNvPr>
          <p:cNvSpPr txBox="1"/>
          <p:nvPr/>
        </p:nvSpPr>
        <p:spPr bwMode="auto">
          <a:xfrm>
            <a:off x="2334874" y="10221988"/>
            <a:ext cx="3542290" cy="948551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54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17,1 </a:t>
            </a:r>
            <a:r>
              <a:rPr lang="ru-RU" sz="28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млрд руб.</a:t>
            </a:r>
          </a:p>
          <a:p>
            <a:pPr>
              <a:defRPr/>
            </a:pPr>
            <a:endParaRPr lang="ru-RU" sz="54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0" name="Прямоугольник 4">
            <a:extLst>
              <a:ext uri="{FF2B5EF4-FFF2-40B4-BE49-F238E27FC236}">
                <a16:creationId xmlns:a16="http://schemas.microsoft.com/office/drawing/2014/main" xmlns="" id="{3A8B9752-B9F4-4C16-AA85-963D2907162E}"/>
              </a:ext>
            </a:extLst>
          </p:cNvPr>
          <p:cNvSpPr/>
          <p:nvPr/>
        </p:nvSpPr>
        <p:spPr bwMode="auto">
          <a:xfrm>
            <a:off x="2429183" y="10915096"/>
            <a:ext cx="3488343" cy="681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2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доход бюджета</a:t>
            </a:r>
            <a:endParaRPr sz="28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0E4D38F-3603-462B-B35D-297839487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33" y="10219800"/>
            <a:ext cx="1225298" cy="1225298"/>
          </a:xfrm>
          <a:prstGeom prst="rect">
            <a:avLst/>
          </a:prstGeom>
        </p:spPr>
      </p:pic>
      <p:sp>
        <p:nvSpPr>
          <p:cNvPr id="43" name="TextBox 120">
            <a:extLst>
              <a:ext uri="{FF2B5EF4-FFF2-40B4-BE49-F238E27FC236}">
                <a16:creationId xmlns:a16="http://schemas.microsoft.com/office/drawing/2014/main" xmlns="" id="{9C11383C-E764-4357-B510-CAD023B97F03}"/>
              </a:ext>
            </a:extLst>
          </p:cNvPr>
          <p:cNvSpPr txBox="1"/>
          <p:nvPr/>
        </p:nvSpPr>
        <p:spPr bwMode="auto">
          <a:xfrm>
            <a:off x="2557340" y="7654432"/>
            <a:ext cx="3448151" cy="851204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36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2024 год</a:t>
            </a:r>
            <a:endParaRPr lang="ru-RU" sz="36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4" name="TextBox 120">
            <a:extLst>
              <a:ext uri="{FF2B5EF4-FFF2-40B4-BE49-F238E27FC236}">
                <a16:creationId xmlns:a16="http://schemas.microsoft.com/office/drawing/2014/main" xmlns="" id="{6AFDC048-3DF4-4B3E-B445-FA12DAE79685}"/>
              </a:ext>
            </a:extLst>
          </p:cNvPr>
          <p:cNvSpPr txBox="1"/>
          <p:nvPr/>
        </p:nvSpPr>
        <p:spPr bwMode="auto">
          <a:xfrm>
            <a:off x="8986248" y="7654432"/>
            <a:ext cx="4349602" cy="851204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36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2025 год (план)</a:t>
            </a:r>
            <a:endParaRPr lang="ru-RU" sz="36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5EC6CDE0-F3C5-4A77-B19E-85240AD4E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72" y="8548225"/>
            <a:ext cx="1234443" cy="1234443"/>
          </a:xfrm>
          <a:prstGeom prst="rect">
            <a:avLst/>
          </a:prstGeom>
        </p:spPr>
      </p:pic>
      <p:sp>
        <p:nvSpPr>
          <p:cNvPr id="46" name="Прямоугольник 4">
            <a:extLst>
              <a:ext uri="{FF2B5EF4-FFF2-40B4-BE49-F238E27FC236}">
                <a16:creationId xmlns:a16="http://schemas.microsoft.com/office/drawing/2014/main" xmlns="" id="{9923B3A8-E59C-40B7-AA17-176996F4BFAC}"/>
              </a:ext>
            </a:extLst>
          </p:cNvPr>
          <p:cNvSpPr/>
          <p:nvPr/>
        </p:nvSpPr>
        <p:spPr bwMode="auto">
          <a:xfrm>
            <a:off x="9239120" y="8546238"/>
            <a:ext cx="5751787" cy="1238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4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151</a:t>
            </a:r>
            <a:r>
              <a:rPr lang="ru-RU" sz="2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аукцион</a:t>
            </a:r>
            <a:r>
              <a:rPr lang="ru-RU" sz="2800" dirty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,</a:t>
            </a:r>
          </a:p>
          <a:p>
            <a:pPr algn="l">
              <a:defRPr/>
            </a:pPr>
            <a:r>
              <a:rPr lang="ru-RU" sz="2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 т.ч. 5 на дефицитные виды</a:t>
            </a:r>
          </a:p>
        </p:txBody>
      </p:sp>
      <p:sp>
        <p:nvSpPr>
          <p:cNvPr id="47" name="TextBox 120">
            <a:extLst>
              <a:ext uri="{FF2B5EF4-FFF2-40B4-BE49-F238E27FC236}">
                <a16:creationId xmlns:a16="http://schemas.microsoft.com/office/drawing/2014/main" xmlns="" id="{B6546469-5769-4F90-9962-3B30F4DFC8E1}"/>
              </a:ext>
            </a:extLst>
          </p:cNvPr>
          <p:cNvSpPr txBox="1"/>
          <p:nvPr/>
        </p:nvSpPr>
        <p:spPr bwMode="auto">
          <a:xfrm>
            <a:off x="9321993" y="10221988"/>
            <a:ext cx="4692585" cy="948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>
            <a:noAutofit/>
          </a:bodyPr>
          <a:lstStyle/>
          <a:p>
            <a:pPr algn="l">
              <a:defRPr/>
            </a:pPr>
            <a:r>
              <a:rPr lang="ru-RU" sz="54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17,6</a:t>
            </a:r>
            <a:r>
              <a:rPr lang="ru-RU" sz="54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</a:t>
            </a:r>
            <a:r>
              <a:rPr lang="ru-RU" sz="28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млрд руб.</a:t>
            </a:r>
            <a:endParaRPr lang="ru-RU" sz="2800" b="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8" name="Прямоугольник 4">
            <a:extLst>
              <a:ext uri="{FF2B5EF4-FFF2-40B4-BE49-F238E27FC236}">
                <a16:creationId xmlns:a16="http://schemas.microsoft.com/office/drawing/2014/main" xmlns="" id="{F3821BAB-426E-47F0-A6F7-7A2A8C24BA1F}"/>
              </a:ext>
            </a:extLst>
          </p:cNvPr>
          <p:cNvSpPr/>
          <p:nvPr/>
        </p:nvSpPr>
        <p:spPr bwMode="auto">
          <a:xfrm>
            <a:off x="9224100" y="10915096"/>
            <a:ext cx="5141481" cy="681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2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доход бюджета (план)</a:t>
            </a:r>
            <a:endParaRPr sz="28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EF438DF8-876F-4E8F-975E-803A83768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72" y="10240114"/>
            <a:ext cx="1225298" cy="122529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9DAB1B0-41C8-4895-8AB1-43921AFA7E2E}"/>
              </a:ext>
            </a:extLst>
          </p:cNvPr>
          <p:cNvSpPr txBox="1"/>
          <p:nvPr/>
        </p:nvSpPr>
        <p:spPr>
          <a:xfrm>
            <a:off x="15791835" y="1826720"/>
            <a:ext cx="810798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Наиболее значимые объекты стратегических дефицитных видов ТПИ </a:t>
            </a:r>
            <a:endParaRPr kumimoji="0" lang="ru-RU" sz="1800" b="0" u="none" strike="noStrike" cap="none" spc="0" normalizeH="0" baseline="0" dirty="0">
              <a:ln>
                <a:noFill/>
              </a:ln>
              <a:solidFill>
                <a:srgbClr val="333940"/>
              </a:solidFill>
              <a:effectLst/>
              <a:uFillTx/>
              <a:latin typeface="Golos Text" panose="020B0503020202020204" pitchFamily="34" charset="-52"/>
              <a:cs typeface="Golos Text" panose="020B0503020202020204" pitchFamily="34" charset="-52"/>
              <a:sym typeface="Helvetica Neue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04C5A97-7368-4258-95C2-475B1822C1F8}"/>
              </a:ext>
            </a:extLst>
          </p:cNvPr>
          <p:cNvSpPr txBox="1"/>
          <p:nvPr/>
        </p:nvSpPr>
        <p:spPr>
          <a:xfrm>
            <a:off x="18936457" y="1310104"/>
            <a:ext cx="192681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rgbClr val="333940"/>
                </a:solidFill>
                <a:effectLst/>
                <a:uFillTx/>
                <a:latin typeface="Golos Text" panose="020B0503020202020204" pitchFamily="34" charset="-52"/>
                <a:cs typeface="Golos Text" panose="020B0503020202020204" pitchFamily="34" charset="-52"/>
                <a:sym typeface="Helvetica Neue"/>
              </a:rPr>
              <a:t>Аукционы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911F6C4-83CC-4EBB-8015-2C08A746BF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584565" y="12585798"/>
            <a:ext cx="453237" cy="461058"/>
          </a:xfrm>
        </p:spPr>
        <p:txBody>
          <a:bodyPr/>
          <a:lstStyle/>
          <a:p>
            <a:pPr>
              <a:defRPr/>
            </a:pPr>
            <a:fld id="{933D92D9-C802-31FC-6FDC-11D7BAD2EB59}" type="slidenum">
              <a:rPr lang="en-US"/>
              <a:t>11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9CAA300-C80C-47C4-A658-5AEE92B1EAC9}"/>
              </a:ext>
            </a:extLst>
          </p:cNvPr>
          <p:cNvSpPr txBox="1"/>
          <p:nvPr/>
        </p:nvSpPr>
        <p:spPr>
          <a:xfrm>
            <a:off x="2999749" y="1944417"/>
            <a:ext cx="632224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rgbClr val="333940"/>
                </a:solidFill>
                <a:effectLst/>
                <a:uFillTx/>
                <a:latin typeface="Golos Text" panose="020B0503020202020204" pitchFamily="34" charset="-52"/>
                <a:cs typeface="Golos Text" panose="020B0503020202020204" pitchFamily="34" charset="-52"/>
                <a:sym typeface="Helvetica Neue"/>
              </a:rPr>
              <a:t>Динамика действующих лицензий</a:t>
            </a:r>
          </a:p>
        </p:txBody>
      </p:sp>
      <p:sp>
        <p:nvSpPr>
          <p:cNvPr id="51" name="TextBox 96">
            <a:extLst>
              <a:ext uri="{FF2B5EF4-FFF2-40B4-BE49-F238E27FC236}">
                <a16:creationId xmlns:a16="http://schemas.microsoft.com/office/drawing/2014/main" xmlns="" id="{23B707C4-4DBC-46F8-ABE6-20ED556E42D0}"/>
              </a:ext>
            </a:extLst>
          </p:cNvPr>
          <p:cNvSpPr txBox="1"/>
          <p:nvPr/>
        </p:nvSpPr>
        <p:spPr bwMode="auto">
          <a:xfrm>
            <a:off x="3078761" y="2260092"/>
            <a:ext cx="8590730" cy="73793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L="20638" algn="l">
              <a:defRPr/>
            </a:pPr>
            <a:r>
              <a:rPr lang="ru-RU" sz="2000" b="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Действующие лицензии (по состоянию на конец года)</a:t>
            </a:r>
            <a:endParaRPr sz="5400" b="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65" name="Прямоугольник 1">
            <a:extLst>
              <a:ext uri="{FF2B5EF4-FFF2-40B4-BE49-F238E27FC236}">
                <a16:creationId xmlns:a16="http://schemas.microsoft.com/office/drawing/2014/main" xmlns="" id="{F52A119B-E979-4680-8F19-2DA1229E6B47}"/>
              </a:ext>
            </a:extLst>
          </p:cNvPr>
          <p:cNvSpPr/>
          <p:nvPr/>
        </p:nvSpPr>
        <p:spPr bwMode="auto">
          <a:xfrm>
            <a:off x="999790" y="3267946"/>
            <a:ext cx="432000" cy="43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540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CC362397-F686-43E3-88F2-0CDACCB06BE2}"/>
              </a:ext>
            </a:extLst>
          </p:cNvPr>
          <p:cNvSpPr/>
          <p:nvPr/>
        </p:nvSpPr>
        <p:spPr bwMode="auto">
          <a:xfrm>
            <a:off x="1706197" y="3250114"/>
            <a:ext cx="3333497" cy="43199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l" defTabSz="1828800">
              <a:defRPr/>
            </a:pPr>
            <a:r>
              <a:rPr lang="ru-RU" sz="1800" b="0" dirty="0">
                <a:latin typeface="Golos Text" panose="020B0503020202020204" pitchFamily="34" charset="-52"/>
                <a:cs typeface="Golos Text" panose="020B0503020202020204" pitchFamily="34" charset="-52"/>
              </a:rPr>
              <a:t>в т.ч. по «заявительному» принципу</a:t>
            </a:r>
            <a:endParaRPr sz="4800" b="0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graphicFrame>
        <p:nvGraphicFramePr>
          <p:cNvPr id="67" name="Диаграмма 62">
            <a:extLst>
              <a:ext uri="{FF2B5EF4-FFF2-40B4-BE49-F238E27FC236}">
                <a16:creationId xmlns:a16="http://schemas.microsoft.com/office/drawing/2014/main" xmlns="" id="{CAC63B53-ECF0-401C-B634-7D7D6C051D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151715"/>
              </p:ext>
            </p:extLst>
          </p:nvPr>
        </p:nvGraphicFramePr>
        <p:xfrm>
          <a:off x="647567" y="2524576"/>
          <a:ext cx="13182733" cy="4609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272551"/>
              </p:ext>
            </p:extLst>
          </p:nvPr>
        </p:nvGraphicFramePr>
        <p:xfrm>
          <a:off x="15060237" y="2432650"/>
          <a:ext cx="9250708" cy="9870434"/>
        </p:xfrm>
        <a:graphic>
          <a:graphicData uri="http://schemas.openxmlformats.org/drawingml/2006/table">
            <a:tbl>
              <a:tblPr/>
              <a:tblGrid>
                <a:gridCol w="1569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4912">
                  <a:extLst>
                    <a:ext uri="{9D8B030D-6E8A-4147-A177-3AD203B41FA5}">
                      <a16:colId xmlns:a16="http://schemas.microsoft.com/office/drawing/2014/main" xmlns="" val="2384508730"/>
                    </a:ext>
                  </a:extLst>
                </a:gridCol>
                <a:gridCol w="20244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80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509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8173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Вид ПИ</a:t>
                      </a:r>
                      <a:endParaRPr dirty="0"/>
                    </a:p>
                  </a:txBody>
                  <a:tcPr marL="5226" marR="5226" marT="5226" marB="0" anchor="ctr">
                    <a:lnL w="3175" algn="ctr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50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Запасы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50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Месторождение</a:t>
                      </a:r>
                      <a:endParaRPr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50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Внутреннее потребление</a:t>
                      </a:r>
                      <a:endParaRPr dirty="0"/>
                    </a:p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(видимое)*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50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Размер стартового  платежа, 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8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млн руб.</a:t>
                      </a:r>
                      <a:endParaRPr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50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План лицензирования</a:t>
                      </a: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algn="ctr">
                      <a:noFill/>
                    </a:lnR>
                    <a:lnT w="3175" algn="ctr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50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215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Литий, тыс. т</a:t>
                      </a:r>
                      <a:endParaRPr dirty="0"/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77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(ресурсы)</a:t>
                      </a:r>
                      <a:endParaRPr lang="ru-RU" sz="1500" b="0" i="1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Мраморное рудное поле                   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0,9</a:t>
                      </a:r>
                      <a:r>
                        <a:rPr lang="ru-RU" sz="1800" b="0" i="1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 (</a:t>
                      </a:r>
                      <a:r>
                        <a:rPr lang="en-US" sz="1800" b="0" i="1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Li</a:t>
                      </a:r>
                      <a:r>
                        <a:rPr lang="en-US" sz="1800" b="0" i="1" u="none" strike="noStrike" baseline="-25000" dirty="0">
                          <a:solidFill>
                            <a:srgbClr val="0D0D0D"/>
                          </a:solidFill>
                          <a:latin typeface="+mn-lt"/>
                        </a:rPr>
                        <a:t>2</a:t>
                      </a:r>
                      <a:r>
                        <a:rPr lang="en-US" sz="1800" b="0" i="1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O)</a:t>
                      </a:r>
                      <a:endParaRPr lang="ru-RU" sz="1800" b="0" i="1" u="none" strike="noStrike" dirty="0">
                        <a:solidFill>
                          <a:srgbClr val="0D0D0D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496,2</a:t>
                      </a:r>
                      <a:endParaRPr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 u="none" strike="noStrike">
                          <a:solidFill>
                            <a:srgbClr val="70AF1F"/>
                          </a:solidFill>
                          <a:latin typeface="+mn-lt"/>
                        </a:rPr>
                        <a:t>выполнено </a:t>
                      </a:r>
                      <a:endParaRPr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94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Хромовые руды, млн т</a:t>
                      </a:r>
                      <a:endParaRPr dirty="0"/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2,9</a:t>
                      </a:r>
                      <a:endParaRPr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Западное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1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106,9</a:t>
                      </a:r>
                      <a:endParaRPr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70AF1F"/>
                          </a:solidFill>
                          <a:latin typeface="Arial"/>
                          <a:ea typeface="+mn-ea"/>
                          <a:cs typeface="+mn-cs"/>
                        </a:rPr>
                        <a:t>выполнено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9452">
                <a:tc row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Молибден, тыс. т</a:t>
                      </a:r>
                      <a:endParaRPr dirty="0"/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44,1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600" b="0" i="1" u="none" strike="noStrike" cap="none" spc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(ресурсы)</a:t>
                      </a:r>
                      <a:endParaRPr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Ямтульская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площадь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3,2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21,8</a:t>
                      </a:r>
                      <a:endParaRPr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70AF1F"/>
                          </a:solidFill>
                          <a:latin typeface="Arial"/>
                          <a:ea typeface="+mn-ea"/>
                          <a:cs typeface="+mn-cs"/>
                        </a:rPr>
                        <a:t>выполнено</a:t>
                      </a:r>
                      <a:endParaRPr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9452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800" b="0" i="0" u="none" strike="noStrike">
                        <a:solidFill>
                          <a:srgbClr val="0D0D0D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T>
                    <a:lnB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cap="none" spc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Ак-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Сугское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800" b="0" i="0" u="none" strike="noStrike">
                        <a:solidFill>
                          <a:srgbClr val="0D0D0D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T>
                    <a:lnB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3 821,5</a:t>
                      </a:r>
                      <a:endParaRPr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 dirty="0">
                          <a:ln>
                            <a:noFill/>
                          </a:ln>
                          <a:solidFill>
                            <a:srgbClr val="70AF1F"/>
                          </a:solidFill>
                          <a:latin typeface="+mn-lt"/>
                          <a:ea typeface="+mn-ea"/>
                          <a:cs typeface="+mn-cs"/>
                        </a:rPr>
                        <a:t>выполнено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94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Рений, т</a:t>
                      </a:r>
                      <a:endParaRPr dirty="0"/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83,3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T>
                    <a:lnB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4,7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T>
                    <a:lnB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1" i="0" u="none" strike="noStrike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T>
                    <a:lnB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4328">
                <a:tc gridSpan="6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Планы на 2025 год</a:t>
                      </a:r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defRPr/>
                      </a:pPr>
                      <a:endParaRPr dirty="0"/>
                    </a:p>
                  </a:txBody>
                  <a:tcPr marL="5226" marR="5226" marT="5226" marB="0" anchor="ctr">
                    <a:lnL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/>
                      </a:pPr>
                      <a:endParaRPr dirty="0"/>
                    </a:p>
                  </a:txBody>
                  <a:tcPr marL="5226" marR="5226" marT="5226" marB="0" anchor="ctr">
                    <a:lnL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/>
                      </a:pPr>
                      <a:endParaRPr dirty="0"/>
                    </a:p>
                  </a:txBody>
                  <a:tcPr marL="5226" marR="5226" marT="5226" marB="0" anchor="ctr">
                    <a:lnL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dirty="0"/>
                    </a:p>
                  </a:txBody>
                  <a:tcPr marL="5226" marR="5226" marT="5226" marB="0" anchor="ctr">
                    <a:lnL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95612731"/>
                  </a:ext>
                </a:extLst>
              </a:tr>
              <a:tr h="769452">
                <a:tc row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Уран, т</a:t>
                      </a:r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6 429</a:t>
                      </a:r>
                      <a:endParaRPr dirty="0"/>
                    </a:p>
                    <a:p>
                      <a:pPr algn="ctr">
                        <a:defRPr/>
                      </a:pPr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(</a:t>
                      </a:r>
                      <a:r>
                        <a:rPr lang="ru-RU" sz="1800" b="0" i="1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заб</a:t>
                      </a:r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.)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Тетрахское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10,4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109,1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 dirty="0">
                          <a:ln>
                            <a:noFill/>
                          </a:ln>
                          <a:solidFill>
                            <a:srgbClr val="70AF1F"/>
                          </a:solidFill>
                          <a:latin typeface="+mn-lt"/>
                          <a:ea typeface="+mn-ea"/>
                          <a:cs typeface="+mn-cs"/>
                        </a:rPr>
                        <a:t>выполнено</a:t>
                      </a:r>
                      <a:endParaRPr lang="ru-RU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56435168"/>
                  </a:ext>
                </a:extLst>
              </a:tr>
              <a:tr h="769452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2000" b="0" i="0" u="none" strike="noStrike">
                        <a:solidFill>
                          <a:srgbClr val="0D0D0D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8 008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Широндукуйское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2000" b="0" i="0" u="none" strike="noStrike">
                        <a:solidFill>
                          <a:srgbClr val="0D0D0D"/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792,6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 dirty="0">
                          <a:ln>
                            <a:noFill/>
                          </a:ln>
                          <a:solidFill>
                            <a:srgbClr val="70AF1F"/>
                          </a:solidFill>
                          <a:latin typeface="+mn-lt"/>
                          <a:ea typeface="+mn-ea"/>
                          <a:cs typeface="+mn-cs"/>
                        </a:rPr>
                        <a:t>выполнено</a:t>
                      </a:r>
                      <a:endParaRPr lang="ru-RU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70314105"/>
                  </a:ext>
                </a:extLst>
              </a:tr>
              <a:tr h="83097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Марганцевые руды, млн т</a:t>
                      </a:r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уточняется</a:t>
                      </a:r>
                      <a:endParaRPr sz="2000" i="1"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Больше-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Токмакское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(участок 1-ой очереди)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0,6 </a:t>
                      </a:r>
                      <a:r>
                        <a:rPr lang="ru-RU" sz="1800" b="0" i="1" u="none" strike="noStrike" cap="none" spc="0" baseline="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(</a:t>
                      </a:r>
                      <a:r>
                        <a:rPr lang="en-US" sz="1800" b="0" i="1" u="none" strike="noStrike" cap="none" spc="0" baseline="0" dirty="0" err="1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Mn</a:t>
                      </a:r>
                      <a:r>
                        <a:rPr lang="en-US" sz="1800" b="0" i="1" u="none" strike="noStrike" cap="none" spc="0" baseline="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)</a:t>
                      </a:r>
                      <a:endParaRPr sz="1800" b="0" i="1" u="none" strike="noStrike" cap="none" spc="0" baseline="0" dirty="0">
                        <a:solidFill>
                          <a:srgbClr val="0D0D0D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9 350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 u="none" strike="noStrike" cap="none" spc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2025 г.</a:t>
                      </a:r>
                      <a:endParaRPr dirty="0"/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694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Титан, тыс. т</a:t>
                      </a:r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уточняется</a:t>
                      </a:r>
                      <a:endParaRPr lang="ru-RU" sz="1600" b="0" i="1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Анташейский</a:t>
                      </a:r>
                      <a:endParaRPr lang="ru-RU" sz="18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 u="none" strike="noStrike" cap="none" spc="0" baseline="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130</a:t>
                      </a:r>
                      <a:r>
                        <a:rPr lang="ru-RU" sz="1800" b="0" i="1" u="none" strike="noStrike" cap="none" spc="0" baseline="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(</a:t>
                      </a:r>
                      <a:r>
                        <a:rPr lang="en-US" sz="1800" b="0" i="1" u="none" strike="noStrike" cap="none" spc="0" baseline="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TiO</a:t>
                      </a:r>
                      <a:r>
                        <a:rPr lang="en-US" sz="1800" b="0" i="1" u="none" strike="noStrike" cap="none" spc="0" baseline="-2500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</a:t>
                      </a:r>
                      <a:r>
                        <a:rPr lang="en-US" sz="1800" b="0" i="1" u="none" strike="noStrike" cap="none" spc="0" baseline="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)</a:t>
                      </a:r>
                      <a:endParaRPr sz="1800" b="0" i="1" u="none" strike="noStrike" cap="none" spc="0" baseline="0" dirty="0">
                        <a:solidFill>
                          <a:srgbClr val="0D0D0D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4,1</a:t>
                      </a:r>
                      <a:endParaRPr sz="18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2025 г.</a:t>
                      </a: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64665456"/>
                  </a:ext>
                </a:extLst>
              </a:tr>
              <a:tr h="7694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D0D0D"/>
                          </a:solidFill>
                          <a:latin typeface="+mn-lt"/>
                        </a:rPr>
                        <a:t>Цирконий, тыс. т</a:t>
                      </a:r>
                    </a:p>
                  </a:txBody>
                  <a:tcPr marL="5226" marR="5226" marT="5226" marB="0" anchor="ctr">
                    <a:lnL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8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cap="none" spc="0" baseline="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9,2</a:t>
                      </a:r>
                      <a:r>
                        <a:rPr lang="en-US" sz="1800" b="0" i="0" u="none" strike="noStrike" cap="none" spc="0" baseline="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</a:t>
                      </a:r>
                      <a:r>
                        <a:rPr lang="en-US" sz="1800" b="0" i="1" u="none" strike="noStrike" cap="none" spc="0" baseline="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(ZrO</a:t>
                      </a:r>
                      <a:r>
                        <a:rPr lang="en-US" sz="1800" b="0" i="1" u="none" strike="noStrike" cap="none" spc="0" baseline="-2500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</a:t>
                      </a:r>
                      <a:r>
                        <a:rPr lang="en-US" sz="1800" b="0" i="1" u="none" strike="noStrike" cap="none" spc="0" baseline="0" dirty="0">
                          <a:solidFill>
                            <a:srgbClr val="0D0D0D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)</a:t>
                      </a: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8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226" marR="5226" marT="5226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743B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9619231"/>
                  </a:ext>
                </a:extLst>
              </a:tr>
            </a:tbl>
          </a:graphicData>
        </a:graphic>
      </p:graphicFrame>
      <p:sp>
        <p:nvSpPr>
          <p:cNvPr id="54" name="TextBox 83">
            <a:extLst>
              <a:ext uri="{FF2B5EF4-FFF2-40B4-BE49-F238E27FC236}">
                <a16:creationId xmlns:a16="http://schemas.microsoft.com/office/drawing/2014/main" xmlns="" id="{3A637DD3-000D-4E99-98C9-F7FE90320B92}"/>
              </a:ext>
            </a:extLst>
          </p:cNvPr>
          <p:cNvSpPr txBox="1"/>
          <p:nvPr/>
        </p:nvSpPr>
        <p:spPr bwMode="auto">
          <a:xfrm>
            <a:off x="14990907" y="12308676"/>
            <a:ext cx="6707172" cy="446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defRPr/>
            </a:pPr>
            <a:r>
              <a:rPr lang="ru-RU" sz="16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*приведены данные по видимому потреблению за 2023 год</a:t>
            </a:r>
            <a:endParaRPr lang="ru-RU" sz="1400" b="0" i="1" dirty="0">
              <a:solidFill>
                <a:schemeClr val="tx1">
                  <a:lumMod val="50000"/>
                  <a:lumOff val="50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899757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ятиугольник 38">
            <a:extLst>
              <a:ext uri="{FF2B5EF4-FFF2-40B4-BE49-F238E27FC236}">
                <a16:creationId xmlns:a16="http://schemas.microsoft.com/office/drawing/2014/main" xmlns="" id="{BDFF5079-48E2-D9FF-BE8C-C6DCD5DECDEB}"/>
              </a:ext>
            </a:extLst>
          </p:cNvPr>
          <p:cNvSpPr/>
          <p:nvPr/>
        </p:nvSpPr>
        <p:spPr bwMode="auto">
          <a:xfrm>
            <a:off x="958850" y="3739767"/>
            <a:ext cx="1320769" cy="1080000"/>
          </a:xfrm>
          <a:prstGeom prst="homePlate">
            <a:avLst>
              <a:gd name="adj" fmla="val 34430"/>
            </a:avLst>
          </a:prstGeom>
          <a:solidFill>
            <a:srgbClr val="A85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>
              <a:defRPr/>
            </a:pPr>
            <a:endParaRPr lang="ru-RU" sz="8000" kern="12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31" name="Заголовок слайда:…">
            <a:extLst>
              <a:ext uri="{FF2B5EF4-FFF2-40B4-BE49-F238E27FC236}">
                <a16:creationId xmlns:a16="http://schemas.microsoft.com/office/drawing/2014/main" xmlns="" id="{B4B6F7DF-3DDB-2828-F5CC-2566477BC999}"/>
              </a:ext>
            </a:extLst>
          </p:cNvPr>
          <p:cNvSpPr txBox="1"/>
          <p:nvPr/>
        </p:nvSpPr>
        <p:spPr>
          <a:xfrm>
            <a:off x="876248" y="862353"/>
            <a:ext cx="2326381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Основные итоги работы Федерального агентства по недропользованию </a:t>
            </a:r>
            <a:br>
              <a:rPr lang="ru-RU" sz="48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</a:br>
            <a:r>
              <a:rPr lang="ru-RU" sz="48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в части твердых полезных ископаемых за 2024 год</a:t>
            </a:r>
            <a:endParaRPr lang="ru-RU" sz="4800" dirty="0">
              <a:solidFill>
                <a:srgbClr val="333940"/>
              </a:solidFill>
              <a:latin typeface="Golos Text" panose="020B0604020202020204" charset="-52"/>
              <a:ea typeface="Arial"/>
              <a:cs typeface="Golos Text" panose="020B0604020202020204" charset="-52"/>
            </a:endParaRPr>
          </a:p>
        </p:txBody>
      </p:sp>
      <p:sp>
        <p:nvSpPr>
          <p:cNvPr id="28" name="Пятиугольник 39">
            <a:extLst>
              <a:ext uri="{FF2B5EF4-FFF2-40B4-BE49-F238E27FC236}">
                <a16:creationId xmlns:a16="http://schemas.microsoft.com/office/drawing/2014/main" xmlns="" id="{653168EE-73ED-45DF-BDF2-D6C5465DA2AA}"/>
              </a:ext>
            </a:extLst>
          </p:cNvPr>
          <p:cNvSpPr/>
          <p:nvPr/>
        </p:nvSpPr>
        <p:spPr bwMode="auto">
          <a:xfrm>
            <a:off x="958850" y="6137521"/>
            <a:ext cx="1320769" cy="1080000"/>
          </a:xfrm>
          <a:prstGeom prst="homePlate">
            <a:avLst>
              <a:gd name="adj" fmla="val 34430"/>
            </a:avLst>
          </a:prstGeom>
          <a:solidFill>
            <a:srgbClr val="A85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>
              <a:defRPr/>
            </a:pPr>
            <a:endParaRPr lang="ru-RU" sz="8000" kern="12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33" name="Пятиугольник 39">
            <a:extLst>
              <a:ext uri="{FF2B5EF4-FFF2-40B4-BE49-F238E27FC236}">
                <a16:creationId xmlns:a16="http://schemas.microsoft.com/office/drawing/2014/main" xmlns="" id="{3DCA1C3E-2844-4E44-A7EB-677F0F5B2CE8}"/>
              </a:ext>
            </a:extLst>
          </p:cNvPr>
          <p:cNvSpPr/>
          <p:nvPr/>
        </p:nvSpPr>
        <p:spPr bwMode="auto">
          <a:xfrm>
            <a:off x="958850" y="8535276"/>
            <a:ext cx="1320769" cy="1080000"/>
          </a:xfrm>
          <a:prstGeom prst="homePlate">
            <a:avLst>
              <a:gd name="adj" fmla="val 34430"/>
            </a:avLst>
          </a:prstGeom>
          <a:solidFill>
            <a:srgbClr val="A85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>
              <a:defRPr/>
            </a:pPr>
            <a:endParaRPr lang="ru-RU" sz="8000" kern="12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2" name="Пятиугольник 39">
            <a:extLst>
              <a:ext uri="{FF2B5EF4-FFF2-40B4-BE49-F238E27FC236}">
                <a16:creationId xmlns:a16="http://schemas.microsoft.com/office/drawing/2014/main" xmlns="" id="{7F6FA003-5326-B665-B4C5-C3543DA00CEF}"/>
              </a:ext>
            </a:extLst>
          </p:cNvPr>
          <p:cNvSpPr/>
          <p:nvPr/>
        </p:nvSpPr>
        <p:spPr bwMode="auto">
          <a:xfrm>
            <a:off x="958850" y="10921871"/>
            <a:ext cx="1320769" cy="1080000"/>
          </a:xfrm>
          <a:prstGeom prst="homePlate">
            <a:avLst>
              <a:gd name="adj" fmla="val 34430"/>
            </a:avLst>
          </a:prstGeom>
          <a:solidFill>
            <a:srgbClr val="A85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>
              <a:defRPr/>
            </a:pPr>
            <a:endParaRPr lang="ru-RU" sz="8000" kern="12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5DD82639-5F71-4415-B5D6-71F3467DAAD4}"/>
              </a:ext>
            </a:extLst>
          </p:cNvPr>
          <p:cNvSpPr/>
          <p:nvPr/>
        </p:nvSpPr>
        <p:spPr bwMode="auto">
          <a:xfrm>
            <a:off x="2532607" y="3556492"/>
            <a:ext cx="208925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32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Завершены работы по </a:t>
            </a:r>
            <a:r>
              <a:rPr lang="ru-RU" sz="3200" dirty="0">
                <a:solidFill>
                  <a:srgbClr val="894133"/>
                </a:solidFill>
                <a:latin typeface="Golos Text" panose="020B0604020202020204" charset="-52"/>
                <a:cs typeface="Golos Text" panose="020B0604020202020204" charset="-52"/>
              </a:rPr>
              <a:t>27 ОБЪЕКТАМ </a:t>
            </a:r>
            <a:r>
              <a:rPr lang="ru-RU" sz="3200" b="0" dirty="0">
                <a:solidFill>
                  <a:srgbClr val="894133"/>
                </a:solidFill>
                <a:latin typeface="Golos Text" panose="020B0604020202020204" charset="-52"/>
                <a:cs typeface="Golos Text" panose="020B0604020202020204" charset="-52"/>
              </a:rPr>
              <a:t>(в </a:t>
            </a:r>
            <a:r>
              <a:rPr lang="ru-RU" sz="3200" b="0" dirty="0" err="1">
                <a:solidFill>
                  <a:srgbClr val="894133"/>
                </a:solidFill>
                <a:latin typeface="Golos Text" panose="020B0604020202020204" charset="-52"/>
                <a:cs typeface="Golos Text" panose="020B0604020202020204" charset="-52"/>
              </a:rPr>
              <a:t>т.ч</a:t>
            </a:r>
            <a:r>
              <a:rPr lang="ru-RU" sz="3200" b="0" dirty="0">
                <a:solidFill>
                  <a:srgbClr val="894133"/>
                </a:solidFill>
                <a:latin typeface="Golos Text" panose="020B0604020202020204" charset="-52"/>
                <a:cs typeface="Golos Text" panose="020B0604020202020204" charset="-52"/>
              </a:rPr>
              <a:t>. </a:t>
            </a:r>
            <a:r>
              <a:rPr lang="ru-RU" sz="3200" dirty="0">
                <a:solidFill>
                  <a:srgbClr val="894133"/>
                </a:solidFill>
                <a:latin typeface="Golos Text" panose="020B0604020202020204" charset="-52"/>
                <a:cs typeface="Golos Text" panose="020B0604020202020204" charset="-52"/>
              </a:rPr>
              <a:t>6 </a:t>
            </a:r>
            <a:r>
              <a:rPr lang="ru-RU" sz="3200" b="0" dirty="0">
                <a:solidFill>
                  <a:srgbClr val="894133"/>
                </a:solidFill>
                <a:latin typeface="Golos Text" panose="020B0604020202020204" charset="-52"/>
                <a:cs typeface="Golos Text" panose="020B0604020202020204" charset="-52"/>
              </a:rPr>
              <a:t>объектов МОМД) </a:t>
            </a:r>
            <a:r>
              <a:rPr lang="ru-RU" sz="32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за счет федерального бюджета</a:t>
            </a:r>
            <a:br>
              <a:rPr lang="ru-RU" sz="32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</a:br>
            <a:r>
              <a:rPr lang="ru-RU" sz="2800" b="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Получены приросты ресурсов и запасов: золота, серебра, меди, свинца, цинка, железа, </a:t>
            </a:r>
            <a:r>
              <a:rPr lang="ru-RU" sz="2800" b="0" dirty="0" err="1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бентонитовых</a:t>
            </a:r>
            <a:r>
              <a:rPr lang="ru-RU" sz="2800" b="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 глин, угля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DD82639-5F71-4415-B5D6-71F3467DAAD4}"/>
              </a:ext>
            </a:extLst>
          </p:cNvPr>
          <p:cNvSpPr/>
          <p:nvPr/>
        </p:nvSpPr>
        <p:spPr bwMode="auto">
          <a:xfrm>
            <a:off x="2532607" y="6360783"/>
            <a:ext cx="20892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3200" dirty="0">
                <a:solidFill>
                  <a:srgbClr val="333940"/>
                </a:solidFill>
                <a:latin typeface="Golos Text" panose="020B0604020202020204" charset="-52"/>
                <a:ea typeface="Calibri" panose="020F0502020204030204" pitchFamily="34" charset="0"/>
                <a:cs typeface="Golos Text" panose="020B0604020202020204" charset="-52"/>
              </a:rPr>
              <a:t>Открыто </a:t>
            </a:r>
            <a:r>
              <a:rPr lang="ru-RU" sz="3200" dirty="0">
                <a:solidFill>
                  <a:srgbClr val="894133"/>
                </a:solidFill>
                <a:latin typeface="Golos Text" panose="020B0604020202020204" charset="-52"/>
                <a:ea typeface="Calibri" panose="020F0502020204030204" pitchFamily="34" charset="0"/>
                <a:cs typeface="Golos Text" panose="020B0604020202020204" charset="-52"/>
              </a:rPr>
              <a:t>212 МЕСТОРОЖДЕНИЙ</a:t>
            </a:r>
            <a:endParaRPr lang="ru-RU" sz="3200" dirty="0">
              <a:solidFill>
                <a:srgbClr val="333940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DD82639-5F71-4415-B5D6-71F3467DAAD4}"/>
              </a:ext>
            </a:extLst>
          </p:cNvPr>
          <p:cNvSpPr/>
          <p:nvPr/>
        </p:nvSpPr>
        <p:spPr bwMode="auto">
          <a:xfrm>
            <a:off x="2532606" y="8721333"/>
            <a:ext cx="20892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32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Обеспечено поступление в бюджет </a:t>
            </a:r>
            <a:r>
              <a:rPr lang="ru-RU" sz="4000" dirty="0">
                <a:solidFill>
                  <a:srgbClr val="894133"/>
                </a:solidFill>
                <a:latin typeface="Golos Text" panose="020B0604020202020204" charset="-52"/>
                <a:cs typeface="Golos Text" panose="020B0604020202020204" charset="-52"/>
              </a:rPr>
              <a:t>17</a:t>
            </a:r>
            <a:r>
              <a:rPr lang="ru-RU" sz="3200" dirty="0">
                <a:solidFill>
                  <a:srgbClr val="894133"/>
                </a:solidFill>
                <a:latin typeface="Golos Text" panose="020B0604020202020204" charset="-52"/>
                <a:cs typeface="Golos Text" panose="020B0604020202020204" charset="-52"/>
              </a:rPr>
              <a:t> млрд руб. </a:t>
            </a:r>
            <a:r>
              <a:rPr lang="ru-RU" sz="32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за счет лицензирования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32607" y="10526991"/>
            <a:ext cx="202382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3200" dirty="0">
                <a:solidFill>
                  <a:srgbClr val="333940"/>
                </a:solidFill>
                <a:latin typeface="Golos Text" panose="020B0604020202020204" charset="-52"/>
                <a:ea typeface="Calibri" panose="020F0502020204030204" pitchFamily="34" charset="0"/>
                <a:cs typeface="Golos Text" panose="020B0604020202020204" charset="-52"/>
              </a:rPr>
              <a:t>УТВЕРЖДЕНЫ:</a:t>
            </a:r>
          </a:p>
          <a:p>
            <a:pPr marL="571500" indent="-571500" algn="l">
              <a:buFontTx/>
              <a:buChar char="-"/>
            </a:pPr>
            <a:r>
              <a:rPr lang="ru-RU" sz="32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Программа геологоразведочных работ Дальнего Востока и Сибири на 2025-2027 гг. </a:t>
            </a:r>
            <a:r>
              <a:rPr lang="ru-RU" sz="3200" b="0" i="1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(Пр-2246)</a:t>
            </a:r>
          </a:p>
          <a:p>
            <a:pPr marL="571500" indent="-571500" algn="l">
              <a:buFontTx/>
              <a:buChar char="-"/>
            </a:pPr>
            <a:r>
              <a:rPr lang="ru-RU" sz="32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Стратегия развития минерально-сырьевой базы РФ до 2050</a:t>
            </a:r>
            <a:r>
              <a:rPr lang="ru-RU" sz="3200" dirty="0">
                <a:solidFill>
                  <a:srgbClr val="894133"/>
                </a:solidFill>
                <a:latin typeface="Golos Text" panose="020B0604020202020204" charset="-52"/>
                <a:cs typeface="Golos Text" panose="020B0604020202020204" charset="-52"/>
              </a:rPr>
              <a:t> </a:t>
            </a:r>
            <a:r>
              <a:rPr lang="ru-RU" sz="32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года </a:t>
            </a:r>
            <a:r>
              <a:rPr lang="ru-RU" sz="3200" b="0" i="1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(Пр-1991) 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F6602F45-3E8D-4A08-90F9-2B2305E123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584565" y="12585798"/>
            <a:ext cx="453237" cy="461058"/>
          </a:xfrm>
        </p:spPr>
        <p:txBody>
          <a:bodyPr/>
          <a:lstStyle/>
          <a:p>
            <a:pPr>
              <a:defRPr/>
            </a:pPr>
            <a:fld id="{933D92D9-C802-31FC-6FDC-11D7BAD2EB59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630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Чтобы упростить восприятие презентаций Агентства, предложена универсальная схема расположения блоков на слайде.…"/>
          <p:cNvSpPr txBox="1"/>
          <p:nvPr/>
        </p:nvSpPr>
        <p:spPr>
          <a:xfrm>
            <a:off x="274909" y="6287880"/>
            <a:ext cx="23445152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400" b="0" i="0" u="none" strike="noStrike" kern="0" cap="none" spc="0" normalizeH="0" baseline="0" noProof="0" dirty="0">
              <a:ln>
                <a:noFill/>
              </a:ln>
              <a:solidFill>
                <a:srgbClr val="454B51"/>
              </a:solidFill>
              <a:effectLst/>
              <a:uLnTx/>
              <a:uFillTx/>
              <a:latin typeface="Arial"/>
              <a:ea typeface="Arial"/>
              <a:cs typeface="Arial"/>
              <a:sym typeface="Helvetica Neue"/>
            </a:endParaRPr>
          </a:p>
        </p:txBody>
      </p:sp>
      <p:sp>
        <p:nvSpPr>
          <p:cNvPr id="4" name="Заголовок слайда:…">
            <a:extLst>
              <a:ext uri="{FF2B5EF4-FFF2-40B4-BE49-F238E27FC236}">
                <a16:creationId xmlns:a16="http://schemas.microsoft.com/office/drawing/2014/main" xmlns="" id="{88F4B099-3640-47DD-8D20-55E112A8AC2B}"/>
              </a:ext>
            </a:extLst>
          </p:cNvPr>
          <p:cNvSpPr txBox="1"/>
          <p:nvPr/>
        </p:nvSpPr>
        <p:spPr>
          <a:xfrm>
            <a:off x="6671604" y="6287880"/>
            <a:ext cx="1104079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0" marR="0" lvl="0" indent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>
                <a:solidFill>
                  <a:srgbClr val="333940"/>
                </a:solidFill>
                <a:latin typeface="Golos Text" panose="020B0503020202020204" pitchFamily="34" charset="-52"/>
                <a:ea typeface="Arial"/>
                <a:cs typeface="Golos Text" panose="020B0503020202020204" pitchFamily="34" charset="-52"/>
              </a:rPr>
              <a:t>Благодарю за </a:t>
            </a: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333940"/>
                </a:solidFill>
                <a:effectLst/>
                <a:uLnTx/>
                <a:uFillTx/>
                <a:latin typeface="Golos Text" panose="020B0503020202020204" pitchFamily="34" charset="-52"/>
                <a:ea typeface="Arial"/>
                <a:cs typeface="Golos Text" panose="020B0503020202020204" pitchFamily="34" charset="-52"/>
                <a:sym typeface="Helvetica Neue"/>
              </a:rPr>
              <a:t>внимание!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333940"/>
              </a:solidFill>
              <a:effectLst/>
              <a:uLnTx/>
              <a:uFillTx/>
              <a:latin typeface="Golos Text" panose="020B0503020202020204" pitchFamily="34" charset="-52"/>
              <a:ea typeface="Arial"/>
              <a:cs typeface="Golos Text" panose="020B0503020202020204" pitchFamily="34" charset="-5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771449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слайда:…">
            <a:extLst>
              <a:ext uri="{FF2B5EF4-FFF2-40B4-BE49-F238E27FC236}">
                <a16:creationId xmlns:a16="http://schemas.microsoft.com/office/drawing/2014/main" xmlns="" id="{B4B6F7DF-3DDB-2828-F5CC-2566477BC999}"/>
              </a:ext>
            </a:extLst>
          </p:cNvPr>
          <p:cNvSpPr txBox="1"/>
          <p:nvPr/>
        </p:nvSpPr>
        <p:spPr>
          <a:xfrm>
            <a:off x="870588" y="852871"/>
            <a:ext cx="24001996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Приоритеты работ в 2024 г. и задачи на 2025 г. определены</a:t>
            </a:r>
          </a:p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Перечнями поручений Президента Российской Федерации </a:t>
            </a:r>
            <a:r>
              <a:rPr lang="ru-RU" sz="32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от 28.06.2022 № Пр-1130</a:t>
            </a:r>
            <a:r>
              <a:rPr lang="ru-RU" sz="32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,</a:t>
            </a:r>
            <a:endParaRPr lang="en-US" sz="32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от 19.10.2022 № Пр-1991, от 31.06.2023 № Пр-1349, от 11.11.2023 № Пр-2246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D6E49FD7-54F7-4B20-9585-B1F61B7DD17B}"/>
              </a:ext>
            </a:extLst>
          </p:cNvPr>
          <p:cNvSpPr/>
          <p:nvPr/>
        </p:nvSpPr>
        <p:spPr bwMode="auto">
          <a:xfrm>
            <a:off x="870588" y="4964381"/>
            <a:ext cx="22270962" cy="737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914400" hangingPunct="1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Реализация Стратегии развития минерально-сырьевой базы РФ до 2050 г </a:t>
            </a:r>
            <a:r>
              <a:rPr lang="ru-RU" sz="2800" b="0" i="1" dirty="0">
                <a:solidFill>
                  <a:srgbClr val="33394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(утв. распоряжением Правительства РФ от 11.07.2024 № 1838-р с </a:t>
            </a:r>
            <a:r>
              <a:rPr lang="ru-RU" sz="2800" b="0" i="1" dirty="0" err="1">
                <a:solidFill>
                  <a:srgbClr val="33394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учетом</a:t>
            </a:r>
            <a:r>
              <a:rPr lang="ru-RU" sz="2800" b="0" i="1" dirty="0">
                <a:solidFill>
                  <a:srgbClr val="33394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 п. 1 «в» Перечня поручений № Пр-1991) </a:t>
            </a:r>
            <a:endParaRPr lang="en-US" sz="2800" b="0" i="1" dirty="0">
              <a:solidFill>
                <a:srgbClr val="333940"/>
              </a:solidFill>
              <a:latin typeface="Golos Text" panose="020B0503020202020204" pitchFamily="34" charset="-52"/>
              <a:ea typeface="Calibri" panose="020F0502020204030204" pitchFamily="34" charset="0"/>
              <a:cs typeface="Golos Text" panose="020B0503020202020204" pitchFamily="34" charset="-52"/>
            </a:endParaRPr>
          </a:p>
          <a:p>
            <a:pPr marL="457200" indent="-457200" algn="l" defTabSz="914400" hangingPunct="1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Выполнение Плана мероприятий по реализации Стратегии развития минерально-сырьевой базы РФ до 2050 г. </a:t>
            </a:r>
            <a:r>
              <a:rPr lang="ru-RU" sz="2800" b="0" i="1" dirty="0">
                <a:solidFill>
                  <a:srgbClr val="33394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(утв. Распоряжением Правительства РФ от 04.03.2025 г. №500-р)</a:t>
            </a:r>
          </a:p>
          <a:p>
            <a:pPr marL="457200" indent="-457200" algn="l" defTabSz="914400" hangingPunct="1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2800" b="0" i="1" dirty="0">
                <a:solidFill>
                  <a:srgbClr val="E6000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 </a:t>
            </a:r>
            <a:r>
              <a:rPr lang="ru-RU" sz="3200" dirty="0">
                <a:solidFill>
                  <a:srgbClr val="A8503F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Переориентация геологоразведочных работ на стратегические </a:t>
            </a:r>
            <a:r>
              <a:rPr lang="ru-RU" sz="3200" dirty="0" err="1">
                <a:solidFill>
                  <a:srgbClr val="A8503F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импортозависимые</a:t>
            </a:r>
            <a:r>
              <a:rPr lang="ru-RU" sz="3200" dirty="0">
                <a:solidFill>
                  <a:srgbClr val="A8503F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 (дефицитные) виды сырья</a:t>
            </a:r>
            <a:r>
              <a:rPr lang="ru-RU" sz="3200" b="0" dirty="0">
                <a:solidFill>
                  <a:srgbClr val="A8503F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 </a:t>
            </a:r>
            <a:r>
              <a:rPr lang="ru-RU" sz="2800" b="0" i="1" dirty="0">
                <a:solidFill>
                  <a:srgbClr val="33394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(</a:t>
            </a:r>
            <a:r>
              <a:rPr lang="ru-RU" sz="2800" b="0" i="1" dirty="0" err="1">
                <a:solidFill>
                  <a:srgbClr val="33394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пп</a:t>
            </a:r>
            <a:r>
              <a:rPr lang="ru-RU" sz="2800" b="0" i="1" dirty="0">
                <a:solidFill>
                  <a:srgbClr val="33394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. «в» п. 1 Перечня поручений № Пр-1130)</a:t>
            </a:r>
          </a:p>
          <a:p>
            <a:pPr marL="457200" indent="-457200" algn="l" defTabSz="914400" hangingPunct="1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A8503F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Ускоренное наращивание МСБ за счет увеличения объемов геологоразведки: </a:t>
            </a:r>
            <a:r>
              <a:rPr lang="ru-RU" sz="3200" b="0" dirty="0">
                <a:solidFill>
                  <a:srgbClr val="A8503F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реализация программы ГРР Дальнего Востока и Сибири</a:t>
            </a:r>
            <a:r>
              <a:rPr lang="ru-RU" sz="2800" b="0" dirty="0">
                <a:solidFill>
                  <a:srgbClr val="A8503F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 </a:t>
            </a:r>
            <a:r>
              <a:rPr lang="ru-RU" sz="2800" b="0" i="1" dirty="0">
                <a:solidFill>
                  <a:srgbClr val="33394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(п. 1 «д» Перечня поручений № Пр-2246)</a:t>
            </a:r>
          </a:p>
          <a:p>
            <a:pPr marL="457200" indent="-457200" algn="l" defTabSz="914400" hangingPunct="1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A8503F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Программно-целевой принцип лицензирования: </a:t>
            </a:r>
            <a:r>
              <a:rPr lang="ru-RU" sz="3200" b="0" dirty="0">
                <a:solidFill>
                  <a:srgbClr val="A8503F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предоставление в приоритетном порядке прав пользования участками недр на дефицитные стратегические ТПИ </a:t>
            </a:r>
            <a:r>
              <a:rPr lang="ru-RU" sz="2800" b="0" i="1" dirty="0">
                <a:solidFill>
                  <a:srgbClr val="33394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(</a:t>
            </a:r>
            <a:r>
              <a:rPr lang="ru-RU" sz="2800" b="0" i="1" dirty="0" err="1">
                <a:solidFill>
                  <a:srgbClr val="33394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пп</a:t>
            </a:r>
            <a:r>
              <a:rPr lang="ru-RU" sz="2800" b="0" i="1" dirty="0">
                <a:solidFill>
                  <a:srgbClr val="333940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. «д» п. 1 Перечня поручений № Пр-1130)</a:t>
            </a:r>
          </a:p>
          <a:p>
            <a:pPr marL="457200" indent="-457200" algn="l" defTabSz="914400" hangingPunct="1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3200" b="0" dirty="0">
                <a:solidFill>
                  <a:srgbClr val="A8503F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Освоение участков недр, </a:t>
            </a:r>
            <a:r>
              <a:rPr lang="ru-RU" sz="3200" dirty="0">
                <a:solidFill>
                  <a:srgbClr val="A8503F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содержащих стратегические виды сырья </a:t>
            </a:r>
            <a:r>
              <a:rPr lang="ru-RU" sz="2800" b="0" i="1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(</a:t>
            </a:r>
            <a:r>
              <a:rPr lang="ru-RU" sz="2800" b="0" i="1" dirty="0" err="1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пп</a:t>
            </a:r>
            <a:r>
              <a:rPr lang="ru-RU" sz="2800" b="0" i="1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. «а» п. 1 Перечня поручений № Пр-1349)</a:t>
            </a:r>
            <a:endParaRPr lang="ru-RU" sz="2800" b="0" i="1" dirty="0">
              <a:solidFill>
                <a:srgbClr val="333940"/>
              </a:solidFill>
              <a:latin typeface="Golos Text" panose="020B0503020202020204" pitchFamily="34" charset="-52"/>
              <a:ea typeface="Calibri" panose="020F0502020204030204" pitchFamily="34" charset="0"/>
              <a:cs typeface="Golos Text" panose="020B0503020202020204" pitchFamily="34" charset="-52"/>
            </a:endParaRPr>
          </a:p>
        </p:txBody>
      </p:sp>
      <p:sp>
        <p:nvSpPr>
          <p:cNvPr id="4" name="TextBox 83">
            <a:extLst>
              <a:ext uri="{FF2B5EF4-FFF2-40B4-BE49-F238E27FC236}">
                <a16:creationId xmlns:a16="http://schemas.microsoft.com/office/drawing/2014/main" xmlns="" id="{CF53DED6-8F13-423D-5BBB-140EA8A94512}"/>
              </a:ext>
            </a:extLst>
          </p:cNvPr>
          <p:cNvSpPr txBox="1"/>
          <p:nvPr/>
        </p:nvSpPr>
        <p:spPr bwMode="auto">
          <a:xfrm>
            <a:off x="870588" y="3598360"/>
            <a:ext cx="7631240" cy="1108832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l">
              <a:defRPr/>
            </a:pPr>
            <a:r>
              <a:rPr lang="ru-RU" sz="4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Ключевые направления:</a:t>
            </a:r>
            <a:endParaRPr lang="en-US" sz="4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defRPr/>
            </a:pPr>
            <a:endParaRPr lang="ru-RU" sz="2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4DF550-FC3F-423F-B355-3E2C7BFB94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584565" y="12585798"/>
            <a:ext cx="453237" cy="461058"/>
          </a:xfrm>
        </p:spPr>
        <p:txBody>
          <a:bodyPr/>
          <a:lstStyle/>
          <a:p>
            <a:pPr>
              <a:defRPr/>
            </a:pPr>
            <a:fld id="{933D92D9-C802-31FC-6FDC-11D7BAD2EB59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0420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слайда:…">
            <a:extLst>
              <a:ext uri="{FF2B5EF4-FFF2-40B4-BE49-F238E27FC236}">
                <a16:creationId xmlns:a16="http://schemas.microsoft.com/office/drawing/2014/main" xmlns="" id="{B4B6F7DF-3DDB-2828-F5CC-2566477BC999}"/>
              </a:ext>
            </a:extLst>
          </p:cNvPr>
          <p:cNvSpPr txBox="1"/>
          <p:nvPr/>
        </p:nvSpPr>
        <p:spPr>
          <a:xfrm>
            <a:off x="909333" y="843311"/>
            <a:ext cx="2326381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Состояние минерально-сырьевой базы ТПИ России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13D91E34-C743-4EDD-9FEE-B8E31DDA8B6D}"/>
              </a:ext>
            </a:extLst>
          </p:cNvPr>
          <p:cNvSpPr/>
          <p:nvPr/>
        </p:nvSpPr>
        <p:spPr bwMode="auto">
          <a:xfrm>
            <a:off x="6993003" y="2258470"/>
            <a:ext cx="2640490" cy="86400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defTabSz="2559910">
              <a:defRPr/>
            </a:pPr>
            <a:r>
              <a:rPr lang="ru-RU" sz="24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Место в мире</a:t>
            </a:r>
            <a:endParaRPr lang="en-US" sz="24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cxnSp>
        <p:nvCxnSpPr>
          <p:cNvPr id="62" name="Соединительная линия уступом 80">
            <a:extLst>
              <a:ext uri="{FF2B5EF4-FFF2-40B4-BE49-F238E27FC236}">
                <a16:creationId xmlns:a16="http://schemas.microsoft.com/office/drawing/2014/main" xmlns="" id="{65265A0D-5ED0-41E8-8B68-FA379D05B573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6130062" y="2745351"/>
            <a:ext cx="432000" cy="366942"/>
          </a:xfrm>
          <a:prstGeom prst="bentConnector3">
            <a:avLst>
              <a:gd name="adj1" fmla="val 100380"/>
            </a:avLst>
          </a:prstGeom>
          <a:noFill/>
          <a:ln w="15875" cap="flat" cmpd="sng" algn="ctr">
            <a:solidFill>
              <a:srgbClr val="A8503F"/>
            </a:solidFill>
            <a:prstDash val="solid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DF474C7-1C90-4A18-A127-124D24D0B4E8}"/>
              </a:ext>
            </a:extLst>
          </p:cNvPr>
          <p:cNvSpPr txBox="1"/>
          <p:nvPr/>
        </p:nvSpPr>
        <p:spPr bwMode="auto">
          <a:xfrm>
            <a:off x="2790746" y="2308765"/>
            <a:ext cx="3573042" cy="86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2559910">
              <a:defRPr/>
            </a:pPr>
            <a:r>
              <a:rPr lang="ru-RU" sz="2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Доля от</a:t>
            </a:r>
            <a:endParaRPr sz="24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defTabSz="2559910">
              <a:defRPr/>
            </a:pPr>
            <a:r>
              <a:rPr lang="ru-RU" sz="2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мировых запасов</a:t>
            </a:r>
            <a:endParaRPr sz="24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23C73922-52D0-4534-BDF0-2763BEDF51C2}"/>
              </a:ext>
            </a:extLst>
          </p:cNvPr>
          <p:cNvSpPr txBox="1"/>
          <p:nvPr/>
        </p:nvSpPr>
        <p:spPr bwMode="auto">
          <a:xfrm>
            <a:off x="10258287" y="2308765"/>
            <a:ext cx="3888611" cy="86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2559910">
              <a:defRPr/>
            </a:pPr>
            <a:r>
              <a:rPr lang="ru-RU" sz="2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Доля от</a:t>
            </a:r>
            <a:endParaRPr sz="24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defTabSz="2559910">
              <a:defRPr/>
            </a:pPr>
            <a:r>
              <a:rPr lang="ru-RU" sz="2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мировой добычи</a:t>
            </a:r>
            <a:endParaRPr sz="24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graphicFrame>
        <p:nvGraphicFramePr>
          <p:cNvPr id="65" name="Таблица 64">
            <a:extLst>
              <a:ext uri="{FF2B5EF4-FFF2-40B4-BE49-F238E27FC236}">
                <a16:creationId xmlns:a16="http://schemas.microsoft.com/office/drawing/2014/main" xmlns="" id="{F22FEA12-5570-4421-A66A-71EA788CC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797997"/>
              </p:ext>
            </p:extLst>
          </p:nvPr>
        </p:nvGraphicFramePr>
        <p:xfrm>
          <a:off x="778137" y="3122470"/>
          <a:ext cx="2346826" cy="8916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68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982 млн карат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22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15 887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17</a:t>
                      </a: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903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118</a:t>
                      </a: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млрд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16</a:t>
                      </a: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745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28 044 тыс.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123 тыс.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58,5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580,7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1 542 тыс.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1 316 тыс.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102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735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beve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3,5</a:t>
                      </a:r>
                      <a:r>
                        <a:rPr lang="ru-RU" sz="2400" baseline="0" dirty="0">
                          <a:solidFill>
                            <a:srgbClr val="333940"/>
                          </a:solidFill>
                        </a:rPr>
                        <a:t>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beve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9335963"/>
                  </a:ext>
                </a:extLst>
              </a:tr>
            </a:tbl>
          </a:graphicData>
        </a:graphic>
      </p:graphicFrame>
      <p:graphicFrame>
        <p:nvGraphicFramePr>
          <p:cNvPr id="66" name="Таблица 65">
            <a:extLst>
              <a:ext uri="{FF2B5EF4-FFF2-40B4-BE49-F238E27FC236}">
                <a16:creationId xmlns:a16="http://schemas.microsoft.com/office/drawing/2014/main" xmlns="" id="{CF61407F-28B4-43E4-B5C2-938638720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584688"/>
              </p:ext>
            </p:extLst>
          </p:nvPr>
        </p:nvGraphicFramePr>
        <p:xfrm>
          <a:off x="13631468" y="3172765"/>
          <a:ext cx="2398178" cy="8866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81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38,5 млн карат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0,1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137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9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0,3 млрд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476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260 тыс.</a:t>
                      </a: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2,6 тыс.</a:t>
                      </a: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0,7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0,5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11,2 тыс.</a:t>
                      </a: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2,8 тыс.</a:t>
                      </a: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9066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1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9387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6,6 млн т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59387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-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7228701"/>
                  </a:ext>
                </a:extLst>
              </a:tr>
            </a:tbl>
          </a:graphicData>
        </a:graphic>
      </p:graphicFrame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xmlns="" id="{67AF678E-5919-4623-8185-51BDA32932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2318314"/>
              </p:ext>
            </p:extLst>
          </p:nvPr>
        </p:nvGraphicFramePr>
        <p:xfrm>
          <a:off x="3071134" y="3002274"/>
          <a:ext cx="2979772" cy="9170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8" name="Диаграмма 67">
            <a:extLst>
              <a:ext uri="{FF2B5EF4-FFF2-40B4-BE49-F238E27FC236}">
                <a16:creationId xmlns:a16="http://schemas.microsoft.com/office/drawing/2014/main" xmlns="" id="{C68DB8D5-39A3-42A3-8C28-9A0F8F5EE7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1776963"/>
              </p:ext>
            </p:extLst>
          </p:nvPr>
        </p:nvGraphicFramePr>
        <p:xfrm>
          <a:off x="10651818" y="3002274"/>
          <a:ext cx="2980800" cy="9170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9" name="Таблица 68">
            <a:extLst>
              <a:ext uri="{FF2B5EF4-FFF2-40B4-BE49-F238E27FC236}">
                <a16:creationId xmlns:a16="http://schemas.microsoft.com/office/drawing/2014/main" xmlns="" id="{D717CAF9-734B-487C-80BB-9DB93D9D0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092054"/>
              </p:ext>
            </p:extLst>
          </p:nvPr>
        </p:nvGraphicFramePr>
        <p:xfrm>
          <a:off x="5979272" y="3172765"/>
          <a:ext cx="4517142" cy="8835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6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0536">
                  <a:extLst>
                    <a:ext uri="{9D8B030D-6E8A-4147-A177-3AD203B41FA5}">
                      <a16:colId xmlns:a16="http://schemas.microsoft.com/office/drawing/2014/main" xmlns="" val="3667070157"/>
                    </a:ext>
                  </a:extLst>
                </a:gridCol>
                <a:gridCol w="27953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49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kumimoji="0" lang="ru-RU" sz="2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A8503F"/>
                          </a:solidFill>
                          <a:effectLst/>
                          <a:uFillTx/>
                          <a:latin typeface="Golos Text" panose="020B0503020202020204" pitchFamily="34" charset="-52"/>
                          <a:ea typeface="Helvetica Neue"/>
                          <a:cs typeface="Golos Text" panose="020B0503020202020204" pitchFamily="34" charset="-52"/>
                          <a:sym typeface="Helvetica Neue"/>
                        </a:rPr>
                        <a:t>1</a:t>
                      </a:r>
                      <a:endParaRPr kumimoji="0" sz="24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A8503F"/>
                        </a:solidFill>
                        <a:effectLst/>
                        <a:uFillTx/>
                        <a:latin typeface="Golos Text" panose="020B0503020202020204" pitchFamily="34" charset="-52"/>
                        <a:ea typeface="Helvetica Neue"/>
                        <a:cs typeface="Golos Text" panose="020B0503020202020204" pitchFamily="34" charset="-52"/>
                        <a:sym typeface="Helvetica Neue"/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kumimoji="0" sz="24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A8503F"/>
                        </a:solidFill>
                        <a:effectLst/>
                        <a:uFillTx/>
                        <a:latin typeface="Golos Text" panose="020B0503020202020204" pitchFamily="34" charset="-52"/>
                        <a:ea typeface="Helvetica Neue"/>
                        <a:cs typeface="Golos Text" panose="020B0503020202020204" pitchFamily="34" charset="-52"/>
                        <a:sym typeface="Helvetica Neue Light"/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kumimoji="0" lang="ru-RU" sz="2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A8503F"/>
                          </a:solidFill>
                          <a:effectLst/>
                          <a:uFillTx/>
                          <a:latin typeface="Golos Text" panose="020B0503020202020204" pitchFamily="34" charset="-52"/>
                          <a:ea typeface="Helvetica Neue"/>
                          <a:cs typeface="Golos Text" panose="020B0503020202020204" pitchFamily="34" charset="-52"/>
                          <a:sym typeface="Helvetica Neue Light"/>
                        </a:rPr>
                        <a:t>Алмазы</a:t>
                      </a:r>
                      <a:endParaRPr kumimoji="0" sz="24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A8503F"/>
                        </a:solidFill>
                        <a:effectLst/>
                        <a:uFillTx/>
                        <a:latin typeface="Golos Text" panose="020B0503020202020204" pitchFamily="34" charset="-52"/>
                        <a:ea typeface="Helvetica Neue"/>
                        <a:cs typeface="Golos Text" panose="020B0503020202020204" pitchFamily="34" charset="-52"/>
                        <a:sym typeface="Helvetica Neue Light"/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kumimoji="0" lang="ru-RU" sz="2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A8503F"/>
                          </a:solidFill>
                          <a:effectLst/>
                          <a:uFillTx/>
                          <a:latin typeface="Golos Text" panose="020B0503020202020204" pitchFamily="34" charset="-52"/>
                          <a:ea typeface="Helvetica Neue"/>
                          <a:cs typeface="Golos Text" panose="020B0503020202020204" pitchFamily="34" charset="-52"/>
                          <a:sym typeface="Helvetica Neue Light"/>
                        </a:rPr>
                        <a:t>1</a:t>
                      </a:r>
                      <a:endParaRPr kumimoji="0" sz="24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A8503F"/>
                        </a:solidFill>
                        <a:effectLst/>
                        <a:uFillTx/>
                        <a:latin typeface="Golos Text" panose="020B0503020202020204" pitchFamily="34" charset="-52"/>
                        <a:ea typeface="Helvetica Neue"/>
                        <a:cs typeface="Golos Text" panose="020B0503020202020204" pitchFamily="34" charset="-52"/>
                        <a:sym typeface="Helvetica Neue Light"/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>
                          <a:solidFill>
                            <a:srgbClr val="333940"/>
                          </a:solidFill>
                        </a:rPr>
                        <a:t>2</a:t>
                      </a:r>
                      <a:endParaRPr sz="240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V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200" b="0" dirty="0">
                          <a:solidFill>
                            <a:srgbClr val="333940"/>
                          </a:solidFill>
                        </a:rPr>
                        <a:t>Ванадий</a:t>
                      </a:r>
                      <a:endParaRPr sz="22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</a:lnT>
                    <a:lnB w="12700" algn="ctr">
                      <a:noFill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2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>
                          <a:solidFill>
                            <a:srgbClr val="333940"/>
                          </a:solidFill>
                        </a:rPr>
                        <a:t>2</a:t>
                      </a:r>
                      <a:endParaRPr sz="240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Pt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200" b="0" dirty="0">
                          <a:solidFill>
                            <a:srgbClr val="333940"/>
                          </a:solidFill>
                        </a:rPr>
                        <a:t>МПГ</a:t>
                      </a:r>
                      <a:endParaRPr sz="22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2700" algn="ctr">
                      <a:noFill/>
                      <a:round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2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2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b="0" dirty="0">
                          <a:solidFill>
                            <a:srgbClr val="333940"/>
                          </a:solidFill>
                        </a:rPr>
                        <a:t>K</a:t>
                      </a:r>
                      <a:endParaRPr sz="24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200" b="0" dirty="0">
                          <a:solidFill>
                            <a:srgbClr val="333940"/>
                          </a:solidFill>
                        </a:rPr>
                        <a:t>Калийные соли</a:t>
                      </a:r>
                      <a:endParaRPr sz="22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2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cap="none" spc="0" baseline="0" dirty="0">
                          <a:solidFill>
                            <a:srgbClr val="33394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</a:t>
                      </a:r>
                      <a:endParaRPr sz="2400" b="0" i="0" u="none" strike="noStrike" cap="none" spc="0" baseline="0" dirty="0">
                        <a:solidFill>
                          <a:srgbClr val="33394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Fe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i="0" u="none" strike="noStrike" cap="none" spc="0" baseline="0" dirty="0">
                          <a:solidFill>
                            <a:srgbClr val="33394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Железные</a:t>
                      </a:r>
                      <a:r>
                        <a:rPr kumimoji="0" lang="ru-RU" sz="2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A8503F"/>
                          </a:solidFill>
                          <a:effectLst/>
                          <a:uFillTx/>
                          <a:latin typeface="Golos Text" panose="020B0503020202020204" pitchFamily="34" charset="-52"/>
                          <a:ea typeface="Helvetica Neue"/>
                          <a:cs typeface="Golos Text" panose="020B0503020202020204" pitchFamily="34" charset="-52"/>
                          <a:sym typeface="Helvetica Neue Light"/>
                        </a:rPr>
                        <a:t> </a:t>
                      </a:r>
                      <a:r>
                        <a:rPr lang="ru-RU" sz="2200" b="0" i="0" u="none" strike="noStrike" cap="none" spc="0" baseline="0" dirty="0">
                          <a:solidFill>
                            <a:srgbClr val="33394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руды</a:t>
                      </a:r>
                      <a:endParaRPr sz="2200" b="0" i="0" u="none" strike="noStrike" cap="none" spc="0" baseline="0" dirty="0">
                        <a:solidFill>
                          <a:srgbClr val="33394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  <a:round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5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cap="none" spc="0" baseline="0" dirty="0">
                          <a:solidFill>
                            <a:srgbClr val="33394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</a:t>
                      </a:r>
                      <a:endParaRPr sz="2400" b="0" i="0" u="none" strike="noStrike" cap="none" spc="0" baseline="0" dirty="0">
                        <a:solidFill>
                          <a:srgbClr val="33394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Au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i="0" u="none" strike="noStrike" cap="none" spc="0" baseline="0" dirty="0">
                          <a:solidFill>
                            <a:srgbClr val="33394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Золото</a:t>
                      </a:r>
                      <a:endParaRPr sz="2200" b="0" i="0" u="none" strike="noStrike" cap="none" spc="0" baseline="0" dirty="0">
                        <a:solidFill>
                          <a:srgbClr val="33394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2700" algn="ctr">
                      <a:noFill/>
                      <a:round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2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cap="none" spc="0" baseline="0" dirty="0">
                          <a:solidFill>
                            <a:srgbClr val="33394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</a:t>
                      </a:r>
                      <a:endParaRPr sz="2400" b="0" i="0" u="none" strike="noStrike" cap="none" spc="0" baseline="0" dirty="0">
                        <a:solidFill>
                          <a:srgbClr val="33394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b="0" dirty="0">
                          <a:solidFill>
                            <a:srgbClr val="333940"/>
                          </a:solidFill>
                        </a:rPr>
                        <a:t>Ni</a:t>
                      </a:r>
                      <a:endParaRPr sz="24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i="0" u="none" strike="noStrike" cap="none" spc="0" baseline="0" dirty="0">
                          <a:solidFill>
                            <a:srgbClr val="33394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Никель</a:t>
                      </a:r>
                      <a:endParaRPr sz="2200" b="0" i="0" u="none" strike="noStrike" cap="none" spc="0" baseline="0" dirty="0">
                        <a:solidFill>
                          <a:srgbClr val="333940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4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5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Ag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200" b="0" dirty="0">
                          <a:solidFill>
                            <a:srgbClr val="333940"/>
                          </a:solidFill>
                        </a:rPr>
                        <a:t>Серебро</a:t>
                      </a:r>
                      <a:endParaRPr sz="22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  <a:round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5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3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Zn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200" b="0" dirty="0">
                          <a:solidFill>
                            <a:srgbClr val="333940"/>
                          </a:solidFill>
                        </a:rPr>
                        <a:t>Цинк</a:t>
                      </a:r>
                      <a:endParaRPr sz="22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8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3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err="1">
                          <a:solidFill>
                            <a:srgbClr val="333940"/>
                          </a:solidFill>
                        </a:rPr>
                        <a:t>Ti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200" b="0" dirty="0">
                          <a:solidFill>
                            <a:srgbClr val="333940"/>
                          </a:solidFill>
                        </a:rPr>
                        <a:t>Титан</a:t>
                      </a:r>
                      <a:endParaRPr sz="22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22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4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Co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200" b="0" dirty="0">
                          <a:solidFill>
                            <a:srgbClr val="333940"/>
                          </a:solidFill>
                        </a:rPr>
                        <a:t>Кобальт</a:t>
                      </a:r>
                      <a:endParaRPr sz="22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</a:lnT>
                    <a:lnB w="12700" algn="ctr">
                      <a:noFill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3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3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333940"/>
                          </a:solidFill>
                        </a:rPr>
                        <a:t>W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200" b="0" dirty="0">
                          <a:solidFill>
                            <a:srgbClr val="333940"/>
                          </a:solidFill>
                        </a:rPr>
                        <a:t>Вольфрам</a:t>
                      </a:r>
                      <a:endParaRPr sz="22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</a:lnT>
                    <a:lnB w="12700" algn="ctr">
                      <a:noFill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3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6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b="0" dirty="0">
                          <a:solidFill>
                            <a:srgbClr val="333940"/>
                          </a:solidFill>
                        </a:rPr>
                        <a:t>Cu</a:t>
                      </a:r>
                      <a:endParaRPr sz="24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200" b="0" dirty="0">
                          <a:solidFill>
                            <a:srgbClr val="333940"/>
                          </a:solidFill>
                        </a:rPr>
                        <a:t>Медь</a:t>
                      </a:r>
                      <a:endParaRPr sz="22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  <a:round/>
                    </a:lnR>
                    <a:lnT w="12700" algn="ctr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7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3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b="0" dirty="0">
                          <a:solidFill>
                            <a:srgbClr val="333940"/>
                          </a:solidFill>
                        </a:rPr>
                        <a:t>P</a:t>
                      </a:r>
                      <a:endParaRPr sz="24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200" b="0" dirty="0">
                          <a:solidFill>
                            <a:srgbClr val="333940"/>
                          </a:solidFill>
                        </a:rPr>
                        <a:t>Апатитовые руды</a:t>
                      </a:r>
                      <a:endParaRPr sz="22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3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8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noFill/>
                      <a:round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b="0" dirty="0">
                          <a:solidFill>
                            <a:srgbClr val="333940"/>
                          </a:solidFill>
                        </a:rPr>
                        <a:t>Li</a:t>
                      </a:r>
                      <a:endParaRPr sz="24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200" b="0" dirty="0">
                          <a:solidFill>
                            <a:srgbClr val="333940"/>
                          </a:solidFill>
                        </a:rPr>
                        <a:t>Литий</a:t>
                      </a:r>
                      <a:endParaRPr sz="2200" b="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  <a:round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>
                          <a:solidFill>
                            <a:srgbClr val="333940"/>
                          </a:solidFill>
                        </a:rPr>
                        <a:t>-</a:t>
                      </a:r>
                      <a:endParaRPr sz="2400" dirty="0">
                        <a:solidFill>
                          <a:srgbClr val="333940"/>
                        </a:solidFill>
                      </a:endParaRPr>
                    </a:p>
                  </a:txBody>
                  <a:tcPr marL="19050" marR="19050" marT="19050" marB="0" anchor="ctr">
                    <a:lnL w="12700" algn="ctr">
                      <a:noFill/>
                      <a:round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86676522"/>
                  </a:ext>
                </a:extLst>
              </a:tr>
            </a:tbl>
          </a:graphicData>
        </a:graphic>
      </p:graphicFrame>
      <p:cxnSp>
        <p:nvCxnSpPr>
          <p:cNvPr id="70" name="Соединительная линия уступом 80">
            <a:extLst>
              <a:ext uri="{FF2B5EF4-FFF2-40B4-BE49-F238E27FC236}">
                <a16:creationId xmlns:a16="http://schemas.microsoft.com/office/drawing/2014/main" xmlns="" id="{EF0B0C04-9B2E-4BBA-AA0C-D6CD74C15D37}"/>
              </a:ext>
            </a:extLst>
          </p:cNvPr>
          <p:cNvCxnSpPr>
            <a:cxnSpLocks/>
          </p:cNvCxnSpPr>
          <p:nvPr/>
        </p:nvCxnSpPr>
        <p:spPr bwMode="auto">
          <a:xfrm rot="16199999" flipV="1">
            <a:off x="9849246" y="2745351"/>
            <a:ext cx="432000" cy="366942"/>
          </a:xfrm>
          <a:prstGeom prst="bentConnector3">
            <a:avLst>
              <a:gd name="adj1" fmla="val 100380"/>
            </a:avLst>
          </a:prstGeom>
          <a:noFill/>
          <a:ln w="15875" cap="flat" cmpd="sng" algn="ctr">
            <a:solidFill>
              <a:srgbClr val="A8503F"/>
            </a:solidFill>
            <a:prstDash val="solid"/>
          </a:ln>
          <a:effectLst/>
        </p:spPr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xmlns="" id="{4F56F168-D665-4BF0-9C3B-E21E24A6678C}"/>
              </a:ext>
            </a:extLst>
          </p:cNvPr>
          <p:cNvCxnSpPr/>
          <p:nvPr/>
        </p:nvCxnSpPr>
        <p:spPr bwMode="auto">
          <a:xfrm>
            <a:off x="4559190" y="3233990"/>
            <a:ext cx="0" cy="877466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xmlns="" id="{CA9E0D63-D6C3-48A9-9612-1C70D8E9383F}"/>
              </a:ext>
            </a:extLst>
          </p:cNvPr>
          <p:cNvCxnSpPr/>
          <p:nvPr/>
        </p:nvCxnSpPr>
        <p:spPr bwMode="auto">
          <a:xfrm>
            <a:off x="12138837" y="3233990"/>
            <a:ext cx="0" cy="877466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A44884C-B5A1-4D50-845D-CDA15C065282}"/>
              </a:ext>
            </a:extLst>
          </p:cNvPr>
          <p:cNvSpPr txBox="1"/>
          <p:nvPr/>
        </p:nvSpPr>
        <p:spPr bwMode="auto">
          <a:xfrm>
            <a:off x="11765063" y="12172537"/>
            <a:ext cx="776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50%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1A691A52-0872-4567-B570-79BE802C280B}"/>
              </a:ext>
            </a:extLst>
          </p:cNvPr>
          <p:cNvSpPr txBox="1"/>
          <p:nvPr/>
        </p:nvSpPr>
        <p:spPr bwMode="auto">
          <a:xfrm>
            <a:off x="4238208" y="12172537"/>
            <a:ext cx="776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50%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8F23E3C0-2751-4F21-AA46-5A0D5D6FCC23}"/>
              </a:ext>
            </a:extLst>
          </p:cNvPr>
          <p:cNvSpPr txBox="1"/>
          <p:nvPr/>
        </p:nvSpPr>
        <p:spPr bwMode="auto">
          <a:xfrm>
            <a:off x="234095" y="12736816"/>
            <a:ext cx="4392200" cy="58622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2559910">
              <a:defRPr/>
            </a:pPr>
            <a:r>
              <a:rPr lang="ru-RU" sz="16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Данные о запасах и добыче за 2023 год</a:t>
            </a:r>
            <a:endParaRPr sz="16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BB31506-C234-4671-A721-938C00F2FE71}"/>
              </a:ext>
            </a:extLst>
          </p:cNvPr>
          <p:cNvSpPr txBox="1"/>
          <p:nvPr/>
        </p:nvSpPr>
        <p:spPr bwMode="auto">
          <a:xfrm>
            <a:off x="2884793" y="12172537"/>
            <a:ext cx="9332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100%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54DED91F-2BF6-4EED-A767-1EB2C9158F88}"/>
              </a:ext>
            </a:extLst>
          </p:cNvPr>
          <p:cNvSpPr txBox="1"/>
          <p:nvPr/>
        </p:nvSpPr>
        <p:spPr bwMode="auto">
          <a:xfrm>
            <a:off x="12863852" y="12172537"/>
            <a:ext cx="9332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100%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5B5B6372-6CC3-437D-8C16-4BC18FBC7537}"/>
              </a:ext>
            </a:extLst>
          </p:cNvPr>
          <p:cNvSpPr txBox="1"/>
          <p:nvPr/>
        </p:nvSpPr>
        <p:spPr bwMode="auto">
          <a:xfrm>
            <a:off x="10633274" y="12172537"/>
            <a:ext cx="6046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0%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13685EED-292D-435A-AB06-5C236C0A099D}"/>
              </a:ext>
            </a:extLst>
          </p:cNvPr>
          <p:cNvSpPr txBox="1"/>
          <p:nvPr/>
        </p:nvSpPr>
        <p:spPr bwMode="auto">
          <a:xfrm>
            <a:off x="5511201" y="12172537"/>
            <a:ext cx="6046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0%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8D0E0199-0D1F-4C2C-A043-85AED8521F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510690" y="3286848"/>
            <a:ext cx="462704" cy="46270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F638619A-A31E-4C72-B2B0-88E41022C73F}"/>
              </a:ext>
            </a:extLst>
          </p:cNvPr>
          <p:cNvSpPr txBox="1"/>
          <p:nvPr/>
        </p:nvSpPr>
        <p:spPr bwMode="auto">
          <a:xfrm>
            <a:off x="15719893" y="3037867"/>
            <a:ext cx="7515860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&gt;</a:t>
            </a:r>
            <a:r>
              <a:rPr kumimoji="0" lang="ru-RU" sz="6000" b="1" i="0" u="none" strike="noStrike" cap="none" spc="0" normalizeH="0" baseline="0" dirty="0">
                <a:ln>
                  <a:noFill/>
                </a:ln>
                <a:solidFill>
                  <a:srgbClr val="A8503F"/>
                </a:solidFill>
                <a:effectLst/>
                <a:uFillTx/>
                <a:latin typeface="Golos Text" panose="020B0503020202020204" pitchFamily="34" charset="-52"/>
                <a:cs typeface="Golos Text" panose="020B0503020202020204" pitchFamily="34" charset="-52"/>
                <a:sym typeface="Helvetica Neue"/>
              </a:rPr>
              <a:t>15 </a:t>
            </a:r>
            <a:r>
              <a:rPr kumimoji="0" lang="en-US" sz="6000" b="1" i="0" u="none" strike="noStrike" cap="none" spc="0" normalizeH="0" baseline="0" dirty="0">
                <a:ln>
                  <a:noFill/>
                </a:ln>
                <a:solidFill>
                  <a:srgbClr val="A8503F"/>
                </a:solidFill>
                <a:effectLst/>
                <a:uFillTx/>
                <a:latin typeface="Golos Text" panose="020B0503020202020204" pitchFamily="34" charset="-52"/>
                <a:cs typeface="Golos Text" panose="020B0503020202020204" pitchFamily="34" charset="-52"/>
                <a:sym typeface="Helvetica Neue"/>
              </a:rPr>
              <a:t>100</a:t>
            </a: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A8503F"/>
                </a:solidFill>
                <a:effectLst/>
                <a:uFillTx/>
                <a:latin typeface="Golos Text" panose="020B0503020202020204" pitchFamily="34" charset="-52"/>
                <a:cs typeface="Golos Text" panose="020B0503020202020204" pitchFamily="34" charset="-52"/>
                <a:sym typeface="Helvetica Neue"/>
              </a:rPr>
              <a:t> </a:t>
            </a: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333940"/>
                </a:solidFill>
                <a:effectLst/>
                <a:uFillTx/>
                <a:latin typeface="Golos Text" panose="020B0503020202020204" pitchFamily="34" charset="-52"/>
                <a:cs typeface="Golos Text" panose="020B0503020202020204" pitchFamily="34" charset="-52"/>
                <a:sym typeface="Helvetica Neue"/>
              </a:rPr>
              <a:t>месторождений твердых полезных ископаемых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34419E94-2D62-4F78-AE2E-2F41921086FB}"/>
              </a:ext>
            </a:extLst>
          </p:cNvPr>
          <p:cNvSpPr txBox="1"/>
          <p:nvPr/>
        </p:nvSpPr>
        <p:spPr bwMode="auto">
          <a:xfrm>
            <a:off x="16787582" y="4985460"/>
            <a:ext cx="6448171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6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229</a:t>
            </a:r>
            <a:r>
              <a:rPr lang="ru-RU" sz="6000" dirty="0">
                <a:latin typeface="Golos Text" panose="020B0503020202020204" pitchFamily="34" charset="-52"/>
                <a:cs typeface="Golos Text" panose="020B0503020202020204" pitchFamily="34" charset="-52"/>
              </a:rPr>
              <a:t> </a:t>
            </a: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485159"/>
                </a:solidFill>
                <a:effectLst/>
                <a:uFillTx/>
                <a:latin typeface="Golos Text" panose="020B0503020202020204" pitchFamily="34" charset="-52"/>
                <a:cs typeface="Golos Text" panose="020B0503020202020204" pitchFamily="34" charset="-52"/>
                <a:sym typeface="Helvetica Neue"/>
              </a:rPr>
              <a:t>видов твердых полезных ископаемых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xmlns="" id="{F47C1E1B-98B8-48D4-9660-7B7788ACDE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584565" y="12585798"/>
            <a:ext cx="453237" cy="461058"/>
          </a:xfrm>
        </p:spPr>
        <p:txBody>
          <a:bodyPr/>
          <a:lstStyle/>
          <a:p>
            <a:pPr>
              <a:defRPr/>
            </a:pPr>
            <a:fld id="{933D92D9-C802-31FC-6FDC-11D7BAD2EB59}" type="slidenum">
              <a:rPr lang="en-US"/>
              <a:t>3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4419E94-2D62-4F78-AE2E-2F41921086FB}"/>
              </a:ext>
            </a:extLst>
          </p:cNvPr>
          <p:cNvSpPr txBox="1"/>
          <p:nvPr/>
        </p:nvSpPr>
        <p:spPr bwMode="auto">
          <a:xfrm>
            <a:off x="16787582" y="6933053"/>
            <a:ext cx="6448171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6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11 868</a:t>
            </a:r>
            <a:r>
              <a:rPr lang="ru-RU" sz="6000" dirty="0">
                <a:latin typeface="Golos Text" panose="020B0503020202020204" pitchFamily="34" charset="-52"/>
                <a:cs typeface="Golos Text" panose="020B0503020202020204" pitchFamily="34" charset="-52"/>
              </a:rPr>
              <a:t> </a:t>
            </a: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485159"/>
                </a:solidFill>
                <a:effectLst/>
                <a:uFillTx/>
                <a:latin typeface="Golos Text" panose="020B0503020202020204" pitchFamily="34" charset="-52"/>
                <a:cs typeface="Golos Text" panose="020B0503020202020204" pitchFamily="34" charset="-52"/>
                <a:sym typeface="Helvetica Neue"/>
              </a:rPr>
              <a:t>действующих лицензий</a:t>
            </a:r>
          </a:p>
        </p:txBody>
      </p:sp>
    </p:spTree>
    <p:extLst>
      <p:ext uri="{BB962C8B-B14F-4D97-AF65-F5344CB8AC3E}">
        <p14:creationId xmlns:p14="http://schemas.microsoft.com/office/powerpoint/2010/main" val="22368687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слайда:…">
            <a:extLst>
              <a:ext uri="{FF2B5EF4-FFF2-40B4-BE49-F238E27FC236}">
                <a16:creationId xmlns:a16="http://schemas.microsoft.com/office/drawing/2014/main" xmlns="" id="{B4B6F7DF-3DDB-2828-F5CC-2566477BC999}"/>
              </a:ext>
            </a:extLst>
          </p:cNvPr>
          <p:cNvSpPr txBox="1"/>
          <p:nvPr/>
        </p:nvSpPr>
        <p:spPr>
          <a:xfrm>
            <a:off x="909333" y="843311"/>
            <a:ext cx="1523287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Финансирование геологоразведочных работ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xmlns="" id="{F47C1E1B-98B8-48D4-9660-7B7788ACDE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584565" y="12585798"/>
            <a:ext cx="453237" cy="461058"/>
          </a:xfrm>
        </p:spPr>
        <p:txBody>
          <a:bodyPr/>
          <a:lstStyle/>
          <a:p>
            <a:pPr>
              <a:defRPr/>
            </a:pPr>
            <a:fld id="{933D92D9-C802-31FC-6FDC-11D7BAD2EB59}" type="slidenum">
              <a:rPr lang="en-US"/>
              <a:t>4</a:t>
            </a:fld>
            <a:endParaRPr lang="en-US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70618039"/>
              </p:ext>
            </p:extLst>
          </p:nvPr>
        </p:nvGraphicFramePr>
        <p:xfrm>
          <a:off x="1136651" y="2772607"/>
          <a:ext cx="13220700" cy="781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96">
            <a:extLst>
              <a:ext uri="{FF2B5EF4-FFF2-40B4-BE49-F238E27FC236}">
                <a16:creationId xmlns:a16="http://schemas.microsoft.com/office/drawing/2014/main" xmlns="" id="{23B707C4-4DBC-46F8-ABE6-20ED556E42D0}"/>
              </a:ext>
            </a:extLst>
          </p:cNvPr>
          <p:cNvSpPr txBox="1"/>
          <p:nvPr/>
        </p:nvSpPr>
        <p:spPr bwMode="auto">
          <a:xfrm>
            <a:off x="2500844" y="11311469"/>
            <a:ext cx="6024925" cy="73793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L="20638" algn="l">
              <a:defRPr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Комплекс процессных мероприятий ГП «ВИПР»</a:t>
            </a:r>
            <a:endParaRPr sz="6000" dirty="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638619A-A31E-4C72-B2B0-88E41022C73F}"/>
              </a:ext>
            </a:extLst>
          </p:cNvPr>
          <p:cNvSpPr txBox="1"/>
          <p:nvPr/>
        </p:nvSpPr>
        <p:spPr bwMode="auto">
          <a:xfrm>
            <a:off x="15895213" y="2484714"/>
            <a:ext cx="751586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не менее </a:t>
            </a:r>
            <a:r>
              <a:rPr lang="ru-RU" sz="6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40%</a:t>
            </a: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A8503F"/>
                </a:solidFill>
                <a:effectLst/>
                <a:uFillTx/>
                <a:latin typeface="Golos Text" panose="020B0503020202020204" pitchFamily="34" charset="-52"/>
                <a:cs typeface="Golos Text" panose="020B0503020202020204" pitchFamily="34" charset="-52"/>
                <a:sym typeface="Helvetica Neue"/>
              </a:rPr>
              <a:t> </a:t>
            </a: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A8503F"/>
                </a:solidFill>
                <a:effectLst/>
                <a:uFillTx/>
                <a:latin typeface="Golos Text" panose="020B0503020202020204" pitchFamily="34" charset="-52"/>
                <a:cs typeface="Golos Text" panose="020B0503020202020204" pitchFamily="34" charset="-52"/>
                <a:sym typeface="Helvetica Neue"/>
              </a:rPr>
              <a:t>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затрат федерального бюджета на Дальний Восток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Golos Text" panose="020B0503020202020204" pitchFamily="34" charset="-52"/>
              <a:cs typeface="Golos Text" panose="020B0503020202020204" pitchFamily="34" charset="-52"/>
              <a:sym typeface="Helvetica Neue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213" y="5726293"/>
            <a:ext cx="7882510" cy="75819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669247" y="2554771"/>
            <a:ext cx="9459259" cy="68673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1" i="0" u="none" strike="noStrike" cap="none" spc="0" normalizeH="0" baseline="0" dirty="0">
                <a:ln>
                  <a:noFill/>
                </a:ln>
                <a:solidFill>
                  <a:srgbClr val="454B51"/>
                </a:solidFill>
                <a:effectLst/>
                <a:uFillTx/>
                <a:latin typeface="Arial"/>
                <a:ea typeface="+mn-ea"/>
                <a:cs typeface="Arial"/>
                <a:sym typeface="Helvetica Neue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hangingPunct="1"/>
            <a:r>
              <a:rPr lang="ru-RU" sz="2400" dirty="0">
                <a:latin typeface="Golos Text" panose="020B0604020202020204" charset="-52"/>
                <a:cs typeface="Golos Text" panose="020B0604020202020204" charset="-52"/>
              </a:rPr>
              <a:t>Динамика финансирования геологоразведочных работ </a:t>
            </a:r>
            <a:br>
              <a:rPr lang="ru-RU" sz="2400" dirty="0">
                <a:latin typeface="Golos Text" panose="020B0604020202020204" charset="-52"/>
                <a:cs typeface="Golos Text" panose="020B0604020202020204" charset="-52"/>
              </a:rPr>
            </a:br>
            <a:r>
              <a:rPr lang="ru-RU" sz="2400" dirty="0">
                <a:latin typeface="Golos Text" panose="020B0604020202020204" charset="-52"/>
                <a:cs typeface="Golos Text" panose="020B0604020202020204" charset="-52"/>
              </a:rPr>
              <a:t>проводимых за счет средств федерального бюджета</a:t>
            </a:r>
            <a:endParaRPr lang="ru-RU" sz="1800" i="1" dirty="0"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21" name="TextBox 96">
            <a:extLst>
              <a:ext uri="{FF2B5EF4-FFF2-40B4-BE49-F238E27FC236}">
                <a16:creationId xmlns:a16="http://schemas.microsoft.com/office/drawing/2014/main" xmlns="" id="{23B707C4-4DBC-46F8-ABE6-20ED556E42D0}"/>
              </a:ext>
            </a:extLst>
          </p:cNvPr>
          <p:cNvSpPr txBox="1"/>
          <p:nvPr/>
        </p:nvSpPr>
        <p:spPr bwMode="auto">
          <a:xfrm>
            <a:off x="9833028" y="11311469"/>
            <a:ext cx="6024925" cy="73793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L="20638" algn="l">
              <a:defRPr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Федеральный проект</a:t>
            </a:r>
            <a:b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«Геология: возрождение легенды»</a:t>
            </a:r>
            <a:endParaRPr sz="6000" dirty="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2" name="Прямоугольник 22">
            <a:extLst>
              <a:ext uri="{FF2B5EF4-FFF2-40B4-BE49-F238E27FC236}">
                <a16:creationId xmlns:a16="http://schemas.microsoft.com/office/drawing/2014/main" xmlns="" id="{1111039C-47CD-49A6-897F-96B18D893BE3}"/>
              </a:ext>
            </a:extLst>
          </p:cNvPr>
          <p:cNvSpPr/>
          <p:nvPr/>
        </p:nvSpPr>
        <p:spPr bwMode="auto">
          <a:xfrm>
            <a:off x="1536355" y="11407791"/>
            <a:ext cx="584458" cy="584458"/>
          </a:xfrm>
          <a:prstGeom prst="rect">
            <a:avLst/>
          </a:prstGeom>
          <a:solidFill>
            <a:srgbClr val="CD87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111039C-47CD-49A6-897F-96B18D893BE3}"/>
              </a:ext>
            </a:extLst>
          </p:cNvPr>
          <p:cNvSpPr/>
          <p:nvPr/>
        </p:nvSpPr>
        <p:spPr bwMode="auto">
          <a:xfrm>
            <a:off x="9109203" y="11407791"/>
            <a:ext cx="584458" cy="584458"/>
          </a:xfrm>
          <a:prstGeom prst="rect">
            <a:avLst/>
          </a:prstGeom>
          <a:solidFill>
            <a:srgbClr val="A85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20428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5" y="2382741"/>
            <a:ext cx="15401542" cy="8436068"/>
          </a:xfrm>
          <a:prstGeom prst="rect">
            <a:avLst/>
          </a:prstGeom>
        </p:spPr>
      </p:pic>
      <p:sp>
        <p:nvSpPr>
          <p:cNvPr id="3" name="TextBox 42">
            <a:extLst>
              <a:ext uri="{FF2B5EF4-FFF2-40B4-BE49-F238E27FC236}">
                <a16:creationId xmlns:a16="http://schemas.microsoft.com/office/drawing/2014/main" xmlns="" id="{5FA8BF13-57CD-F20C-8331-AF1FC5DB6431}"/>
              </a:ext>
            </a:extLst>
          </p:cNvPr>
          <p:cNvSpPr txBox="1"/>
          <p:nvPr/>
        </p:nvSpPr>
        <p:spPr bwMode="auto">
          <a:xfrm>
            <a:off x="1672653" y="11528844"/>
            <a:ext cx="9668447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defRPr/>
            </a:pPr>
            <a:r>
              <a:rPr lang="ru-RU" sz="2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23 Переходящие, </a:t>
            </a:r>
            <a:r>
              <a:rPr lang="ru-RU" sz="2000" b="0" i="1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 </a:t>
            </a:r>
            <a:r>
              <a:rPr lang="ru-RU" sz="2000" b="0" i="1" dirty="0" err="1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т.ч</a:t>
            </a:r>
            <a:r>
              <a:rPr lang="ru-RU" sz="2000" b="0" i="1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. 2 объекта завершены досрочно</a:t>
            </a:r>
          </a:p>
        </p:txBody>
      </p:sp>
      <p:sp>
        <p:nvSpPr>
          <p:cNvPr id="4" name="TextBox 44">
            <a:extLst>
              <a:ext uri="{FF2B5EF4-FFF2-40B4-BE49-F238E27FC236}">
                <a16:creationId xmlns:a16="http://schemas.microsoft.com/office/drawing/2014/main" xmlns="" id="{758647D1-B382-62BF-1FBE-D5CFEC8A58A5}"/>
              </a:ext>
            </a:extLst>
          </p:cNvPr>
          <p:cNvSpPr txBox="1"/>
          <p:nvPr/>
        </p:nvSpPr>
        <p:spPr bwMode="auto">
          <a:xfrm>
            <a:off x="1672653" y="12203513"/>
            <a:ext cx="7663683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defRPr/>
            </a:pPr>
            <a:r>
              <a:rPr lang="ru-RU" sz="2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4 Завершившиеся</a:t>
            </a:r>
            <a:endParaRPr sz="24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5" name="Овал 13">
            <a:extLst>
              <a:ext uri="{FF2B5EF4-FFF2-40B4-BE49-F238E27FC236}">
                <a16:creationId xmlns:a16="http://schemas.microsoft.com/office/drawing/2014/main" xmlns="" id="{D5DDBDE9-DE92-8564-9A9F-2642218B3DD0}"/>
              </a:ext>
            </a:extLst>
          </p:cNvPr>
          <p:cNvSpPr/>
          <p:nvPr/>
        </p:nvSpPr>
        <p:spPr bwMode="auto">
          <a:xfrm>
            <a:off x="939079" y="12337811"/>
            <a:ext cx="396000" cy="396000"/>
          </a:xfrm>
          <a:prstGeom prst="ellipse">
            <a:avLst/>
          </a:prstGeom>
          <a:solidFill>
            <a:srgbClr val="FB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/>
            </a:pPr>
            <a:r>
              <a:rPr lang="ru-RU" sz="2800" b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 </a:t>
            </a:r>
            <a:endParaRPr sz="2800" b="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6" name="TextBox 83">
            <a:extLst>
              <a:ext uri="{FF2B5EF4-FFF2-40B4-BE49-F238E27FC236}">
                <a16:creationId xmlns:a16="http://schemas.microsoft.com/office/drawing/2014/main" xmlns="" id="{CF53DED6-8F13-423D-5BBB-140EA8A94512}"/>
              </a:ext>
            </a:extLst>
          </p:cNvPr>
          <p:cNvSpPr txBox="1"/>
          <p:nvPr/>
        </p:nvSpPr>
        <p:spPr bwMode="auto">
          <a:xfrm>
            <a:off x="20376019" y="3608792"/>
            <a:ext cx="1554716" cy="1108832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млрд руб.</a:t>
            </a:r>
            <a:endParaRPr lang="ru-RU" sz="2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7" name="TextBox 120">
            <a:extLst>
              <a:ext uri="{FF2B5EF4-FFF2-40B4-BE49-F238E27FC236}">
                <a16:creationId xmlns:a16="http://schemas.microsoft.com/office/drawing/2014/main" xmlns="" id="{E6506C9B-BD6B-47DC-DEBD-1B10B2A4D3AF}"/>
              </a:ext>
            </a:extLst>
          </p:cNvPr>
          <p:cNvSpPr txBox="1"/>
          <p:nvPr/>
        </p:nvSpPr>
        <p:spPr bwMode="auto">
          <a:xfrm>
            <a:off x="17517932" y="3377830"/>
            <a:ext cx="2858087" cy="1441047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8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3,05</a:t>
            </a:r>
            <a:endParaRPr lang="ru-RU" sz="88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40E8FE-0C3E-5C96-B4EB-D1BAF23ED0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16195269" y="3470574"/>
            <a:ext cx="1210485" cy="1210485"/>
          </a:xfrm>
          <a:prstGeom prst="rect">
            <a:avLst/>
          </a:prstGeom>
        </p:spPr>
      </p:pic>
      <p:sp>
        <p:nvSpPr>
          <p:cNvPr id="9" name="Овал 13">
            <a:extLst>
              <a:ext uri="{FF2B5EF4-FFF2-40B4-BE49-F238E27FC236}">
                <a16:creationId xmlns:a16="http://schemas.microsoft.com/office/drawing/2014/main" xmlns="" id="{EF50D275-019F-8E43-8F7C-4F334537500C}"/>
              </a:ext>
            </a:extLst>
          </p:cNvPr>
          <p:cNvSpPr/>
          <p:nvPr/>
        </p:nvSpPr>
        <p:spPr bwMode="auto">
          <a:xfrm>
            <a:off x="939079" y="11720853"/>
            <a:ext cx="396000" cy="396000"/>
          </a:xfrm>
          <a:prstGeom prst="ellipse">
            <a:avLst/>
          </a:prstGeom>
          <a:solidFill>
            <a:srgbClr val="8B5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/>
            </a:pPr>
            <a:r>
              <a:rPr lang="ru-RU" sz="2800" b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 </a:t>
            </a:r>
            <a:endParaRPr sz="2800" b="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2B24A954-4F4A-FE58-5141-B7AC367F9C16}"/>
              </a:ext>
            </a:extLst>
          </p:cNvPr>
          <p:cNvSpPr/>
          <p:nvPr/>
        </p:nvSpPr>
        <p:spPr bwMode="auto">
          <a:xfrm>
            <a:off x="939079" y="9388775"/>
            <a:ext cx="4227203" cy="447430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/>
          <a:p>
            <a:pPr algn="l">
              <a:lnSpc>
                <a:spcPts val="2600"/>
              </a:lnSpc>
              <a:defRPr/>
            </a:pPr>
            <a:r>
              <a:rPr lang="ru-RU" sz="3600" dirty="0">
                <a:ln w="0"/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Объекты:</a:t>
            </a:r>
            <a:endParaRPr sz="36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6" name="5-конечная звезда 5">
            <a:extLst>
              <a:ext uri="{FF2B5EF4-FFF2-40B4-BE49-F238E27FC236}">
                <a16:creationId xmlns:a16="http://schemas.microsoft.com/office/drawing/2014/main" xmlns="" id="{C1E45F92-35B7-B2BF-3A8D-5AF06617A720}"/>
              </a:ext>
            </a:extLst>
          </p:cNvPr>
          <p:cNvSpPr/>
          <p:nvPr/>
        </p:nvSpPr>
        <p:spPr bwMode="auto">
          <a:xfrm>
            <a:off x="939079" y="10970844"/>
            <a:ext cx="396000" cy="396000"/>
          </a:xfrm>
          <a:prstGeom prst="star5">
            <a:avLst>
              <a:gd name="adj" fmla="val 18491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/>
            </a:pPr>
            <a:endParaRPr lang="ru-RU" sz="2800" b="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39079" y="10098809"/>
            <a:ext cx="8039821" cy="720000"/>
            <a:chOff x="939079" y="10098809"/>
            <a:chExt cx="8039821" cy="720000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xmlns="" id="{C4D6B4B0-4819-49E2-1798-EC45EB91A2E3}"/>
                </a:ext>
              </a:extLst>
            </p:cNvPr>
            <p:cNvSpPr/>
            <p:nvPr/>
          </p:nvSpPr>
          <p:spPr bwMode="auto">
            <a:xfrm>
              <a:off x="1672654" y="10098809"/>
              <a:ext cx="7306246" cy="72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l">
                <a:defRPr/>
              </a:pPr>
              <a:r>
                <a:rPr lang="ru-RU" sz="2400" b="0" dirty="0">
                  <a:solidFill>
                    <a:srgbClr val="333940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Досрочно завершившиеся объекты</a:t>
              </a:r>
              <a:endParaRPr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sp>
          <p:nvSpPr>
            <p:cNvPr id="17" name="Овал 46">
              <a:extLst>
                <a:ext uri="{FF2B5EF4-FFF2-40B4-BE49-F238E27FC236}">
                  <a16:creationId xmlns:a16="http://schemas.microsoft.com/office/drawing/2014/main" xmlns="" id="{03B440E0-53B8-7F70-A136-FEA12D5A6F16}"/>
                </a:ext>
              </a:extLst>
            </p:cNvPr>
            <p:cNvSpPr/>
            <p:nvPr/>
          </p:nvSpPr>
          <p:spPr bwMode="auto">
            <a:xfrm>
              <a:off x="939079" y="10260809"/>
              <a:ext cx="396000" cy="39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defRPr/>
              </a:pPr>
              <a:endParaRPr lang="ru-RU" sz="2800" b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</p:grpSp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674A78D9-08A2-DC85-1929-081000509922}"/>
              </a:ext>
            </a:extLst>
          </p:cNvPr>
          <p:cNvSpPr/>
          <p:nvPr/>
        </p:nvSpPr>
        <p:spPr bwMode="auto">
          <a:xfrm>
            <a:off x="1672653" y="10808844"/>
            <a:ext cx="7663683" cy="72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 наиболее значимыми результатами</a:t>
            </a:r>
            <a:endParaRPr sz="24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xmlns="" id="{AA8E3187-D45E-1B7B-3A83-3019DEDF0AE9}"/>
              </a:ext>
            </a:extLst>
          </p:cNvPr>
          <p:cNvSpPr txBox="1"/>
          <p:nvPr/>
        </p:nvSpPr>
        <p:spPr bwMode="auto">
          <a:xfrm>
            <a:off x="14737998" y="7409477"/>
            <a:ext cx="3861725" cy="8246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l">
              <a:defRPr/>
            </a:pPr>
            <a:r>
              <a:rPr lang="ru-RU" sz="36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 видам ТПИ</a:t>
            </a:r>
            <a:endParaRPr sz="36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2674A2B-21BF-451A-FCD3-EEFA83182219}"/>
              </a:ext>
            </a:extLst>
          </p:cNvPr>
          <p:cNvSpPr/>
          <p:nvPr/>
        </p:nvSpPr>
        <p:spPr bwMode="auto">
          <a:xfrm>
            <a:off x="14737998" y="8314880"/>
            <a:ext cx="396000" cy="396000"/>
          </a:xfrm>
          <a:prstGeom prst="rect">
            <a:avLst/>
          </a:prstGeom>
          <a:solidFill>
            <a:srgbClr val="FEC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xmlns="" id="{DA505C32-66FB-309F-059A-4FA039C3B1C3}"/>
              </a:ext>
            </a:extLst>
          </p:cNvPr>
          <p:cNvSpPr txBox="1"/>
          <p:nvPr/>
        </p:nvSpPr>
        <p:spPr bwMode="auto">
          <a:xfrm>
            <a:off x="15300091" y="8250708"/>
            <a:ext cx="3737935" cy="42165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Благородные металлы</a:t>
            </a:r>
            <a:endParaRPr lang="en-US" sz="24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Цветные металлы</a:t>
            </a:r>
            <a:endParaRPr sz="24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Редкие металлы</a:t>
            </a: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Неметаллические ПИ</a:t>
            </a:r>
            <a:endParaRPr sz="24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Угли</a:t>
            </a:r>
            <a:endParaRPr sz="24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Уран</a:t>
            </a:r>
            <a:endParaRPr sz="24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Черные металлы</a:t>
            </a: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Алмазы</a:t>
            </a:r>
          </a:p>
        </p:txBody>
      </p:sp>
      <p:sp>
        <p:nvSpPr>
          <p:cNvPr id="25" name="Прямоугольник 22">
            <a:extLst>
              <a:ext uri="{FF2B5EF4-FFF2-40B4-BE49-F238E27FC236}">
                <a16:creationId xmlns:a16="http://schemas.microsoft.com/office/drawing/2014/main" xmlns="" id="{4ECA1D02-5A58-C87A-08C5-0CC8D930EEB1}"/>
              </a:ext>
            </a:extLst>
          </p:cNvPr>
          <p:cNvSpPr/>
          <p:nvPr/>
        </p:nvSpPr>
        <p:spPr bwMode="auto">
          <a:xfrm>
            <a:off x="14737998" y="8831883"/>
            <a:ext cx="396000" cy="396000"/>
          </a:xfrm>
          <a:prstGeom prst="rect">
            <a:avLst/>
          </a:prstGeom>
          <a:solidFill>
            <a:srgbClr val="A05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6" name="Прямоугольник 22">
            <a:extLst>
              <a:ext uri="{FF2B5EF4-FFF2-40B4-BE49-F238E27FC236}">
                <a16:creationId xmlns:a16="http://schemas.microsoft.com/office/drawing/2014/main" xmlns="" id="{DC0D5D41-2C86-48DD-8AB0-8B42F7640020}"/>
              </a:ext>
            </a:extLst>
          </p:cNvPr>
          <p:cNvSpPr/>
          <p:nvPr/>
        </p:nvSpPr>
        <p:spPr bwMode="auto">
          <a:xfrm>
            <a:off x="14737998" y="9857188"/>
            <a:ext cx="396000" cy="396000"/>
          </a:xfrm>
          <a:prstGeom prst="rect">
            <a:avLst/>
          </a:prstGeom>
          <a:solidFill>
            <a:srgbClr val="FD6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8" name="Прямоугольник 22">
            <a:extLst>
              <a:ext uri="{FF2B5EF4-FFF2-40B4-BE49-F238E27FC236}">
                <a16:creationId xmlns:a16="http://schemas.microsoft.com/office/drawing/2014/main" xmlns="" id="{6FF9B1E5-8511-AB48-60AF-0262DB3FE23D}"/>
              </a:ext>
            </a:extLst>
          </p:cNvPr>
          <p:cNvSpPr/>
          <p:nvPr/>
        </p:nvSpPr>
        <p:spPr bwMode="auto">
          <a:xfrm>
            <a:off x="14737998" y="10362557"/>
            <a:ext cx="396000" cy="39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9" name="Прямоугольник 22">
            <a:extLst>
              <a:ext uri="{FF2B5EF4-FFF2-40B4-BE49-F238E27FC236}">
                <a16:creationId xmlns:a16="http://schemas.microsoft.com/office/drawing/2014/main" xmlns="" id="{18A26E28-A45C-394A-F0A7-3D7AEB4D913E}"/>
              </a:ext>
            </a:extLst>
          </p:cNvPr>
          <p:cNvSpPr/>
          <p:nvPr/>
        </p:nvSpPr>
        <p:spPr bwMode="auto">
          <a:xfrm>
            <a:off x="14737998" y="10879560"/>
            <a:ext cx="396000" cy="396000"/>
          </a:xfrm>
          <a:prstGeom prst="rect">
            <a:avLst/>
          </a:prstGeom>
          <a:solidFill>
            <a:srgbClr val="36D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0" name="Прямоугольник 22">
            <a:extLst>
              <a:ext uri="{FF2B5EF4-FFF2-40B4-BE49-F238E27FC236}">
                <a16:creationId xmlns:a16="http://schemas.microsoft.com/office/drawing/2014/main" xmlns="" id="{2BBE1C09-AE71-85CF-3950-5D431165CF0A}"/>
              </a:ext>
            </a:extLst>
          </p:cNvPr>
          <p:cNvSpPr/>
          <p:nvPr/>
        </p:nvSpPr>
        <p:spPr bwMode="auto">
          <a:xfrm>
            <a:off x="14737998" y="11396561"/>
            <a:ext cx="396000" cy="396000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1" name="Заголовок слайда:…">
            <a:extLst>
              <a:ext uri="{FF2B5EF4-FFF2-40B4-BE49-F238E27FC236}">
                <a16:creationId xmlns:a16="http://schemas.microsoft.com/office/drawing/2014/main" xmlns="" id="{B4B6F7DF-3DDB-2828-F5CC-2566477BC999}"/>
              </a:ext>
            </a:extLst>
          </p:cNvPr>
          <p:cNvSpPr txBox="1"/>
          <p:nvPr/>
        </p:nvSpPr>
        <p:spPr>
          <a:xfrm>
            <a:off x="907751" y="858413"/>
            <a:ext cx="2326381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Объекты геологического изучения недр за счет средств федерального бюджета (ВМСБ ТПИ) в 2024 году в рамках КПМ ГП «ВИПР»</a:t>
            </a:r>
          </a:p>
        </p:txBody>
      </p:sp>
      <p:graphicFrame>
        <p:nvGraphicFramePr>
          <p:cNvPr id="32" name="Диаграмма 45">
            <a:extLst>
              <a:ext uri="{FF2B5EF4-FFF2-40B4-BE49-F238E27FC236}">
                <a16:creationId xmlns:a16="http://schemas.microsoft.com/office/drawing/2014/main" xmlns="" id="{F01D4532-06CC-9BAD-C8A2-209D037CF4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4938577"/>
              </p:ext>
            </p:extLst>
          </p:nvPr>
        </p:nvGraphicFramePr>
        <p:xfrm>
          <a:off x="18361377" y="8141482"/>
          <a:ext cx="5810184" cy="4343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8">
            <a:extLst>
              <a:ext uri="{FF2B5EF4-FFF2-40B4-BE49-F238E27FC236}">
                <a16:creationId xmlns:a16="http://schemas.microsoft.com/office/drawing/2014/main" xmlns="" id="{C4EBAA5F-82C2-504E-B881-7EA3674ABD8D}"/>
              </a:ext>
            </a:extLst>
          </p:cNvPr>
          <p:cNvSpPr txBox="1"/>
          <p:nvPr/>
        </p:nvSpPr>
        <p:spPr bwMode="auto">
          <a:xfrm>
            <a:off x="19283491" y="5519972"/>
            <a:ext cx="4131230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defRPr/>
            </a:pPr>
            <a:r>
              <a:rPr lang="en-US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</a:t>
            </a: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АЗРФ – 0,6 млрд руб.</a:t>
            </a:r>
          </a:p>
          <a:p>
            <a:pPr algn="l">
              <a:lnSpc>
                <a:spcPct val="110000"/>
              </a:lnSpc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ДВФО – 2,3 млрд руб.</a:t>
            </a:r>
          </a:p>
        </p:txBody>
      </p:sp>
      <p:sp>
        <p:nvSpPr>
          <p:cNvPr id="33" name="TextBox 38">
            <a:extLst>
              <a:ext uri="{FF2B5EF4-FFF2-40B4-BE49-F238E27FC236}">
                <a16:creationId xmlns:a16="http://schemas.microsoft.com/office/drawing/2014/main" xmlns="" id="{2C1ACCA8-BABC-C0DC-3391-CE48C2C9D437}"/>
              </a:ext>
            </a:extLst>
          </p:cNvPr>
          <p:cNvSpPr txBox="1"/>
          <p:nvPr/>
        </p:nvSpPr>
        <p:spPr bwMode="auto">
          <a:xfrm>
            <a:off x="15988893" y="4846755"/>
            <a:ext cx="6769655" cy="52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defRPr/>
            </a:pPr>
            <a:r>
              <a:rPr lang="ru-RU" sz="2800" b="0" dirty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 </a:t>
            </a:r>
            <a:r>
              <a:rPr lang="ru-RU" sz="2800" b="0" dirty="0" err="1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т.ч</a:t>
            </a:r>
            <a:r>
              <a:rPr lang="ru-RU" sz="2800" b="0" dirty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. на дефицитные – </a:t>
            </a:r>
            <a:r>
              <a:rPr lang="ru-RU" sz="2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1,6 млрд руб.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xmlns="" id="{E05EDACE-F2A1-4B48-BA32-4F367100064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584565" y="12585798"/>
            <a:ext cx="453237" cy="461058"/>
          </a:xfrm>
        </p:spPr>
        <p:txBody>
          <a:bodyPr/>
          <a:lstStyle/>
          <a:p>
            <a:pPr>
              <a:defRPr/>
            </a:pPr>
            <a:fld id="{933D92D9-C802-31FC-6FDC-11D7BAD2EB59}" type="slidenum">
              <a:rPr lang="en-US"/>
              <a:t>5</a:t>
            </a:fld>
            <a:endParaRPr lang="en-US" dirty="0"/>
          </a:p>
        </p:txBody>
      </p:sp>
      <p:sp>
        <p:nvSpPr>
          <p:cNvPr id="37" name="Прямоугольник 22">
            <a:extLst>
              <a:ext uri="{FF2B5EF4-FFF2-40B4-BE49-F238E27FC236}">
                <a16:creationId xmlns:a16="http://schemas.microsoft.com/office/drawing/2014/main" xmlns="" id="{4ECA1D02-5A58-C87A-08C5-0CC8D930EEB1}"/>
              </a:ext>
            </a:extLst>
          </p:cNvPr>
          <p:cNvSpPr/>
          <p:nvPr/>
        </p:nvSpPr>
        <p:spPr bwMode="auto">
          <a:xfrm>
            <a:off x="14737998" y="9334164"/>
            <a:ext cx="396000" cy="396000"/>
          </a:xfrm>
          <a:prstGeom prst="rect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8" name="Прямоугольник 22">
            <a:extLst>
              <a:ext uri="{FF2B5EF4-FFF2-40B4-BE49-F238E27FC236}">
                <a16:creationId xmlns:a16="http://schemas.microsoft.com/office/drawing/2014/main" xmlns="" id="{1111039C-47CD-49A6-897F-96B18D893BE3}"/>
              </a:ext>
            </a:extLst>
          </p:cNvPr>
          <p:cNvSpPr/>
          <p:nvPr/>
        </p:nvSpPr>
        <p:spPr bwMode="auto">
          <a:xfrm>
            <a:off x="14737998" y="11913562"/>
            <a:ext cx="396000" cy="39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683276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" y="2327646"/>
            <a:ext cx="15534508" cy="8508898"/>
          </a:xfrm>
          <a:prstGeom prst="rect">
            <a:avLst/>
          </a:prstGeom>
        </p:spPr>
      </p:pic>
      <p:sp>
        <p:nvSpPr>
          <p:cNvPr id="6" name="TextBox 83">
            <a:extLst>
              <a:ext uri="{FF2B5EF4-FFF2-40B4-BE49-F238E27FC236}">
                <a16:creationId xmlns:a16="http://schemas.microsoft.com/office/drawing/2014/main" xmlns="" id="{CF53DED6-8F13-423D-5BBB-140EA8A94512}"/>
              </a:ext>
            </a:extLst>
          </p:cNvPr>
          <p:cNvSpPr txBox="1"/>
          <p:nvPr/>
        </p:nvSpPr>
        <p:spPr bwMode="auto">
          <a:xfrm>
            <a:off x="21649334" y="3201049"/>
            <a:ext cx="1554716" cy="1108832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млрд руб.</a:t>
            </a:r>
            <a:endParaRPr lang="ru-RU" sz="2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7" name="TextBox 120">
            <a:extLst>
              <a:ext uri="{FF2B5EF4-FFF2-40B4-BE49-F238E27FC236}">
                <a16:creationId xmlns:a16="http://schemas.microsoft.com/office/drawing/2014/main" xmlns="" id="{E6506C9B-BD6B-47DC-DEBD-1B10B2A4D3AF}"/>
              </a:ext>
            </a:extLst>
          </p:cNvPr>
          <p:cNvSpPr txBox="1"/>
          <p:nvPr/>
        </p:nvSpPr>
        <p:spPr bwMode="auto">
          <a:xfrm>
            <a:off x="18991230" y="2967029"/>
            <a:ext cx="2658104" cy="1441047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8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2,6</a:t>
            </a:r>
            <a:endParaRPr lang="ru-RU" sz="88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40E8FE-0C3E-5C96-B4EB-D1BAF23ED0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17488204" y="3150222"/>
            <a:ext cx="1210485" cy="1210485"/>
          </a:xfrm>
          <a:prstGeom prst="rect">
            <a:avLst/>
          </a:prstGeom>
        </p:spPr>
      </p:pic>
      <p:sp>
        <p:nvSpPr>
          <p:cNvPr id="31" name="Заголовок слайда:…">
            <a:extLst>
              <a:ext uri="{FF2B5EF4-FFF2-40B4-BE49-F238E27FC236}">
                <a16:creationId xmlns:a16="http://schemas.microsoft.com/office/drawing/2014/main" xmlns="" id="{B4B6F7DF-3DDB-2828-F5CC-2566477BC999}"/>
              </a:ext>
            </a:extLst>
          </p:cNvPr>
          <p:cNvSpPr txBox="1"/>
          <p:nvPr/>
        </p:nvSpPr>
        <p:spPr>
          <a:xfrm>
            <a:off x="892803" y="860032"/>
            <a:ext cx="23263810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Новые и переходящие объекты геологического  изучения недр за счет средств федерального бюджета (ВМСБ ТПИ) в 2025 году</a:t>
            </a:r>
            <a:b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</a:b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 рамках КПМ ГП «ВИПР»</a:t>
            </a:r>
          </a:p>
        </p:txBody>
      </p:sp>
      <p:graphicFrame>
        <p:nvGraphicFramePr>
          <p:cNvPr id="32" name="Диаграмма 45">
            <a:extLst>
              <a:ext uri="{FF2B5EF4-FFF2-40B4-BE49-F238E27FC236}">
                <a16:creationId xmlns:a16="http://schemas.microsoft.com/office/drawing/2014/main" xmlns="" id="{F01D4532-06CC-9BAD-C8A2-209D037CF4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847992"/>
              </p:ext>
            </p:extLst>
          </p:nvPr>
        </p:nvGraphicFramePr>
        <p:xfrm>
          <a:off x="18757774" y="8527685"/>
          <a:ext cx="5338359" cy="4314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8">
            <a:extLst>
              <a:ext uri="{FF2B5EF4-FFF2-40B4-BE49-F238E27FC236}">
                <a16:creationId xmlns:a16="http://schemas.microsoft.com/office/drawing/2014/main" xmlns="" id="{C4EBAA5F-82C2-504E-B881-7EA3674ABD8D}"/>
              </a:ext>
            </a:extLst>
          </p:cNvPr>
          <p:cNvSpPr txBox="1"/>
          <p:nvPr/>
        </p:nvSpPr>
        <p:spPr bwMode="auto">
          <a:xfrm>
            <a:off x="19361338" y="5262898"/>
            <a:ext cx="4131230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defRPr/>
            </a:pPr>
            <a:r>
              <a:rPr lang="en-US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</a:t>
            </a: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АЗРФ – 0,5 млрд руб.</a:t>
            </a:r>
          </a:p>
          <a:p>
            <a:pPr algn="l">
              <a:lnSpc>
                <a:spcPct val="110000"/>
              </a:lnSpc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ДВФО – 1,6 млрд руб.</a:t>
            </a:r>
          </a:p>
        </p:txBody>
      </p:sp>
      <p:sp>
        <p:nvSpPr>
          <p:cNvPr id="33" name="TextBox 38">
            <a:extLst>
              <a:ext uri="{FF2B5EF4-FFF2-40B4-BE49-F238E27FC236}">
                <a16:creationId xmlns:a16="http://schemas.microsoft.com/office/drawing/2014/main" xmlns="" id="{2C1ACCA8-BABC-C0DC-3391-CE48C2C9D437}"/>
              </a:ext>
            </a:extLst>
          </p:cNvPr>
          <p:cNvSpPr txBox="1"/>
          <p:nvPr/>
        </p:nvSpPr>
        <p:spPr bwMode="auto">
          <a:xfrm>
            <a:off x="16009059" y="4671621"/>
            <a:ext cx="6769655" cy="52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defRPr/>
            </a:pPr>
            <a:r>
              <a:rPr lang="ru-RU" sz="28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 </a:t>
            </a:r>
            <a:r>
              <a:rPr lang="ru-RU" sz="2800" b="0" dirty="0" err="1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т.ч</a:t>
            </a:r>
            <a:r>
              <a:rPr lang="ru-RU" sz="28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. на дефицитные – </a:t>
            </a:r>
            <a:r>
              <a:rPr lang="ru-RU" sz="2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1,2 млрд руб.</a:t>
            </a:r>
          </a:p>
        </p:txBody>
      </p:sp>
      <p:sp>
        <p:nvSpPr>
          <p:cNvPr id="39" name="Прямоугольник 4">
            <a:extLst>
              <a:ext uri="{FF2B5EF4-FFF2-40B4-BE49-F238E27FC236}">
                <a16:creationId xmlns:a16="http://schemas.microsoft.com/office/drawing/2014/main" xmlns="" id="{2B12114E-6C3C-45B7-AAE0-4875A4BFAC81}"/>
              </a:ext>
            </a:extLst>
          </p:cNvPr>
          <p:cNvSpPr/>
          <p:nvPr/>
        </p:nvSpPr>
        <p:spPr bwMode="auto">
          <a:xfrm>
            <a:off x="2488340" y="10918967"/>
            <a:ext cx="9010825" cy="2085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4800" dirty="0">
                <a:solidFill>
                  <a:srgbClr val="A8503F"/>
                </a:solidFill>
                <a:latin typeface="Golos Text" panose="020B0503020202020204" pitchFamily="34" charset="-52"/>
                <a:ea typeface="Helvetica Neue"/>
                <a:cs typeface="Golos Text" panose="020B0503020202020204" pitchFamily="34" charset="-52"/>
              </a:rPr>
              <a:t>25 объектов: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ru-RU" sz="4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4</a:t>
            </a:r>
            <a:r>
              <a:rPr lang="ru-RU" sz="32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новых объекта </a:t>
            </a:r>
            <a:r>
              <a:rPr lang="ru-RU" sz="2800" b="0" dirty="0">
                <a:solidFill>
                  <a:srgbClr val="333940"/>
                </a:solidFill>
                <a:latin typeface="Golos Text" panose="020B0503020202020204" pitchFamily="34" charset="-52"/>
                <a:ea typeface="Helvetica Neue"/>
                <a:cs typeface="Golos Text" panose="020B0503020202020204" pitchFamily="34" charset="-52"/>
              </a:rPr>
              <a:t>(1 на дефицитные)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ru-RU" sz="4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21 </a:t>
            </a:r>
            <a:r>
              <a:rPr lang="ru-RU" sz="32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переходящий</a:t>
            </a:r>
            <a:endParaRPr sz="32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F7FD5AE1-7512-4BBF-B2D8-23FC028FF9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977863" y="11211542"/>
            <a:ext cx="1224000" cy="1224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152418" y="10157804"/>
            <a:ext cx="4754479" cy="720000"/>
            <a:chOff x="1152418" y="10157804"/>
            <a:chExt cx="4754479" cy="720000"/>
          </a:xfrm>
        </p:grpSpPr>
        <p:sp>
          <p:nvSpPr>
            <p:cNvPr id="36" name="TextBox 42">
              <a:extLst>
                <a:ext uri="{FF2B5EF4-FFF2-40B4-BE49-F238E27FC236}">
                  <a16:creationId xmlns:a16="http://schemas.microsoft.com/office/drawing/2014/main" xmlns="" id="{051C20D6-7D1B-4E77-A119-1F578513745B}"/>
                </a:ext>
              </a:extLst>
            </p:cNvPr>
            <p:cNvSpPr txBox="1"/>
            <p:nvPr/>
          </p:nvSpPr>
          <p:spPr bwMode="auto">
            <a:xfrm>
              <a:off x="1589863" y="10157804"/>
              <a:ext cx="4317034" cy="72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l">
                <a:defRPr/>
              </a:pPr>
              <a:r>
                <a:rPr lang="ru-RU" sz="2400" dirty="0">
                  <a:solidFill>
                    <a:srgbClr val="333940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Переходящие на 2025 год</a:t>
              </a:r>
              <a:endParaRPr sz="2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916C7394-990C-467E-8526-C3B0EECFDAF5}"/>
                </a:ext>
              </a:extLst>
            </p:cNvPr>
            <p:cNvSpPr/>
            <p:nvPr/>
          </p:nvSpPr>
          <p:spPr>
            <a:xfrm>
              <a:off x="1152418" y="10355804"/>
              <a:ext cx="324000" cy="324000"/>
            </a:xfrm>
            <a:prstGeom prst="ellipse">
              <a:avLst/>
            </a:prstGeom>
            <a:noFill/>
            <a:ln w="12700" cap="flat">
              <a:solidFill>
                <a:schemeClr val="tx1">
                  <a:lumMod val="50000"/>
                  <a:lumOff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olos Text" panose="020B0503020202020204" pitchFamily="34" charset="-52"/>
                <a:ea typeface="+mn-ea"/>
                <a:cs typeface="Golos Text" panose="020B0503020202020204" pitchFamily="34" charset="-52"/>
                <a:sym typeface="Helvetica Neue Medium"/>
              </a:endParaRPr>
            </a:p>
          </p:txBody>
        </p:sp>
      </p:grp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xmlns="" id="{A0DFDF25-2942-4388-9BF5-6D0E93C57B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584565" y="12585798"/>
            <a:ext cx="453237" cy="461058"/>
          </a:xfrm>
        </p:spPr>
        <p:txBody>
          <a:bodyPr/>
          <a:lstStyle/>
          <a:p>
            <a:pPr>
              <a:defRPr/>
            </a:pPr>
            <a:fld id="{933D92D9-C802-31FC-6FDC-11D7BAD2EB59}" type="slidenum">
              <a:rPr lang="en-US"/>
              <a:t>6</a:t>
            </a:fld>
            <a:endParaRPr lang="en-US" dirty="0"/>
          </a:p>
        </p:txBody>
      </p:sp>
      <p:sp>
        <p:nvSpPr>
          <p:cNvPr id="48" name="TextBox 24">
            <a:extLst>
              <a:ext uri="{FF2B5EF4-FFF2-40B4-BE49-F238E27FC236}">
                <a16:creationId xmlns:a16="http://schemas.microsoft.com/office/drawing/2014/main" xmlns="" id="{AA8E3187-D45E-1B7B-3A83-3019DEDF0AE9}"/>
              </a:ext>
            </a:extLst>
          </p:cNvPr>
          <p:cNvSpPr txBox="1"/>
          <p:nvPr/>
        </p:nvSpPr>
        <p:spPr bwMode="auto">
          <a:xfrm>
            <a:off x="14737998" y="7409477"/>
            <a:ext cx="3861725" cy="8246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l">
              <a:defRPr/>
            </a:pPr>
            <a:r>
              <a:rPr lang="ru-RU" sz="36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 видам ТПИ</a:t>
            </a:r>
            <a:endParaRPr sz="36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42674A2B-21BF-451A-FCD3-EEFA83182219}"/>
              </a:ext>
            </a:extLst>
          </p:cNvPr>
          <p:cNvSpPr/>
          <p:nvPr/>
        </p:nvSpPr>
        <p:spPr bwMode="auto">
          <a:xfrm>
            <a:off x="14737998" y="8314880"/>
            <a:ext cx="396000" cy="396000"/>
          </a:xfrm>
          <a:prstGeom prst="rect">
            <a:avLst/>
          </a:prstGeom>
          <a:solidFill>
            <a:srgbClr val="FEC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50" name="TextBox 25">
            <a:extLst>
              <a:ext uri="{FF2B5EF4-FFF2-40B4-BE49-F238E27FC236}">
                <a16:creationId xmlns:a16="http://schemas.microsoft.com/office/drawing/2014/main" xmlns="" id="{DA505C32-66FB-309F-059A-4FA039C3B1C3}"/>
              </a:ext>
            </a:extLst>
          </p:cNvPr>
          <p:cNvSpPr txBox="1"/>
          <p:nvPr/>
        </p:nvSpPr>
        <p:spPr bwMode="auto">
          <a:xfrm>
            <a:off x="15300091" y="8250708"/>
            <a:ext cx="3737935" cy="42165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Благородные металлы</a:t>
            </a:r>
            <a:endParaRPr lang="en-US" sz="24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Цветные металлы</a:t>
            </a:r>
            <a:endParaRPr sz="24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Редкие металлы</a:t>
            </a: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Неметаллические ПИ</a:t>
            </a:r>
            <a:endParaRPr sz="24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Угли</a:t>
            </a:r>
            <a:endParaRPr sz="24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Уран</a:t>
            </a:r>
            <a:endParaRPr sz="24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Черные металлы</a:t>
            </a:r>
          </a:p>
          <a:p>
            <a:pPr algn="l">
              <a:spcAft>
                <a:spcPts val="1200"/>
              </a:spcAft>
              <a:defRPr/>
            </a:pPr>
            <a:r>
              <a:rPr lang="ru-RU" sz="24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Алмазы</a:t>
            </a:r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xmlns="" id="{4ECA1D02-5A58-C87A-08C5-0CC8D930EEB1}"/>
              </a:ext>
            </a:extLst>
          </p:cNvPr>
          <p:cNvSpPr/>
          <p:nvPr/>
        </p:nvSpPr>
        <p:spPr bwMode="auto">
          <a:xfrm>
            <a:off x="14737998" y="8831883"/>
            <a:ext cx="396000" cy="396000"/>
          </a:xfrm>
          <a:prstGeom prst="rect">
            <a:avLst/>
          </a:prstGeom>
          <a:solidFill>
            <a:srgbClr val="A05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52" name="Прямоугольник 22">
            <a:extLst>
              <a:ext uri="{FF2B5EF4-FFF2-40B4-BE49-F238E27FC236}">
                <a16:creationId xmlns:a16="http://schemas.microsoft.com/office/drawing/2014/main" xmlns="" id="{DC0D5D41-2C86-48DD-8AB0-8B42F7640020}"/>
              </a:ext>
            </a:extLst>
          </p:cNvPr>
          <p:cNvSpPr/>
          <p:nvPr/>
        </p:nvSpPr>
        <p:spPr bwMode="auto">
          <a:xfrm>
            <a:off x="14737998" y="9857188"/>
            <a:ext cx="396000" cy="396000"/>
          </a:xfrm>
          <a:prstGeom prst="rect">
            <a:avLst/>
          </a:prstGeom>
          <a:solidFill>
            <a:srgbClr val="FD6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53" name="Прямоугольник 22">
            <a:extLst>
              <a:ext uri="{FF2B5EF4-FFF2-40B4-BE49-F238E27FC236}">
                <a16:creationId xmlns:a16="http://schemas.microsoft.com/office/drawing/2014/main" xmlns="" id="{6FF9B1E5-8511-AB48-60AF-0262DB3FE23D}"/>
              </a:ext>
            </a:extLst>
          </p:cNvPr>
          <p:cNvSpPr/>
          <p:nvPr/>
        </p:nvSpPr>
        <p:spPr bwMode="auto">
          <a:xfrm>
            <a:off x="14737998" y="10362557"/>
            <a:ext cx="396000" cy="39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54" name="Прямоугольник 22">
            <a:extLst>
              <a:ext uri="{FF2B5EF4-FFF2-40B4-BE49-F238E27FC236}">
                <a16:creationId xmlns:a16="http://schemas.microsoft.com/office/drawing/2014/main" xmlns="" id="{18A26E28-A45C-394A-F0A7-3D7AEB4D913E}"/>
              </a:ext>
            </a:extLst>
          </p:cNvPr>
          <p:cNvSpPr/>
          <p:nvPr/>
        </p:nvSpPr>
        <p:spPr bwMode="auto">
          <a:xfrm>
            <a:off x="14737998" y="10879560"/>
            <a:ext cx="396000" cy="396000"/>
          </a:xfrm>
          <a:prstGeom prst="rect">
            <a:avLst/>
          </a:prstGeom>
          <a:solidFill>
            <a:srgbClr val="36D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55" name="Прямоугольник 22">
            <a:extLst>
              <a:ext uri="{FF2B5EF4-FFF2-40B4-BE49-F238E27FC236}">
                <a16:creationId xmlns:a16="http://schemas.microsoft.com/office/drawing/2014/main" xmlns="" id="{2BBE1C09-AE71-85CF-3950-5D431165CF0A}"/>
              </a:ext>
            </a:extLst>
          </p:cNvPr>
          <p:cNvSpPr/>
          <p:nvPr/>
        </p:nvSpPr>
        <p:spPr bwMode="auto">
          <a:xfrm>
            <a:off x="14737998" y="11396561"/>
            <a:ext cx="396000" cy="396000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56" name="Прямоугольник 22">
            <a:extLst>
              <a:ext uri="{FF2B5EF4-FFF2-40B4-BE49-F238E27FC236}">
                <a16:creationId xmlns:a16="http://schemas.microsoft.com/office/drawing/2014/main" xmlns="" id="{4ECA1D02-5A58-C87A-08C5-0CC8D930EEB1}"/>
              </a:ext>
            </a:extLst>
          </p:cNvPr>
          <p:cNvSpPr/>
          <p:nvPr/>
        </p:nvSpPr>
        <p:spPr bwMode="auto">
          <a:xfrm>
            <a:off x="14737998" y="9334164"/>
            <a:ext cx="396000" cy="396000"/>
          </a:xfrm>
          <a:prstGeom prst="rect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57" name="Прямоугольник 22">
            <a:extLst>
              <a:ext uri="{FF2B5EF4-FFF2-40B4-BE49-F238E27FC236}">
                <a16:creationId xmlns:a16="http://schemas.microsoft.com/office/drawing/2014/main" xmlns="" id="{1111039C-47CD-49A6-897F-96B18D893BE3}"/>
              </a:ext>
            </a:extLst>
          </p:cNvPr>
          <p:cNvSpPr/>
          <p:nvPr/>
        </p:nvSpPr>
        <p:spPr bwMode="auto">
          <a:xfrm>
            <a:off x="14737998" y="11913562"/>
            <a:ext cx="396000" cy="39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>
              <a:solidFill>
                <a:srgbClr val="454B5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167458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слайда:…">
            <a:extLst>
              <a:ext uri="{FF2B5EF4-FFF2-40B4-BE49-F238E27FC236}">
                <a16:creationId xmlns:a16="http://schemas.microsoft.com/office/drawing/2014/main" xmlns="" id="{B4B6F7DF-3DDB-2828-F5CC-2566477BC999}"/>
              </a:ext>
            </a:extLst>
          </p:cNvPr>
          <p:cNvSpPr txBox="1"/>
          <p:nvPr/>
        </p:nvSpPr>
        <p:spPr>
          <a:xfrm>
            <a:off x="907988" y="868616"/>
            <a:ext cx="2326381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Объекты геологического изучения недр </a:t>
            </a:r>
          </a:p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ФП «Геология: возрождение легенды» </a:t>
            </a:r>
            <a:r>
              <a:rPr lang="en-US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I-</a:t>
            </a: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й этап</a:t>
            </a:r>
          </a:p>
        </p:txBody>
      </p:sp>
      <p:sp>
        <p:nvSpPr>
          <p:cNvPr id="36" name="TextBox 120">
            <a:extLst>
              <a:ext uri="{FF2B5EF4-FFF2-40B4-BE49-F238E27FC236}">
                <a16:creationId xmlns:a16="http://schemas.microsoft.com/office/drawing/2014/main" xmlns="" id="{D52EA5ED-D8F2-42CE-8100-4FD8EED95A9B}"/>
              </a:ext>
            </a:extLst>
          </p:cNvPr>
          <p:cNvSpPr txBox="1"/>
          <p:nvPr/>
        </p:nvSpPr>
        <p:spPr bwMode="auto">
          <a:xfrm>
            <a:off x="17556220" y="1631407"/>
            <a:ext cx="4312115" cy="851204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 algn="l">
              <a:defRPr/>
            </a:pPr>
            <a:r>
              <a:rPr lang="ru-RU" sz="36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2022 - 2024 год</a:t>
            </a:r>
            <a:endParaRPr lang="ru-RU" sz="36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4" name="TextBox 83">
            <a:extLst>
              <a:ext uri="{FF2B5EF4-FFF2-40B4-BE49-F238E27FC236}">
                <a16:creationId xmlns:a16="http://schemas.microsoft.com/office/drawing/2014/main" xmlns="" id="{E52466C4-6FFC-4A05-A1BC-493537EC0D64}"/>
              </a:ext>
            </a:extLst>
          </p:cNvPr>
          <p:cNvSpPr txBox="1"/>
          <p:nvPr/>
        </p:nvSpPr>
        <p:spPr bwMode="auto">
          <a:xfrm>
            <a:off x="21181107" y="2317432"/>
            <a:ext cx="1554716" cy="1108832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млрд руб.</a:t>
            </a:r>
            <a:endParaRPr lang="ru-RU" sz="2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5" name="TextBox 120">
            <a:extLst>
              <a:ext uri="{FF2B5EF4-FFF2-40B4-BE49-F238E27FC236}">
                <a16:creationId xmlns:a16="http://schemas.microsoft.com/office/drawing/2014/main" xmlns="" id="{4D48445A-5F14-4BAF-BB9B-6B4E724EF891}"/>
              </a:ext>
            </a:extLst>
          </p:cNvPr>
          <p:cNvSpPr txBox="1"/>
          <p:nvPr/>
        </p:nvSpPr>
        <p:spPr bwMode="auto">
          <a:xfrm>
            <a:off x="18890144" y="2062617"/>
            <a:ext cx="2392512" cy="1441047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8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4,2</a:t>
            </a:r>
            <a:endParaRPr lang="ru-RU" sz="88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33CFDC65-4C0F-4DB1-880A-014DB3EFFF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17561432" y="2370321"/>
            <a:ext cx="1210485" cy="1210485"/>
          </a:xfrm>
          <a:prstGeom prst="rect">
            <a:avLst/>
          </a:prstGeom>
        </p:spPr>
      </p:pic>
      <p:sp>
        <p:nvSpPr>
          <p:cNvPr id="15" name="TextBox 50">
            <a:extLst>
              <a:ext uri="{FF2B5EF4-FFF2-40B4-BE49-F238E27FC236}">
                <a16:creationId xmlns:a16="http://schemas.microsoft.com/office/drawing/2014/main" xmlns="" id="{A7804647-3E43-4B62-ADEE-2351E9D72CFA}"/>
              </a:ext>
            </a:extLst>
          </p:cNvPr>
          <p:cNvSpPr txBox="1"/>
          <p:nvPr/>
        </p:nvSpPr>
        <p:spPr bwMode="auto">
          <a:xfrm>
            <a:off x="535102" y="12063417"/>
            <a:ext cx="3638836" cy="198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ru-RU" sz="20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благородные металлы</a:t>
            </a:r>
            <a:endParaRPr sz="20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6" name="TextBox 44">
            <a:extLst>
              <a:ext uri="{FF2B5EF4-FFF2-40B4-BE49-F238E27FC236}">
                <a16:creationId xmlns:a16="http://schemas.microsoft.com/office/drawing/2014/main" xmlns="" id="{3A3EE104-19C2-4359-985C-AC8808A48736}"/>
              </a:ext>
            </a:extLst>
          </p:cNvPr>
          <p:cNvSpPr txBox="1"/>
          <p:nvPr/>
        </p:nvSpPr>
        <p:spPr bwMode="auto">
          <a:xfrm>
            <a:off x="4665723" y="12063417"/>
            <a:ext cx="2324005" cy="198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ru-RU" sz="20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цветные металлы</a:t>
            </a:r>
            <a:endParaRPr sz="20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7" name="TextBox 45">
            <a:extLst>
              <a:ext uri="{FF2B5EF4-FFF2-40B4-BE49-F238E27FC236}">
                <a16:creationId xmlns:a16="http://schemas.microsoft.com/office/drawing/2014/main" xmlns="" id="{9B9ECCC2-9EF5-437E-97F5-4DB1D16E3E14}"/>
              </a:ext>
            </a:extLst>
          </p:cNvPr>
          <p:cNvSpPr txBox="1"/>
          <p:nvPr/>
        </p:nvSpPr>
        <p:spPr bwMode="auto">
          <a:xfrm>
            <a:off x="11895481" y="12090361"/>
            <a:ext cx="1473751" cy="144112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defRPr/>
            </a:pPr>
            <a:r>
              <a:rPr lang="ru-RU" sz="20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неметаллические ПИ</a:t>
            </a:r>
            <a:endParaRPr sz="20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xmlns="" id="{A1B40C9E-2BEC-4DE8-BA09-EBA45C623820}"/>
              </a:ext>
            </a:extLst>
          </p:cNvPr>
          <p:cNvSpPr txBox="1"/>
          <p:nvPr/>
        </p:nvSpPr>
        <p:spPr bwMode="auto">
          <a:xfrm>
            <a:off x="7758766" y="12090361"/>
            <a:ext cx="2662961" cy="1441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ru-RU" sz="20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черные металлы</a:t>
            </a:r>
            <a:endParaRPr sz="20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9" name="Овал 13">
            <a:extLst>
              <a:ext uri="{FF2B5EF4-FFF2-40B4-BE49-F238E27FC236}">
                <a16:creationId xmlns:a16="http://schemas.microsoft.com/office/drawing/2014/main" xmlns="" id="{5E82324D-97FC-438E-BC15-301AAE378607}"/>
              </a:ext>
            </a:extLst>
          </p:cNvPr>
          <p:cNvSpPr/>
          <p:nvPr/>
        </p:nvSpPr>
        <p:spPr bwMode="auto">
          <a:xfrm>
            <a:off x="7476004" y="11982417"/>
            <a:ext cx="360000" cy="36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5400">
                <a:latin typeface="Golos Text" panose="020B0503020202020204" pitchFamily="34" charset="-52"/>
                <a:cs typeface="Golos Text" panose="020B0503020202020204" pitchFamily="34" charset="-52"/>
              </a:rPr>
              <a:t>  </a:t>
            </a:r>
            <a:endParaRPr sz="540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1" name="Овал 13">
            <a:extLst>
              <a:ext uri="{FF2B5EF4-FFF2-40B4-BE49-F238E27FC236}">
                <a16:creationId xmlns:a16="http://schemas.microsoft.com/office/drawing/2014/main" xmlns="" id="{A673E908-6E7F-4962-ACEB-F2017752F875}"/>
              </a:ext>
            </a:extLst>
          </p:cNvPr>
          <p:cNvSpPr/>
          <p:nvPr/>
        </p:nvSpPr>
        <p:spPr bwMode="auto">
          <a:xfrm>
            <a:off x="4193119" y="11982417"/>
            <a:ext cx="360000" cy="360000"/>
          </a:xfrm>
          <a:prstGeom prst="ellipse">
            <a:avLst/>
          </a:prstGeom>
          <a:solidFill>
            <a:srgbClr val="8B528E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5400" dirty="0">
                <a:latin typeface="Golos Text" panose="020B0503020202020204" pitchFamily="34" charset="-52"/>
                <a:cs typeface="Golos Text" panose="020B0503020202020204" pitchFamily="34" charset="-52"/>
              </a:rPr>
              <a:t>  </a:t>
            </a:r>
            <a:endParaRPr sz="5400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2" name="Овал 13">
            <a:extLst>
              <a:ext uri="{FF2B5EF4-FFF2-40B4-BE49-F238E27FC236}">
                <a16:creationId xmlns:a16="http://schemas.microsoft.com/office/drawing/2014/main" xmlns="" id="{E97C43A7-E866-49B6-8722-E766C972B80E}"/>
              </a:ext>
            </a:extLst>
          </p:cNvPr>
          <p:cNvSpPr/>
          <p:nvPr/>
        </p:nvSpPr>
        <p:spPr bwMode="auto">
          <a:xfrm>
            <a:off x="355102" y="11982417"/>
            <a:ext cx="360000" cy="360000"/>
          </a:xfrm>
          <a:prstGeom prst="ellipse">
            <a:avLst/>
          </a:prstGeom>
          <a:solidFill>
            <a:srgbClr val="FEC25B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5400">
                <a:latin typeface="Golos Text" panose="020B0503020202020204" pitchFamily="34" charset="-52"/>
                <a:cs typeface="Golos Text" panose="020B0503020202020204" pitchFamily="34" charset="-52"/>
              </a:rPr>
              <a:t>  </a:t>
            </a:r>
            <a:endParaRPr sz="540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FC233E65-290A-42E7-9B60-6FC8C83801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584565" y="12585798"/>
            <a:ext cx="453237" cy="461058"/>
          </a:xfrm>
        </p:spPr>
        <p:txBody>
          <a:bodyPr/>
          <a:lstStyle/>
          <a:p>
            <a:pPr>
              <a:defRPr/>
            </a:pPr>
            <a:fld id="{933D92D9-C802-31FC-6FDC-11D7BAD2EB59}" type="slidenum">
              <a:rPr lang="en-US"/>
              <a:t>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8889" y="12001041"/>
            <a:ext cx="341376" cy="341376"/>
          </a:xfrm>
          <a:prstGeom prst="rect">
            <a:avLst/>
          </a:prstGeom>
          <a:solidFill>
            <a:srgbClr val="FD694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20">
            <a:extLst>
              <a:ext uri="{FF2B5EF4-FFF2-40B4-BE49-F238E27FC236}">
                <a16:creationId xmlns:a16="http://schemas.microsoft.com/office/drawing/2014/main" xmlns="" id="{D52EA5ED-D8F2-42CE-8100-4FD8EED95A9B}"/>
              </a:ext>
            </a:extLst>
          </p:cNvPr>
          <p:cNvSpPr txBox="1"/>
          <p:nvPr/>
        </p:nvSpPr>
        <p:spPr bwMode="auto">
          <a:xfrm>
            <a:off x="16790665" y="6293324"/>
            <a:ext cx="7402557" cy="851204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 algn="l">
              <a:defRPr/>
            </a:pPr>
            <a:r>
              <a:rPr lang="ru-RU" sz="44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Полученные результаты</a:t>
            </a:r>
            <a:endParaRPr lang="ru-RU" sz="44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5" name="TextBox 120">
            <a:extLst>
              <a:ext uri="{FF2B5EF4-FFF2-40B4-BE49-F238E27FC236}">
                <a16:creationId xmlns:a16="http://schemas.microsoft.com/office/drawing/2014/main" xmlns="" id="{D52EA5ED-D8F2-42CE-8100-4FD8EED95A9B}"/>
              </a:ext>
            </a:extLst>
          </p:cNvPr>
          <p:cNvSpPr txBox="1"/>
          <p:nvPr/>
        </p:nvSpPr>
        <p:spPr bwMode="auto">
          <a:xfrm>
            <a:off x="19881609" y="7284408"/>
            <a:ext cx="2389527" cy="721118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 algn="l">
              <a:defRPr/>
            </a:pPr>
            <a:r>
              <a:rPr lang="ru-RU" sz="32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Ресурсов</a:t>
            </a:r>
            <a:endParaRPr lang="ru-RU" sz="32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6" name="TextBox 120">
            <a:extLst>
              <a:ext uri="{FF2B5EF4-FFF2-40B4-BE49-F238E27FC236}">
                <a16:creationId xmlns:a16="http://schemas.microsoft.com/office/drawing/2014/main" xmlns="" id="{D52EA5ED-D8F2-42CE-8100-4FD8EED95A9B}"/>
              </a:ext>
            </a:extLst>
          </p:cNvPr>
          <p:cNvSpPr txBox="1"/>
          <p:nvPr/>
        </p:nvSpPr>
        <p:spPr bwMode="auto">
          <a:xfrm>
            <a:off x="22251860" y="7308795"/>
            <a:ext cx="2106429" cy="622527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 algn="l">
              <a:defRPr/>
            </a:pPr>
            <a:r>
              <a:rPr lang="ru-RU" sz="32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Запасов</a:t>
            </a:r>
            <a:endParaRPr lang="ru-RU" sz="3200" baseline="30000" dirty="0">
              <a:solidFill>
                <a:srgbClr val="A8503F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055994"/>
              </p:ext>
            </p:extLst>
          </p:nvPr>
        </p:nvGraphicFramePr>
        <p:xfrm>
          <a:off x="16189938" y="7931322"/>
          <a:ext cx="8098575" cy="463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392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67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725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32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33940"/>
                          </a:solidFill>
                          <a:effectLst/>
                          <a:uFillTx/>
                          <a:latin typeface="Golos Text" panose="020B0604020202020204" charset="-52"/>
                          <a:ea typeface="Helvetica Neue"/>
                          <a:cs typeface="Golos Text" panose="020B0604020202020204" charset="-52"/>
                          <a:sym typeface="Helvetica Neue"/>
                        </a:rPr>
                        <a:t>Золото</a:t>
                      </a:r>
                      <a:r>
                        <a:rPr lang="ru-RU" sz="3200" dirty="0">
                          <a:latin typeface="Golos Text" panose="020B0604020202020204" charset="-52"/>
                          <a:cs typeface="Golos Text" panose="020B0604020202020204" charset="-52"/>
                        </a:rPr>
                        <a:t>, 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206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33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3200" dirty="0">
                          <a:latin typeface="Golos Text" panose="020B0604020202020204" charset="-52"/>
                          <a:cs typeface="Golos Text" panose="020B0604020202020204" charset="-52"/>
                        </a:rPr>
                        <a:t>Серебро, тыс. 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7,0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1,2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3200" dirty="0">
                          <a:latin typeface="Golos Text" panose="020B0604020202020204" charset="-52"/>
                          <a:cs typeface="Golos Text" panose="020B0604020202020204" charset="-52"/>
                        </a:rPr>
                        <a:t>Медь, тыс. 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149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192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3200" dirty="0">
                          <a:latin typeface="Golos Text" panose="020B0604020202020204" charset="-52"/>
                          <a:cs typeface="Golos Text" panose="020B0604020202020204" charset="-52"/>
                        </a:rPr>
                        <a:t>Свинец, тыс.</a:t>
                      </a:r>
                      <a:r>
                        <a:rPr lang="ru-RU" sz="3200" baseline="0" dirty="0">
                          <a:latin typeface="Golos Text" panose="020B0604020202020204" charset="-52"/>
                          <a:cs typeface="Golos Text" panose="020B0604020202020204" charset="-52"/>
                        </a:rPr>
                        <a:t> т</a:t>
                      </a:r>
                      <a:endParaRPr lang="ru-RU" sz="3200" dirty="0">
                        <a:latin typeface="Golos Text" panose="020B0604020202020204" charset="-52"/>
                        <a:cs typeface="Golos Text" panose="020B0604020202020204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876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122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3200" dirty="0">
                          <a:latin typeface="Golos Text" panose="020B0604020202020204" charset="-52"/>
                          <a:cs typeface="Golos Text" panose="020B0604020202020204" charset="-52"/>
                        </a:rPr>
                        <a:t>Цинк, тыс. 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973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501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3200" dirty="0">
                          <a:latin typeface="Golos Text" panose="020B0604020202020204" charset="-52"/>
                          <a:cs typeface="Golos Text" panose="020B0604020202020204" charset="-52"/>
                        </a:rPr>
                        <a:t>Железо, млн</a:t>
                      </a:r>
                      <a:r>
                        <a:rPr lang="ru-RU" sz="3200" baseline="0" dirty="0">
                          <a:latin typeface="Golos Text" panose="020B0604020202020204" charset="-52"/>
                          <a:cs typeface="Golos Text" panose="020B0604020202020204" charset="-52"/>
                        </a:rPr>
                        <a:t> т</a:t>
                      </a:r>
                      <a:endParaRPr lang="ru-RU" sz="3200" dirty="0">
                        <a:latin typeface="Golos Text" panose="020B0604020202020204" charset="-52"/>
                        <a:cs typeface="Golos Text" panose="020B0604020202020204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92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3200" dirty="0">
                          <a:latin typeface="Golos Text" panose="020B0604020202020204" charset="-52"/>
                          <a:cs typeface="Golos Text" panose="020B0604020202020204" charset="-52"/>
                        </a:rPr>
                        <a:t>Бентонит,</a:t>
                      </a:r>
                      <a:r>
                        <a:rPr lang="ru-RU" sz="3200" baseline="0" dirty="0">
                          <a:latin typeface="Golos Text" panose="020B0604020202020204" charset="-52"/>
                          <a:cs typeface="Golos Text" panose="020B0604020202020204" charset="-52"/>
                        </a:rPr>
                        <a:t> млн т</a:t>
                      </a:r>
                      <a:endParaRPr lang="ru-RU" sz="3200" dirty="0">
                        <a:latin typeface="Golos Text" panose="020B0604020202020204" charset="-52"/>
                        <a:cs typeface="Golos Text" panose="020B0604020202020204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14,9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2,7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3200" dirty="0">
                          <a:latin typeface="Golos Text" panose="020B0604020202020204" charset="-52"/>
                          <a:cs typeface="Golos Text" panose="020B0604020202020204" charset="-52"/>
                        </a:rPr>
                        <a:t>Графит,</a:t>
                      </a:r>
                      <a:r>
                        <a:rPr lang="ru-RU" sz="3200" baseline="0" dirty="0">
                          <a:latin typeface="Golos Text" panose="020B0604020202020204" charset="-52"/>
                          <a:cs typeface="Golos Text" panose="020B0604020202020204" charset="-52"/>
                        </a:rPr>
                        <a:t> млн т </a:t>
                      </a:r>
                      <a:endParaRPr lang="ru-RU" sz="3200" dirty="0">
                        <a:latin typeface="Golos Text" panose="020B0604020202020204" charset="-52"/>
                        <a:cs typeface="Golos Text" panose="020B0604020202020204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0,8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A8503F"/>
                          </a:solidFill>
                          <a:latin typeface="Golos Text" panose="020B0604020202020204" charset="-52"/>
                          <a:cs typeface="Golos Text" panose="020B0604020202020204" charset="-52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 flipH="1">
            <a:off x="16189938" y="7884430"/>
            <a:ext cx="7981860" cy="0"/>
          </a:xfrm>
          <a:prstGeom prst="line">
            <a:avLst/>
          </a:prstGeom>
          <a:ln>
            <a:solidFill>
              <a:srgbClr val="89413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" y="2317432"/>
            <a:ext cx="16353104" cy="8957277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17545172" y="4339384"/>
            <a:ext cx="5893541" cy="1688463"/>
            <a:chOff x="6318502" y="2014159"/>
            <a:chExt cx="5893541" cy="1688463"/>
          </a:xfrm>
        </p:grpSpPr>
        <p:sp>
          <p:nvSpPr>
            <p:cNvPr id="28" name="TextBox 83">
              <a:extLst>
                <a:ext uri="{FF2B5EF4-FFF2-40B4-BE49-F238E27FC236}">
                  <a16:creationId xmlns:a16="http://schemas.microsoft.com/office/drawing/2014/main" xmlns="" id="{99AAD74D-9A35-0693-CD3D-348BBEB7D1A8}"/>
                </a:ext>
              </a:extLst>
            </p:cNvPr>
            <p:cNvSpPr txBox="1"/>
            <p:nvPr/>
          </p:nvSpPr>
          <p:spPr bwMode="auto">
            <a:xfrm>
              <a:off x="9464420" y="2632699"/>
              <a:ext cx="1492101" cy="55964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algn="l">
                <a:defRPr/>
              </a:pPr>
              <a:r>
                <a:rPr lang="ru-RU" sz="2000" dirty="0">
                  <a:solidFill>
                    <a:srgbClr val="A8503F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млрд руб.</a:t>
              </a:r>
              <a:endParaRPr lang="ru-RU" sz="16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sp>
          <p:nvSpPr>
            <p:cNvPr id="29" name="TextBox 120">
              <a:extLst>
                <a:ext uri="{FF2B5EF4-FFF2-40B4-BE49-F238E27FC236}">
                  <a16:creationId xmlns:a16="http://schemas.microsoft.com/office/drawing/2014/main" xmlns="" id="{5C4EFBFE-0BD0-359D-8C65-D2615E683895}"/>
                </a:ext>
              </a:extLst>
            </p:cNvPr>
            <p:cNvSpPr txBox="1"/>
            <p:nvPr/>
          </p:nvSpPr>
          <p:spPr bwMode="auto">
            <a:xfrm>
              <a:off x="7260748" y="2036190"/>
              <a:ext cx="2454302" cy="1441047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noAutofit/>
            </a:bodyPr>
            <a:lstStyle/>
            <a:p>
              <a:pPr>
                <a:defRPr/>
              </a:pPr>
              <a:r>
                <a:rPr lang="ru-RU" sz="7200" dirty="0">
                  <a:solidFill>
                    <a:srgbClr val="A8503F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185</a:t>
              </a:r>
              <a:endParaRPr lang="ru-RU" sz="7200" baseline="30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sp>
          <p:nvSpPr>
            <p:cNvPr id="30" name="Прямоугольник 4">
              <a:extLst>
                <a:ext uri="{FF2B5EF4-FFF2-40B4-BE49-F238E27FC236}">
                  <a16:creationId xmlns:a16="http://schemas.microsoft.com/office/drawing/2014/main" xmlns="" id="{8CCB9F07-84CF-B385-FFB2-559920B6AA36}"/>
                </a:ext>
              </a:extLst>
            </p:cNvPr>
            <p:cNvSpPr/>
            <p:nvPr/>
          </p:nvSpPr>
          <p:spPr bwMode="auto">
            <a:xfrm>
              <a:off x="7691902" y="2918224"/>
              <a:ext cx="4520141" cy="7843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defRPr/>
              </a:pPr>
              <a:r>
                <a:rPr lang="ru-RU" sz="2400" dirty="0">
                  <a:solidFill>
                    <a:srgbClr val="333940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бюджетная эффективность</a:t>
              </a:r>
              <a:endParaRPr sz="2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02" y="2014159"/>
              <a:ext cx="1225298" cy="1225298"/>
            </a:xfrm>
            <a:prstGeom prst="rect">
              <a:avLst/>
            </a:prstGeom>
          </p:spPr>
        </p:pic>
      </p:grpSp>
      <p:sp>
        <p:nvSpPr>
          <p:cNvPr id="33" name="TextBox 38">
            <a:extLst>
              <a:ext uri="{FF2B5EF4-FFF2-40B4-BE49-F238E27FC236}">
                <a16:creationId xmlns:a16="http://schemas.microsoft.com/office/drawing/2014/main" xmlns="" id="{2C1ACCA8-BABC-C0DC-3391-CE48C2C9D437}"/>
              </a:ext>
            </a:extLst>
          </p:cNvPr>
          <p:cNvSpPr txBox="1"/>
          <p:nvPr/>
        </p:nvSpPr>
        <p:spPr bwMode="auto">
          <a:xfrm>
            <a:off x="16930999" y="3482130"/>
            <a:ext cx="6769655" cy="56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defRPr/>
            </a:pPr>
            <a:r>
              <a:rPr lang="ru-RU" sz="2800" b="0" dirty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ежегодно – </a:t>
            </a:r>
            <a:r>
              <a:rPr lang="ru-RU" sz="28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1,4 млрд руб.</a:t>
            </a:r>
          </a:p>
        </p:txBody>
      </p:sp>
    </p:spTree>
    <p:extLst>
      <p:ext uri="{BB962C8B-B14F-4D97-AF65-F5344CB8AC3E}">
        <p14:creationId xmlns:p14="http://schemas.microsoft.com/office/powerpoint/2010/main" val="269447202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78">
            <a:extLst>
              <a:ext uri="{FF2B5EF4-FFF2-40B4-BE49-F238E27FC236}">
                <a16:creationId xmlns:a16="http://schemas.microsoft.com/office/drawing/2014/main" xmlns="" id="{11A463CC-CFE2-B33A-E3BE-48D712BE03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60000"/>
          </a:blip>
          <a:srcRect l="12653" t="11738" r="21489" b="11738"/>
          <a:stretch/>
        </p:blipFill>
        <p:spPr bwMode="auto">
          <a:xfrm rot="5400000">
            <a:off x="7923668" y="-3382599"/>
            <a:ext cx="8536300" cy="24383640"/>
          </a:xfrm>
          <a:custGeom>
            <a:avLst/>
            <a:gdLst>
              <a:gd name="connsiteX0" fmla="*/ 0 w 4581128"/>
              <a:gd name="connsiteY0" fmla="*/ 2 h 12192001"/>
              <a:gd name="connsiteX1" fmla="*/ 0 w 4581128"/>
              <a:gd name="connsiteY1" fmla="*/ 0 h 12192001"/>
              <a:gd name="connsiteX2" fmla="*/ 4581128 w 4581128"/>
              <a:gd name="connsiteY2" fmla="*/ 0 h 12192001"/>
              <a:gd name="connsiteX3" fmla="*/ 4581128 w 4581128"/>
              <a:gd name="connsiteY3" fmla="*/ 12192001 h 12192001"/>
              <a:gd name="connsiteX4" fmla="*/ 774525 w 4581128"/>
              <a:gd name="connsiteY4" fmla="*/ 12192001 h 12192001"/>
              <a:gd name="connsiteX5" fmla="*/ 774526 w 4581128"/>
              <a:gd name="connsiteY5" fmla="*/ 2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1128" h="12192001" extrusionOk="0">
                <a:moveTo>
                  <a:pt x="0" y="2"/>
                </a:moveTo>
                <a:lnTo>
                  <a:pt x="0" y="0"/>
                </a:lnTo>
                <a:lnTo>
                  <a:pt x="4581128" y="0"/>
                </a:lnTo>
                <a:lnTo>
                  <a:pt x="4581128" y="12192001"/>
                </a:lnTo>
                <a:lnTo>
                  <a:pt x="774525" y="12192001"/>
                </a:lnTo>
                <a:lnTo>
                  <a:pt x="774526" y="2"/>
                </a:lnTo>
                <a:close/>
              </a:path>
            </a:pathLst>
          </a:custGeom>
          <a:ln w="28575"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373184" y="10420020"/>
            <a:ext cx="11863414" cy="2484882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Заголовок слайда:…"/>
          <p:cNvSpPr txBox="1"/>
          <p:nvPr/>
        </p:nvSpPr>
        <p:spPr>
          <a:xfrm>
            <a:off x="958850" y="881460"/>
            <a:ext cx="22970093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Геологическое изучение и оценка ресурсов ТПИ дна Мирового океана.</a:t>
            </a:r>
            <a:br>
              <a:rPr lang="ru-RU" sz="48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</a:br>
            <a:r>
              <a:rPr lang="ru-RU" sz="4800" dirty="0">
                <a:solidFill>
                  <a:srgbClr val="333940"/>
                </a:solidFill>
                <a:latin typeface="Golos Text" panose="020B0604020202020204" charset="-52"/>
                <a:cs typeface="Golos Text" panose="020B0604020202020204" charset="-52"/>
              </a:rPr>
              <a:t>Результаты 2024 года и планы на 2025 год</a:t>
            </a:r>
          </a:p>
        </p:txBody>
      </p:sp>
      <p:sp>
        <p:nvSpPr>
          <p:cNvPr id="49" name="TextBox 44">
            <a:extLst>
              <a:ext uri="{FF2B5EF4-FFF2-40B4-BE49-F238E27FC236}">
                <a16:creationId xmlns:a16="http://schemas.microsoft.com/office/drawing/2014/main" xmlns="" id="{745EC764-6D68-A0D4-26E6-404365826D99}"/>
              </a:ext>
            </a:extLst>
          </p:cNvPr>
          <p:cNvSpPr txBox="1"/>
          <p:nvPr/>
        </p:nvSpPr>
        <p:spPr bwMode="auto">
          <a:xfrm>
            <a:off x="5262629" y="5604047"/>
            <a:ext cx="4730851" cy="2041843"/>
          </a:xfrm>
          <a:prstGeom prst="rect">
            <a:avLst/>
          </a:prstGeom>
          <a:solidFill>
            <a:schemeClr val="bg1"/>
          </a:solidFill>
          <a:ln w="25400">
            <a:solidFill>
              <a:srgbClr val="A8503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defRPr/>
            </a:pP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Ресурсы КМК</a:t>
            </a:r>
            <a:endParaRPr lang="en-US" sz="3200" b="0" dirty="0">
              <a:solidFill>
                <a:srgbClr val="454B51"/>
              </a:solidFill>
              <a:latin typeface="Golos Text" panose="020B0604020202020204" charset="-52"/>
              <a:cs typeface="Golos Text" panose="020B0604020202020204" charset="-52"/>
            </a:endParaRPr>
          </a:p>
          <a:p>
            <a:pPr algn="l">
              <a:defRPr/>
            </a:pP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214,9 млн т</a:t>
            </a:r>
          </a:p>
          <a:p>
            <a:pPr algn="l">
              <a:defRPr/>
            </a:pP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прирост Р</a:t>
            </a:r>
            <a:r>
              <a:rPr lang="ru-RU" sz="3200" b="0" baseline="-2500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1</a:t>
            </a: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 132,3 млн т</a:t>
            </a:r>
          </a:p>
          <a:p>
            <a:pPr indent="1800225" algn="l">
              <a:defRPr/>
            </a:pP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С</a:t>
            </a:r>
            <a:r>
              <a:rPr lang="ru-RU" sz="3200" b="0" baseline="-2500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2</a:t>
            </a: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 3,6 млн т</a:t>
            </a:r>
          </a:p>
        </p:txBody>
      </p:sp>
      <p:sp>
        <p:nvSpPr>
          <p:cNvPr id="52" name="TextBox 47">
            <a:extLst>
              <a:ext uri="{FF2B5EF4-FFF2-40B4-BE49-F238E27FC236}">
                <a16:creationId xmlns:a16="http://schemas.microsoft.com/office/drawing/2014/main" xmlns="" id="{49425DAA-9694-3741-9542-BA2C1FBAD0A4}"/>
              </a:ext>
            </a:extLst>
          </p:cNvPr>
          <p:cNvSpPr txBox="1"/>
          <p:nvPr/>
        </p:nvSpPr>
        <p:spPr bwMode="auto">
          <a:xfrm>
            <a:off x="11059576" y="5604047"/>
            <a:ext cx="4424505" cy="1536072"/>
          </a:xfrm>
          <a:prstGeom prst="rect">
            <a:avLst/>
          </a:prstGeom>
          <a:solidFill>
            <a:schemeClr val="bg1"/>
          </a:solidFill>
          <a:ln w="25400">
            <a:solidFill>
              <a:srgbClr val="A8503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defRPr/>
            </a:pP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Ресурсы ЖМК</a:t>
            </a:r>
            <a:endParaRPr sz="3200" b="0" dirty="0">
              <a:solidFill>
                <a:srgbClr val="454B51"/>
              </a:solidFill>
              <a:latin typeface="Golos Text" panose="020B0604020202020204" charset="-52"/>
              <a:cs typeface="Golos Text" panose="020B0604020202020204" charset="-52"/>
            </a:endParaRPr>
          </a:p>
          <a:p>
            <a:pPr algn="l">
              <a:defRPr/>
            </a:pP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549,5 млн т, в т.ч. прирост С</a:t>
            </a:r>
            <a:r>
              <a:rPr lang="ru-RU" sz="3200" b="0" baseline="-2500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2 </a:t>
            </a: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12,5 млн т</a:t>
            </a:r>
          </a:p>
        </p:txBody>
      </p:sp>
      <p:sp>
        <p:nvSpPr>
          <p:cNvPr id="54" name="TextBox 49">
            <a:extLst>
              <a:ext uri="{FF2B5EF4-FFF2-40B4-BE49-F238E27FC236}">
                <a16:creationId xmlns:a16="http://schemas.microsoft.com/office/drawing/2014/main" xmlns="" id="{D0D39F21-D5F2-1645-3FD5-07C5575617FE}"/>
              </a:ext>
            </a:extLst>
          </p:cNvPr>
          <p:cNvSpPr txBox="1"/>
          <p:nvPr/>
        </p:nvSpPr>
        <p:spPr bwMode="auto">
          <a:xfrm>
            <a:off x="16733742" y="5604047"/>
            <a:ext cx="5059458" cy="1446950"/>
          </a:xfrm>
          <a:prstGeom prst="rect">
            <a:avLst/>
          </a:prstGeom>
          <a:solidFill>
            <a:schemeClr val="bg1"/>
          </a:solidFill>
          <a:ln w="25400">
            <a:solidFill>
              <a:srgbClr val="A8503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defRPr/>
            </a:pP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Ресурсы ГПС</a:t>
            </a:r>
            <a:endParaRPr sz="3200" b="0" dirty="0">
              <a:solidFill>
                <a:srgbClr val="454B51"/>
              </a:solidFill>
              <a:latin typeface="Golos Text" panose="020B0604020202020204" charset="-52"/>
              <a:cs typeface="Golos Text" panose="020B0604020202020204" charset="-52"/>
            </a:endParaRPr>
          </a:p>
          <a:p>
            <a:pPr algn="l">
              <a:defRPr/>
            </a:pP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147 млн т</a:t>
            </a:r>
          </a:p>
          <a:p>
            <a:pPr algn="l">
              <a:defRPr/>
            </a:pPr>
            <a:r>
              <a:rPr lang="ru-RU" sz="32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Изучено 4 рудных поля </a:t>
            </a:r>
          </a:p>
        </p:txBody>
      </p:sp>
      <p:sp>
        <p:nvSpPr>
          <p:cNvPr id="55" name="Прямоугольник 64">
            <a:extLst>
              <a:ext uri="{FF2B5EF4-FFF2-40B4-BE49-F238E27FC236}">
                <a16:creationId xmlns:a16="http://schemas.microsoft.com/office/drawing/2014/main" xmlns="" id="{827B0CC1-65C9-ED1B-498C-F03886A15DAE}"/>
              </a:ext>
            </a:extLst>
          </p:cNvPr>
          <p:cNvSpPr/>
          <p:nvPr/>
        </p:nvSpPr>
        <p:spPr bwMode="auto">
          <a:xfrm>
            <a:off x="896354" y="2580986"/>
            <a:ext cx="15505696" cy="1016790"/>
          </a:xfrm>
          <a:prstGeom prst="rect">
            <a:avLst/>
          </a:prstGeom>
        </p:spPr>
        <p:txBody>
          <a:bodyPr wrap="square" lIns="108000" tIns="72000" rIns="108000" bIns="72000" anchor="ctr">
            <a:noAutofit/>
          </a:bodyPr>
          <a:lstStyle/>
          <a:p>
            <a:pPr algn="l">
              <a:defRPr/>
            </a:pPr>
            <a:r>
              <a:rPr lang="ru-RU" sz="2800" b="0" dirty="0">
                <a:solidFill>
                  <a:srgbClr val="3E484F"/>
                </a:solidFill>
                <a:latin typeface="Golos Text" panose="020B0604020202020204" charset="-52"/>
                <a:cs typeface="Golos Text" panose="020B0604020202020204" charset="-52"/>
              </a:rPr>
              <a:t>Российские разведочные районы в Мировом океане</a:t>
            </a:r>
            <a:endParaRPr sz="2800" b="0" dirty="0">
              <a:latin typeface="Golos Text" panose="020B0604020202020204" charset="-52"/>
              <a:cs typeface="Golos Text" panose="020B0604020202020204" charset="-52"/>
            </a:endParaRPr>
          </a:p>
          <a:p>
            <a:pPr algn="l">
              <a:defRPr/>
            </a:pPr>
            <a:r>
              <a:rPr lang="ru-RU" sz="2800" b="0" dirty="0" err="1">
                <a:solidFill>
                  <a:srgbClr val="3E484F"/>
                </a:solidFill>
                <a:latin typeface="Golos Text" panose="020B0604020202020204" charset="-52"/>
                <a:cs typeface="Golos Text" panose="020B0604020202020204" charset="-52"/>
              </a:rPr>
              <a:t>Контракторы</a:t>
            </a:r>
            <a:r>
              <a:rPr lang="ru-RU" sz="2800" b="0" dirty="0">
                <a:solidFill>
                  <a:srgbClr val="3E484F"/>
                </a:solidFill>
                <a:latin typeface="Golos Text" panose="020B0604020202020204" charset="-52"/>
                <a:cs typeface="Golos Text" panose="020B0604020202020204" charset="-52"/>
              </a:rPr>
              <a:t> - Минприроды России (КМК и ГПС), АО «</a:t>
            </a:r>
            <a:r>
              <a:rPr lang="ru-RU" sz="2800" b="0" dirty="0" err="1">
                <a:solidFill>
                  <a:srgbClr val="3E484F"/>
                </a:solidFill>
                <a:latin typeface="Golos Text" panose="020B0604020202020204" charset="-52"/>
                <a:cs typeface="Golos Text" panose="020B0604020202020204" charset="-52"/>
              </a:rPr>
              <a:t>Южморгеология</a:t>
            </a:r>
            <a:r>
              <a:rPr lang="ru-RU" sz="2800" b="0" dirty="0">
                <a:solidFill>
                  <a:srgbClr val="3E484F"/>
                </a:solidFill>
                <a:latin typeface="Golos Text" panose="020B0604020202020204" charset="-52"/>
                <a:cs typeface="Golos Text" panose="020B0604020202020204" charset="-52"/>
              </a:rPr>
              <a:t>» (ЖМК) </a:t>
            </a:r>
            <a:endParaRPr sz="2800" b="0" dirty="0"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57" name="Прямоугольник 108">
            <a:extLst>
              <a:ext uri="{FF2B5EF4-FFF2-40B4-BE49-F238E27FC236}">
                <a16:creationId xmlns:a16="http://schemas.microsoft.com/office/drawing/2014/main" xmlns="" id="{576A775B-4CB4-AF30-0783-87916D208C03}"/>
              </a:ext>
            </a:extLst>
          </p:cNvPr>
          <p:cNvSpPr/>
          <p:nvPr/>
        </p:nvSpPr>
        <p:spPr bwMode="auto">
          <a:xfrm>
            <a:off x="4464884" y="7790953"/>
            <a:ext cx="720080" cy="399022"/>
          </a:xfrm>
          <a:prstGeom prst="rect">
            <a:avLst/>
          </a:prstGeom>
          <a:noFill/>
          <a:ln w="76200">
            <a:solidFill>
              <a:srgbClr val="454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 b="0">
              <a:solidFill>
                <a:srgbClr val="FFFFF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58" name="Прямоугольник 109">
            <a:extLst>
              <a:ext uri="{FF2B5EF4-FFF2-40B4-BE49-F238E27FC236}">
                <a16:creationId xmlns:a16="http://schemas.microsoft.com/office/drawing/2014/main" xmlns="" id="{ADCEC055-E1B5-96E2-18D8-24B1EBC9226B}"/>
              </a:ext>
            </a:extLst>
          </p:cNvPr>
          <p:cNvSpPr/>
          <p:nvPr/>
        </p:nvSpPr>
        <p:spPr bwMode="auto">
          <a:xfrm>
            <a:off x="10200654" y="7974421"/>
            <a:ext cx="720080" cy="399022"/>
          </a:xfrm>
          <a:prstGeom prst="rect">
            <a:avLst/>
          </a:prstGeom>
          <a:noFill/>
          <a:ln w="76200">
            <a:solidFill>
              <a:srgbClr val="454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6000" b="0">
              <a:solidFill>
                <a:srgbClr val="FFFFF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59" name="Полилиния 110">
            <a:extLst>
              <a:ext uri="{FF2B5EF4-FFF2-40B4-BE49-F238E27FC236}">
                <a16:creationId xmlns:a16="http://schemas.microsoft.com/office/drawing/2014/main" xmlns="" id="{D14BCDE3-5B6C-A30C-F1C2-57B1C1F3CAF1}"/>
              </a:ext>
            </a:extLst>
          </p:cNvPr>
          <p:cNvSpPr/>
          <p:nvPr/>
        </p:nvSpPr>
        <p:spPr bwMode="auto">
          <a:xfrm rot="1799998">
            <a:off x="15976220" y="7616747"/>
            <a:ext cx="919492" cy="774770"/>
          </a:xfrm>
          <a:custGeom>
            <a:avLst/>
            <a:gdLst>
              <a:gd name="connsiteX0" fmla="*/ 124 w 459746"/>
              <a:gd name="connsiteY0" fmla="*/ 0 h 387385"/>
              <a:gd name="connsiteX1" fmla="*/ 110619 w 459746"/>
              <a:gd name="connsiteY1" fmla="*/ 0 h 387385"/>
              <a:gd name="connsiteX2" fmla="*/ 110619 w 459746"/>
              <a:gd name="connsiteY2" fmla="*/ 185209 h 387385"/>
              <a:gd name="connsiteX3" fmla="*/ 161828 w 459746"/>
              <a:gd name="connsiteY3" fmla="*/ 273905 h 387385"/>
              <a:gd name="connsiteX4" fmla="*/ 459746 w 459746"/>
              <a:gd name="connsiteY4" fmla="*/ 273905 h 387385"/>
              <a:gd name="connsiteX5" fmla="*/ 459746 w 459746"/>
              <a:gd name="connsiteY5" fmla="*/ 384401 h 387385"/>
              <a:gd name="connsiteX6" fmla="*/ 104925 w 459746"/>
              <a:gd name="connsiteY6" fmla="*/ 384401 h 387385"/>
              <a:gd name="connsiteX7" fmla="*/ 99756 w 459746"/>
              <a:gd name="connsiteY7" fmla="*/ 387385 h 387385"/>
              <a:gd name="connsiteX8" fmla="*/ 124 w 459746"/>
              <a:gd name="connsiteY8" fmla="*/ 214818 h 387385"/>
              <a:gd name="connsiteX9" fmla="*/ 124 w 459746"/>
              <a:gd name="connsiteY9" fmla="*/ 214818 h 387385"/>
              <a:gd name="connsiteX10" fmla="*/ 124 w 459746"/>
              <a:gd name="connsiteY10" fmla="*/ 214817 h 387385"/>
              <a:gd name="connsiteX11" fmla="*/ 0 w 459746"/>
              <a:gd name="connsiteY11" fmla="*/ 214603 h 387385"/>
              <a:gd name="connsiteX12" fmla="*/ 124 w 459746"/>
              <a:gd name="connsiteY12" fmla="*/ 214532 h 3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9746" h="387385" extrusionOk="0">
                <a:moveTo>
                  <a:pt x="124" y="0"/>
                </a:moveTo>
                <a:lnTo>
                  <a:pt x="110619" y="0"/>
                </a:lnTo>
                <a:lnTo>
                  <a:pt x="110619" y="185209"/>
                </a:lnTo>
                <a:lnTo>
                  <a:pt x="161828" y="273905"/>
                </a:lnTo>
                <a:lnTo>
                  <a:pt x="459746" y="273905"/>
                </a:lnTo>
                <a:lnTo>
                  <a:pt x="459746" y="384401"/>
                </a:lnTo>
                <a:lnTo>
                  <a:pt x="104925" y="384401"/>
                </a:lnTo>
                <a:lnTo>
                  <a:pt x="99756" y="387385"/>
                </a:lnTo>
                <a:lnTo>
                  <a:pt x="124" y="214818"/>
                </a:lnTo>
                <a:lnTo>
                  <a:pt x="124" y="214818"/>
                </a:lnTo>
                <a:lnTo>
                  <a:pt x="124" y="214817"/>
                </a:lnTo>
                <a:lnTo>
                  <a:pt x="0" y="214603"/>
                </a:lnTo>
                <a:lnTo>
                  <a:pt x="124" y="214532"/>
                </a:lnTo>
                <a:close/>
              </a:path>
            </a:pathLst>
          </a:custGeom>
          <a:noFill/>
          <a:ln w="76200">
            <a:solidFill>
              <a:srgbClr val="454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6000" b="0">
              <a:solidFill>
                <a:srgbClr val="FFFFF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716FB82-66E9-4B4D-C316-550188E4D103}"/>
              </a:ext>
            </a:extLst>
          </p:cNvPr>
          <p:cNvSpPr txBox="1"/>
          <p:nvPr/>
        </p:nvSpPr>
        <p:spPr bwMode="auto">
          <a:xfrm>
            <a:off x="0" y="6039643"/>
            <a:ext cx="4031996" cy="1502543"/>
          </a:xfrm>
          <a:prstGeom prst="rect">
            <a:avLst/>
          </a:prstGeom>
          <a:solidFill>
            <a:srgbClr val="A8503F"/>
          </a:solidFill>
        </p:spPr>
        <p:txBody>
          <a:bodyPr wrap="square" rIns="216000" rtlCol="0" anchor="ctr">
            <a:noAutofit/>
          </a:bodyPr>
          <a:lstStyle/>
          <a:p>
            <a:pPr algn="r">
              <a:defRPr/>
            </a:pPr>
            <a:r>
              <a:rPr lang="ru-RU" sz="2800" b="0" dirty="0">
                <a:solidFill>
                  <a:schemeClr val="bg1"/>
                </a:solidFill>
                <a:latin typeface="Golos Text" panose="020B0604020202020204" charset="-52"/>
                <a:cs typeface="Golos Text" panose="020B0604020202020204" charset="-52"/>
              </a:rPr>
              <a:t>Результаты 2024 г. (накопительным итогом)</a:t>
            </a:r>
            <a:endParaRPr sz="2800" b="0" dirty="0">
              <a:solidFill>
                <a:schemeClr val="bg1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C0D561E-F874-C0F9-0BA7-AE23F2D95374}"/>
              </a:ext>
            </a:extLst>
          </p:cNvPr>
          <p:cNvSpPr txBox="1"/>
          <p:nvPr/>
        </p:nvSpPr>
        <p:spPr bwMode="auto">
          <a:xfrm>
            <a:off x="362" y="8299596"/>
            <a:ext cx="4031996" cy="1454259"/>
          </a:xfrm>
          <a:prstGeom prst="rect">
            <a:avLst/>
          </a:prstGeom>
          <a:solidFill>
            <a:srgbClr val="A8503F"/>
          </a:solidFill>
        </p:spPr>
        <p:txBody>
          <a:bodyPr wrap="square" rIns="216000" rtlCol="0" anchor="ctr">
            <a:noAutofit/>
          </a:bodyPr>
          <a:lstStyle/>
          <a:p>
            <a:pPr algn="r">
              <a:defRPr/>
            </a:pPr>
            <a:r>
              <a:rPr lang="ru-RU" sz="2800" b="0" dirty="0">
                <a:solidFill>
                  <a:schemeClr val="bg1"/>
                </a:solidFill>
                <a:latin typeface="Golos Text" panose="020B0604020202020204" charset="-52"/>
                <a:cs typeface="Golos Text" panose="020B0604020202020204" charset="-52"/>
              </a:rPr>
              <a:t>Планы на 2025 г.</a:t>
            </a:r>
            <a:endParaRPr sz="2800" b="0" dirty="0">
              <a:solidFill>
                <a:schemeClr val="bg1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64" name="TextBox 44">
            <a:extLst>
              <a:ext uri="{FF2B5EF4-FFF2-40B4-BE49-F238E27FC236}">
                <a16:creationId xmlns:a16="http://schemas.microsoft.com/office/drawing/2014/main" xmlns="" id="{03A1C849-558A-4226-1059-A3DF1311411B}"/>
              </a:ext>
            </a:extLst>
          </p:cNvPr>
          <p:cNvSpPr txBox="1"/>
          <p:nvPr/>
        </p:nvSpPr>
        <p:spPr bwMode="auto">
          <a:xfrm>
            <a:off x="11167975" y="8558960"/>
            <a:ext cx="3902987" cy="935530"/>
          </a:xfrm>
          <a:prstGeom prst="rect">
            <a:avLst/>
          </a:prstGeom>
          <a:solidFill>
            <a:schemeClr val="bg1"/>
          </a:solidFill>
          <a:ln w="25400">
            <a:solidFill>
              <a:srgbClr val="A8503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defRPr/>
            </a:pPr>
            <a:r>
              <a:rPr lang="ru-RU" sz="18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Продолжить ГРР </a:t>
            </a:r>
          </a:p>
          <a:p>
            <a:pPr algn="l">
              <a:defRPr/>
            </a:pPr>
            <a:r>
              <a:rPr lang="ru-RU" sz="18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разведочной стадии </a:t>
            </a:r>
          </a:p>
          <a:p>
            <a:pPr algn="l">
              <a:defRPr/>
            </a:pPr>
            <a:r>
              <a:rPr lang="ru-RU" sz="18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на участке площадью 570 км</a:t>
            </a:r>
            <a:r>
              <a:rPr lang="ru-RU" sz="1800" b="0" baseline="3000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2</a:t>
            </a:r>
            <a:endParaRPr lang="ru-RU" sz="4400" b="0" baseline="30000" dirty="0">
              <a:solidFill>
                <a:srgbClr val="454B51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66" name="TextBox 54">
            <a:extLst>
              <a:ext uri="{FF2B5EF4-FFF2-40B4-BE49-F238E27FC236}">
                <a16:creationId xmlns:a16="http://schemas.microsoft.com/office/drawing/2014/main" xmlns="" id="{015FCCDA-E727-0698-0A8A-F5A1548EABDF}"/>
              </a:ext>
            </a:extLst>
          </p:cNvPr>
          <p:cNvSpPr txBox="1"/>
          <p:nvPr/>
        </p:nvSpPr>
        <p:spPr bwMode="auto">
          <a:xfrm>
            <a:off x="10319999" y="4521722"/>
            <a:ext cx="425234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ru-RU" sz="2800" b="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железомарганцевые конкреции</a:t>
            </a:r>
            <a:endParaRPr sz="3600" b="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67" name="TextBox 55">
            <a:extLst>
              <a:ext uri="{FF2B5EF4-FFF2-40B4-BE49-F238E27FC236}">
                <a16:creationId xmlns:a16="http://schemas.microsoft.com/office/drawing/2014/main" xmlns="" id="{983A0172-AA5C-0473-8066-3078F8125867}"/>
              </a:ext>
            </a:extLst>
          </p:cNvPr>
          <p:cNvSpPr txBox="1"/>
          <p:nvPr/>
        </p:nvSpPr>
        <p:spPr bwMode="auto">
          <a:xfrm>
            <a:off x="16099311" y="4559822"/>
            <a:ext cx="569388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ru-RU" sz="2800" b="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глубоководные полиметаллические сульфиды</a:t>
            </a:r>
            <a:endParaRPr sz="2800" b="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68" name="TextBox 79">
            <a:extLst>
              <a:ext uri="{FF2B5EF4-FFF2-40B4-BE49-F238E27FC236}">
                <a16:creationId xmlns:a16="http://schemas.microsoft.com/office/drawing/2014/main" xmlns="" id="{4CE8ABFD-B948-AEB7-1CF2-FFDF78E54CA1}"/>
              </a:ext>
            </a:extLst>
          </p:cNvPr>
          <p:cNvSpPr txBox="1"/>
          <p:nvPr/>
        </p:nvSpPr>
        <p:spPr bwMode="auto">
          <a:xfrm>
            <a:off x="4613209" y="4559477"/>
            <a:ext cx="534675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ru-RU" sz="2800" b="0" dirty="0" err="1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кобальтоносные</a:t>
            </a:r>
            <a:r>
              <a:rPr lang="ru-RU" sz="2800" b="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 железомарганцевые корки</a:t>
            </a:r>
            <a:endParaRPr sz="2800" b="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69" name="TextBox 54">
            <a:extLst>
              <a:ext uri="{FF2B5EF4-FFF2-40B4-BE49-F238E27FC236}">
                <a16:creationId xmlns:a16="http://schemas.microsoft.com/office/drawing/2014/main" xmlns="" id="{98061B19-A003-A4CF-5D2E-CBC4D210ECF4}"/>
              </a:ext>
            </a:extLst>
          </p:cNvPr>
          <p:cNvSpPr txBox="1"/>
          <p:nvPr/>
        </p:nvSpPr>
        <p:spPr bwMode="auto">
          <a:xfrm>
            <a:off x="10200654" y="3676770"/>
            <a:ext cx="3379494" cy="10016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880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ЖМК</a:t>
            </a:r>
            <a:endParaRPr sz="88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70" name="TextBox 55">
            <a:extLst>
              <a:ext uri="{FF2B5EF4-FFF2-40B4-BE49-F238E27FC236}">
                <a16:creationId xmlns:a16="http://schemas.microsoft.com/office/drawing/2014/main" xmlns="" id="{7ABC0A7C-DC63-D667-E10D-5551E448259C}"/>
              </a:ext>
            </a:extLst>
          </p:cNvPr>
          <p:cNvSpPr txBox="1"/>
          <p:nvPr/>
        </p:nvSpPr>
        <p:spPr bwMode="auto">
          <a:xfrm>
            <a:off x="15995128" y="3731173"/>
            <a:ext cx="2545022" cy="9282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880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ГПС</a:t>
            </a:r>
            <a:endParaRPr sz="88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71" name="TextBox 79">
            <a:extLst>
              <a:ext uri="{FF2B5EF4-FFF2-40B4-BE49-F238E27FC236}">
                <a16:creationId xmlns:a16="http://schemas.microsoft.com/office/drawing/2014/main" xmlns="" id="{D8D0808F-F84A-F830-0082-88B539B1EA7E}"/>
              </a:ext>
            </a:extLst>
          </p:cNvPr>
          <p:cNvSpPr txBox="1"/>
          <p:nvPr/>
        </p:nvSpPr>
        <p:spPr bwMode="auto">
          <a:xfrm>
            <a:off x="4464884" y="3715514"/>
            <a:ext cx="3002583" cy="94386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880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КМК</a:t>
            </a:r>
            <a:endParaRPr sz="88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xmlns="" id="{A41E07DD-7F94-B7B8-1113-3A3778F0727F}"/>
              </a:ext>
            </a:extLst>
          </p:cNvPr>
          <p:cNvCxnSpPr>
            <a:cxnSpLocks/>
          </p:cNvCxnSpPr>
          <p:nvPr/>
        </p:nvCxnSpPr>
        <p:spPr bwMode="auto">
          <a:xfrm>
            <a:off x="4824924" y="5973945"/>
            <a:ext cx="0" cy="1800966"/>
          </a:xfrm>
          <a:prstGeom prst="straightConnector1">
            <a:avLst/>
          </a:prstGeom>
          <a:ln w="76200">
            <a:solidFill>
              <a:srgbClr val="454B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xmlns="" id="{E6899A5C-1962-9C05-4358-AD83A5FB15E6}"/>
              </a:ext>
            </a:extLst>
          </p:cNvPr>
          <p:cNvCxnSpPr>
            <a:cxnSpLocks/>
          </p:cNvCxnSpPr>
          <p:nvPr/>
        </p:nvCxnSpPr>
        <p:spPr bwMode="auto">
          <a:xfrm flipV="1">
            <a:off x="4824924" y="8200472"/>
            <a:ext cx="0" cy="1219620"/>
          </a:xfrm>
          <a:prstGeom prst="straightConnector1">
            <a:avLst/>
          </a:prstGeom>
          <a:ln w="76200">
            <a:solidFill>
              <a:srgbClr val="454B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xmlns="" id="{ECEA4B6C-645E-B7D9-BBBF-7D33D8BA9100}"/>
              </a:ext>
            </a:extLst>
          </p:cNvPr>
          <p:cNvCxnSpPr>
            <a:cxnSpLocks/>
          </p:cNvCxnSpPr>
          <p:nvPr/>
        </p:nvCxnSpPr>
        <p:spPr bwMode="auto">
          <a:xfrm>
            <a:off x="16236598" y="5973945"/>
            <a:ext cx="0" cy="1464828"/>
          </a:xfrm>
          <a:prstGeom prst="straightConnector1">
            <a:avLst/>
          </a:prstGeom>
          <a:ln w="76200">
            <a:solidFill>
              <a:srgbClr val="454B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xmlns="" id="{DC8EE97A-EC06-C746-0829-94B6C913A333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60694" y="8373442"/>
            <a:ext cx="0" cy="1219620"/>
          </a:xfrm>
          <a:prstGeom prst="straightConnector1">
            <a:avLst/>
          </a:prstGeom>
          <a:ln w="76200">
            <a:solidFill>
              <a:srgbClr val="454B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xmlns="" id="{8778EA8E-CCCB-8C9E-C03C-EBECD4606682}"/>
              </a:ext>
            </a:extLst>
          </p:cNvPr>
          <p:cNvCxnSpPr>
            <a:cxnSpLocks/>
          </p:cNvCxnSpPr>
          <p:nvPr/>
        </p:nvCxnSpPr>
        <p:spPr bwMode="auto">
          <a:xfrm>
            <a:off x="10560694" y="5973945"/>
            <a:ext cx="0" cy="2000476"/>
          </a:xfrm>
          <a:prstGeom prst="straightConnector1">
            <a:avLst/>
          </a:prstGeom>
          <a:ln w="76200">
            <a:solidFill>
              <a:srgbClr val="454B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44">
            <a:extLst>
              <a:ext uri="{FF2B5EF4-FFF2-40B4-BE49-F238E27FC236}">
                <a16:creationId xmlns:a16="http://schemas.microsoft.com/office/drawing/2014/main" xmlns="" id="{E40D61FE-25D2-B280-15EC-D39CAF3DC54A}"/>
              </a:ext>
            </a:extLst>
          </p:cNvPr>
          <p:cNvSpPr txBox="1"/>
          <p:nvPr/>
        </p:nvSpPr>
        <p:spPr bwMode="auto">
          <a:xfrm>
            <a:off x="5400563" y="8576725"/>
            <a:ext cx="3797066" cy="900000"/>
          </a:xfrm>
          <a:prstGeom prst="rect">
            <a:avLst/>
          </a:prstGeom>
          <a:solidFill>
            <a:schemeClr val="bg1"/>
          </a:solidFill>
          <a:ln w="25400">
            <a:solidFill>
              <a:srgbClr val="A8503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defRPr/>
            </a:pPr>
            <a:r>
              <a:rPr lang="ru-RU" sz="18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Продолжить ГРР разведочной стадии на площади </a:t>
            </a:r>
            <a:r>
              <a:rPr lang="ru-RU" sz="1800" b="0" dirty="0" err="1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гайотов</a:t>
            </a:r>
            <a:r>
              <a:rPr lang="ru-RU" sz="18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 Говорова и </a:t>
            </a:r>
            <a:r>
              <a:rPr lang="ru-RU" sz="1800" b="0" dirty="0" err="1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Коцебу</a:t>
            </a:r>
            <a:endParaRPr lang="ru-RU" sz="3200" b="0" dirty="0">
              <a:solidFill>
                <a:srgbClr val="454B51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xmlns="" id="{4813F0BE-2E2E-F843-4A26-327E0FAA7F56}"/>
              </a:ext>
            </a:extLst>
          </p:cNvPr>
          <p:cNvSpPr txBox="1"/>
          <p:nvPr/>
        </p:nvSpPr>
        <p:spPr bwMode="auto">
          <a:xfrm>
            <a:off x="16871084" y="8603259"/>
            <a:ext cx="5041418" cy="846933"/>
          </a:xfrm>
          <a:prstGeom prst="rect">
            <a:avLst/>
          </a:prstGeom>
          <a:solidFill>
            <a:schemeClr val="bg1"/>
          </a:solidFill>
          <a:ln w="25400">
            <a:solidFill>
              <a:srgbClr val="A8503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defRPr/>
            </a:pPr>
            <a:r>
              <a:rPr lang="ru-RU" sz="2000" b="0" dirty="0">
                <a:solidFill>
                  <a:srgbClr val="454B51"/>
                </a:solidFill>
                <a:latin typeface="Golos Text" panose="020B0604020202020204" charset="-52"/>
                <a:cs typeface="Golos Text" panose="020B0604020202020204" charset="-52"/>
              </a:rPr>
              <a:t>Продолжить ГРР оценочной стадии на площади рудного узла Семенов</a:t>
            </a:r>
            <a:endParaRPr lang="ru-RU" sz="4400" b="0" dirty="0">
              <a:solidFill>
                <a:srgbClr val="454B51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92" name="TextBox 120">
            <a:extLst>
              <a:ext uri="{FF2B5EF4-FFF2-40B4-BE49-F238E27FC236}">
                <a16:creationId xmlns:a16="http://schemas.microsoft.com/office/drawing/2014/main" xmlns="" id="{D52EA5ED-D8F2-42CE-8100-4FD8EED95A9B}"/>
              </a:ext>
            </a:extLst>
          </p:cNvPr>
          <p:cNvSpPr txBox="1"/>
          <p:nvPr/>
        </p:nvSpPr>
        <p:spPr bwMode="auto">
          <a:xfrm>
            <a:off x="4759861" y="10588602"/>
            <a:ext cx="3448151" cy="851204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360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2024 год</a:t>
            </a:r>
            <a:endParaRPr lang="ru-RU" sz="3600" baseline="300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93" name="TextBox 120">
            <a:extLst>
              <a:ext uri="{FF2B5EF4-FFF2-40B4-BE49-F238E27FC236}">
                <a16:creationId xmlns:a16="http://schemas.microsoft.com/office/drawing/2014/main" xmlns="" id="{B370A3B9-6815-4252-AC05-9429CC8E4D9E}"/>
              </a:ext>
            </a:extLst>
          </p:cNvPr>
          <p:cNvSpPr txBox="1"/>
          <p:nvPr/>
        </p:nvSpPr>
        <p:spPr bwMode="auto">
          <a:xfrm>
            <a:off x="10920734" y="10588602"/>
            <a:ext cx="3448151" cy="851204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360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2025 год</a:t>
            </a:r>
            <a:endParaRPr lang="ru-RU" sz="3600" baseline="300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95" name="TextBox 83">
            <a:extLst>
              <a:ext uri="{FF2B5EF4-FFF2-40B4-BE49-F238E27FC236}">
                <a16:creationId xmlns:a16="http://schemas.microsoft.com/office/drawing/2014/main" xmlns="" id="{E52466C4-6FFC-4A05-A1BC-493537EC0D64}"/>
              </a:ext>
            </a:extLst>
          </p:cNvPr>
          <p:cNvSpPr txBox="1"/>
          <p:nvPr/>
        </p:nvSpPr>
        <p:spPr bwMode="auto">
          <a:xfrm>
            <a:off x="7668442" y="11978367"/>
            <a:ext cx="2070557" cy="685097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млрд руб.</a:t>
            </a:r>
            <a:endParaRPr lang="ru-RU" sz="20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96" name="TextBox 120">
            <a:extLst>
              <a:ext uri="{FF2B5EF4-FFF2-40B4-BE49-F238E27FC236}">
                <a16:creationId xmlns:a16="http://schemas.microsoft.com/office/drawing/2014/main" xmlns="" id="{4D48445A-5F14-4BAF-BB9B-6B4E724EF891}"/>
              </a:ext>
            </a:extLst>
          </p:cNvPr>
          <p:cNvSpPr txBox="1"/>
          <p:nvPr/>
        </p:nvSpPr>
        <p:spPr bwMode="auto">
          <a:xfrm>
            <a:off x="5696969" y="11309086"/>
            <a:ext cx="2392512" cy="1441047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880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1,4</a:t>
            </a:r>
            <a:endParaRPr lang="ru-RU" sz="8800" baseline="300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33CFDC65-4C0F-4DB1-880A-014DB3EFFF6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4559396" y="11424367"/>
            <a:ext cx="1210485" cy="1210485"/>
          </a:xfrm>
          <a:prstGeom prst="rect">
            <a:avLst/>
          </a:prstGeom>
        </p:spPr>
      </p:pic>
      <p:sp>
        <p:nvSpPr>
          <p:cNvPr id="98" name="TextBox 83">
            <a:extLst>
              <a:ext uri="{FF2B5EF4-FFF2-40B4-BE49-F238E27FC236}">
                <a16:creationId xmlns:a16="http://schemas.microsoft.com/office/drawing/2014/main" xmlns="" id="{BA0FDFB7-0BF8-4EF5-A42D-52ACD43E0CE5}"/>
              </a:ext>
            </a:extLst>
          </p:cNvPr>
          <p:cNvSpPr txBox="1"/>
          <p:nvPr/>
        </p:nvSpPr>
        <p:spPr bwMode="auto">
          <a:xfrm>
            <a:off x="14299214" y="12019938"/>
            <a:ext cx="2342990" cy="601955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млрд руб.</a:t>
            </a:r>
            <a:endParaRPr lang="ru-RU" sz="20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sp>
        <p:nvSpPr>
          <p:cNvPr id="99" name="TextBox 120">
            <a:extLst>
              <a:ext uri="{FF2B5EF4-FFF2-40B4-BE49-F238E27FC236}">
                <a16:creationId xmlns:a16="http://schemas.microsoft.com/office/drawing/2014/main" xmlns="" id="{5A8C8264-916F-474E-8F3D-66527C6A2B2E}"/>
              </a:ext>
            </a:extLst>
          </p:cNvPr>
          <p:cNvSpPr txBox="1"/>
          <p:nvPr/>
        </p:nvSpPr>
        <p:spPr bwMode="auto">
          <a:xfrm>
            <a:off x="11416568" y="11309086"/>
            <a:ext cx="2882646" cy="1441047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>
              <a:defRPr/>
            </a:pPr>
            <a:r>
              <a:rPr lang="ru-RU" sz="8800" dirty="0">
                <a:solidFill>
                  <a:srgbClr val="A8503F"/>
                </a:solidFill>
                <a:latin typeface="Golos Text" panose="020B0604020202020204" charset="-52"/>
                <a:cs typeface="Golos Text" panose="020B0604020202020204" charset="-52"/>
              </a:rPr>
              <a:t>0,89</a:t>
            </a:r>
            <a:endParaRPr lang="ru-RU" sz="8800" baseline="30000" dirty="0">
              <a:solidFill>
                <a:srgbClr val="A8503F"/>
              </a:solidFill>
              <a:latin typeface="Golos Text" panose="020B0604020202020204" charset="-52"/>
              <a:cs typeface="Golos Text" panose="020B0604020202020204" charset="-52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8699CF61-86F4-4EEB-A84B-41112FEAC8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10228196" y="11424367"/>
            <a:ext cx="1210485" cy="1210485"/>
          </a:xfrm>
          <a:prstGeom prst="rect">
            <a:avLst/>
          </a:prstGeom>
        </p:spPr>
      </p:pic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xmlns="" id="{FC233E65-290A-42E7-9B60-6FC8C8380182}"/>
              </a:ext>
            </a:extLst>
          </p:cNvPr>
          <p:cNvSpPr txBox="1">
            <a:spLocks/>
          </p:cNvSpPr>
          <p:nvPr/>
        </p:nvSpPr>
        <p:spPr bwMode="auto">
          <a:xfrm>
            <a:off x="23674127" y="12585798"/>
            <a:ext cx="274114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/>
            </a:pPr>
            <a:r>
              <a:rPr lang="ru-RU" dirty="0">
                <a:latin typeface="Golos Text" panose="020B0604020202020204" charset="-52"/>
                <a:cs typeface="Golos Text" panose="020B0604020202020204" charset="-52"/>
              </a:rPr>
              <a:t>7</a:t>
            </a:r>
            <a:endParaRPr lang="en-US" dirty="0">
              <a:latin typeface="Golos Text" panose="020B0604020202020204" charset="-52"/>
              <a:cs typeface="Golos Text" panose="020B0604020202020204" charset="-52"/>
            </a:endParaRP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DC8EE97A-EC06-C746-0829-94B6C913A333}"/>
              </a:ext>
            </a:extLst>
          </p:cNvPr>
          <p:cNvCxnSpPr>
            <a:cxnSpLocks/>
          </p:cNvCxnSpPr>
          <p:nvPr/>
        </p:nvCxnSpPr>
        <p:spPr bwMode="auto">
          <a:xfrm flipV="1">
            <a:off x="16236598" y="8373442"/>
            <a:ext cx="0" cy="1219620"/>
          </a:xfrm>
          <a:prstGeom prst="straightConnector1">
            <a:avLst/>
          </a:prstGeom>
          <a:ln w="76200">
            <a:solidFill>
              <a:srgbClr val="454B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65328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67" y="1659394"/>
            <a:ext cx="20110745" cy="11015494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944707" y="5212640"/>
            <a:ext cx="4947582" cy="1441047"/>
            <a:chOff x="382004" y="1935539"/>
            <a:chExt cx="4947582" cy="1441047"/>
          </a:xfrm>
        </p:grpSpPr>
        <p:sp>
          <p:nvSpPr>
            <p:cNvPr id="9" name="TextBox 83">
              <a:extLst>
                <a:ext uri="{FF2B5EF4-FFF2-40B4-BE49-F238E27FC236}">
                  <a16:creationId xmlns:a16="http://schemas.microsoft.com/office/drawing/2014/main" xmlns="" id="{99AAD74D-9A35-0693-CD3D-348BBEB7D1A8}"/>
                </a:ext>
              </a:extLst>
            </p:cNvPr>
            <p:cNvSpPr txBox="1"/>
            <p:nvPr/>
          </p:nvSpPr>
          <p:spPr bwMode="auto">
            <a:xfrm>
              <a:off x="3837485" y="2541613"/>
              <a:ext cx="1492101" cy="564257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algn="l">
                <a:defRPr/>
              </a:pPr>
              <a:r>
                <a:rPr lang="ru-RU" sz="2000" dirty="0">
                  <a:solidFill>
                    <a:srgbClr val="A8503F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млрд руб.</a:t>
              </a:r>
              <a:endParaRPr lang="ru-RU" sz="16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sp>
          <p:nvSpPr>
            <p:cNvPr id="10" name="TextBox 120">
              <a:extLst>
                <a:ext uri="{FF2B5EF4-FFF2-40B4-BE49-F238E27FC236}">
                  <a16:creationId xmlns:a16="http://schemas.microsoft.com/office/drawing/2014/main" xmlns="" id="{5C4EFBFE-0BD0-359D-8C65-D2615E683895}"/>
                </a:ext>
              </a:extLst>
            </p:cNvPr>
            <p:cNvSpPr txBox="1"/>
            <p:nvPr/>
          </p:nvSpPr>
          <p:spPr bwMode="auto">
            <a:xfrm>
              <a:off x="1638109" y="1935539"/>
              <a:ext cx="2454302" cy="1441047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noAutofit/>
            </a:bodyPr>
            <a:lstStyle/>
            <a:p>
              <a:pPr>
                <a:defRPr/>
              </a:pPr>
              <a:r>
                <a:rPr lang="ru-RU" sz="7200" dirty="0">
                  <a:solidFill>
                    <a:srgbClr val="A8503F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1</a:t>
              </a:r>
              <a:r>
                <a:rPr lang="en-US" sz="7200" dirty="0">
                  <a:solidFill>
                    <a:srgbClr val="A8503F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7</a:t>
              </a:r>
              <a:r>
                <a:rPr lang="ru-RU" sz="7200" dirty="0">
                  <a:solidFill>
                    <a:srgbClr val="A8503F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,</a:t>
              </a:r>
              <a:r>
                <a:rPr lang="en-US" sz="7200" dirty="0">
                  <a:solidFill>
                    <a:srgbClr val="A8503F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8</a:t>
              </a:r>
              <a:endParaRPr lang="ru-RU" sz="7200" baseline="30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6B66AC2A-245D-93E6-1030-DEE8515AE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/>
          </p:blipFill>
          <p:spPr bwMode="auto">
            <a:xfrm>
              <a:off x="382004" y="2014808"/>
              <a:ext cx="1224000" cy="1224000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973824" y="3726071"/>
            <a:ext cx="9390646" cy="1238417"/>
            <a:chOff x="382004" y="3692003"/>
            <a:chExt cx="9390646" cy="1238417"/>
          </a:xfrm>
        </p:grpSpPr>
        <p:sp>
          <p:nvSpPr>
            <p:cNvPr id="12" name="Прямоугольник 4">
              <a:extLst>
                <a:ext uri="{FF2B5EF4-FFF2-40B4-BE49-F238E27FC236}">
                  <a16:creationId xmlns:a16="http://schemas.microsoft.com/office/drawing/2014/main" xmlns="" id="{8CCB9F07-84CF-B385-FFB2-559920B6AA36}"/>
                </a:ext>
              </a:extLst>
            </p:cNvPr>
            <p:cNvSpPr/>
            <p:nvPr/>
          </p:nvSpPr>
          <p:spPr bwMode="auto">
            <a:xfrm>
              <a:off x="1768725" y="3692003"/>
              <a:ext cx="8003925" cy="12384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defRPr/>
              </a:pPr>
              <a:r>
                <a:rPr lang="en-US" sz="5400" dirty="0">
                  <a:solidFill>
                    <a:srgbClr val="A8503F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38</a:t>
              </a:r>
              <a:r>
                <a:rPr lang="ru-RU" sz="3600" dirty="0">
                  <a:solidFill>
                    <a:srgbClr val="A8503F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 Новых объектов,</a:t>
              </a:r>
            </a:p>
            <a:p>
              <a:pPr algn="l">
                <a:defRPr/>
              </a:pPr>
              <a:r>
                <a:rPr lang="ru-RU" sz="2400" dirty="0">
                  <a:solidFill>
                    <a:srgbClr val="333940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в том числе </a:t>
              </a:r>
              <a:r>
                <a:rPr lang="en-US" sz="2400" dirty="0">
                  <a:solidFill>
                    <a:srgbClr val="333940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23</a:t>
              </a:r>
              <a:r>
                <a:rPr lang="ru-RU" sz="2400" dirty="0">
                  <a:solidFill>
                    <a:srgbClr val="333940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 на дефицитные ПИ</a:t>
              </a:r>
              <a:endParaRPr sz="2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09DCBCC3-6220-0F3A-31ED-7FF58FF74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/>
          </p:blipFill>
          <p:spPr bwMode="auto">
            <a:xfrm>
              <a:off x="382004" y="3699211"/>
              <a:ext cx="1224000" cy="1224000"/>
            </a:xfrm>
            <a:prstGeom prst="rect">
              <a:avLst/>
            </a:prstGeom>
          </p:spPr>
        </p:pic>
      </p:grp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8CCB9F07-84CF-B385-FFB2-559920B6AA36}"/>
              </a:ext>
            </a:extLst>
          </p:cNvPr>
          <p:cNvSpPr/>
          <p:nvPr/>
        </p:nvSpPr>
        <p:spPr bwMode="auto">
          <a:xfrm>
            <a:off x="7736838" y="6056929"/>
            <a:ext cx="4520141" cy="784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2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бюджетная эффективность</a:t>
            </a:r>
            <a:endParaRPr sz="24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363438" y="5212109"/>
            <a:ext cx="4516444" cy="1463078"/>
            <a:chOff x="6363438" y="5454463"/>
            <a:chExt cx="4516444" cy="1463078"/>
          </a:xfrm>
        </p:grpSpPr>
        <p:sp>
          <p:nvSpPr>
            <p:cNvPr id="14" name="TextBox 83">
              <a:extLst>
                <a:ext uri="{FF2B5EF4-FFF2-40B4-BE49-F238E27FC236}">
                  <a16:creationId xmlns:a16="http://schemas.microsoft.com/office/drawing/2014/main" xmlns="" id="{99AAD74D-9A35-0693-CD3D-348BBEB7D1A8}"/>
                </a:ext>
              </a:extLst>
            </p:cNvPr>
            <p:cNvSpPr txBox="1"/>
            <p:nvPr/>
          </p:nvSpPr>
          <p:spPr bwMode="auto">
            <a:xfrm>
              <a:off x="9387781" y="6073003"/>
              <a:ext cx="1492101" cy="55964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algn="l">
                <a:defRPr/>
              </a:pPr>
              <a:r>
                <a:rPr lang="ru-RU" sz="2000" dirty="0">
                  <a:solidFill>
                    <a:srgbClr val="A8503F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млрд руб.</a:t>
              </a:r>
              <a:endParaRPr lang="ru-RU" sz="16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sp>
          <p:nvSpPr>
            <p:cNvPr id="15" name="TextBox 120">
              <a:extLst>
                <a:ext uri="{FF2B5EF4-FFF2-40B4-BE49-F238E27FC236}">
                  <a16:creationId xmlns:a16="http://schemas.microsoft.com/office/drawing/2014/main" xmlns="" id="{5C4EFBFE-0BD0-359D-8C65-D2615E683895}"/>
                </a:ext>
              </a:extLst>
            </p:cNvPr>
            <p:cNvSpPr txBox="1"/>
            <p:nvPr/>
          </p:nvSpPr>
          <p:spPr bwMode="auto">
            <a:xfrm>
              <a:off x="7305684" y="5476494"/>
              <a:ext cx="2454302" cy="1441047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noAutofit/>
            </a:bodyPr>
            <a:lstStyle/>
            <a:p>
              <a:pPr>
                <a:defRPr/>
              </a:pPr>
              <a:r>
                <a:rPr lang="ru-RU" sz="7200" dirty="0">
                  <a:solidFill>
                    <a:srgbClr val="A8503F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716</a:t>
              </a:r>
              <a:endParaRPr lang="ru-RU" sz="7200" baseline="30000" dirty="0">
                <a:solidFill>
                  <a:srgbClr val="A8503F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438" y="5454463"/>
              <a:ext cx="1225298" cy="122529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E7CE61-89EB-4081-AF9A-83AC39589CE7}"/>
              </a:ext>
            </a:extLst>
          </p:cNvPr>
          <p:cNvSpPr txBox="1"/>
          <p:nvPr/>
        </p:nvSpPr>
        <p:spPr>
          <a:xfrm>
            <a:off x="990174" y="2496569"/>
            <a:ext cx="2253174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ru-RU" sz="2000" b="0" u="none" strike="noStrike" cap="none" spc="0" normalizeH="0" baseline="0" dirty="0">
                <a:ln>
                  <a:noFill/>
                </a:ln>
                <a:solidFill>
                  <a:srgbClr val="333940"/>
                </a:solidFill>
                <a:effectLst/>
                <a:uFillTx/>
                <a:latin typeface="Golos Text" panose="020B0503020202020204" pitchFamily="34" charset="-52"/>
                <a:cs typeface="Golos Text" panose="020B0503020202020204" pitchFamily="34" charset="-52"/>
                <a:sym typeface="Helvetica Neue"/>
              </a:rPr>
              <a:t>По </a:t>
            </a:r>
            <a:r>
              <a:rPr lang="ru-RU" sz="20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поручению Президента РФ № Пр-2246 от 11.11.2023 г.: </a:t>
            </a:r>
          </a:p>
          <a:p>
            <a:pPr algn="l"/>
            <a:r>
              <a:rPr lang="ru-RU" sz="20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д) «Разработать программы геологического изучения недр на территориях Дальневосточного и Сибирского федеральных округах</a:t>
            </a:r>
          </a:p>
          <a:p>
            <a:pPr algn="l"/>
            <a:r>
              <a:rPr lang="ru-RU" sz="20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и включить эти программы в федеральный проект «Геология: возрождение легенды».</a:t>
            </a:r>
            <a:endParaRPr kumimoji="0" lang="ru-RU" sz="2000" b="0" u="none" strike="noStrike" cap="none" spc="0" normalizeH="0" baseline="0" dirty="0">
              <a:ln>
                <a:noFill/>
              </a:ln>
              <a:solidFill>
                <a:srgbClr val="333940"/>
              </a:solidFill>
              <a:effectLst/>
              <a:uFillTx/>
              <a:latin typeface="Golos Text" panose="020B0503020202020204" pitchFamily="34" charset="-52"/>
              <a:cs typeface="Golos Text" panose="020B0503020202020204" pitchFamily="34" charset="-52"/>
              <a:sym typeface="Helvetica Neue"/>
            </a:endParaRPr>
          </a:p>
        </p:txBody>
      </p:sp>
      <p:sp>
        <p:nvSpPr>
          <p:cNvPr id="43" name="Прямоугольник 4">
            <a:extLst>
              <a:ext uri="{FF2B5EF4-FFF2-40B4-BE49-F238E27FC236}">
                <a16:creationId xmlns:a16="http://schemas.microsoft.com/office/drawing/2014/main" xmlns="" id="{FF211A3F-312C-4A96-838E-E27689DBF9DE}"/>
              </a:ext>
            </a:extLst>
          </p:cNvPr>
          <p:cNvSpPr/>
          <p:nvPr/>
        </p:nvSpPr>
        <p:spPr bwMode="auto">
          <a:xfrm>
            <a:off x="2373977" y="6066086"/>
            <a:ext cx="4328526" cy="766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ru-RU" sz="24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общая стоимость работ</a:t>
            </a:r>
            <a:endParaRPr sz="240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xmlns="" id="{59D53DE6-E6A3-4628-9D2D-A13C2C083F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584565" y="12585798"/>
            <a:ext cx="453237" cy="461058"/>
          </a:xfrm>
        </p:spPr>
        <p:txBody>
          <a:bodyPr/>
          <a:lstStyle/>
          <a:p>
            <a:pPr>
              <a:defRPr/>
            </a:pPr>
            <a:fld id="{933D92D9-C802-31FC-6FDC-11D7BAD2EB59}" type="slidenum">
              <a:rPr lang="en-US"/>
              <a:t>9</a:t>
            </a:fld>
            <a:endParaRPr lang="en-US" dirty="0"/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3963280" y="9861614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83437D"/>
              </a:gs>
              <a:gs pos="50000">
                <a:srgbClr val="83437D"/>
              </a:gs>
              <a:gs pos="100000">
                <a:srgbClr val="B46CAD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  <a:t>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  <a:t>u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медь</a:t>
            </a:r>
            <a:endParaRPr kumimoji="0" lang="e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4914165" y="9861614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83437D"/>
              </a:gs>
              <a:gs pos="50000">
                <a:srgbClr val="83437D"/>
              </a:gs>
              <a:gs pos="100000">
                <a:srgbClr val="B46CAD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  <a:t>Pb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свинец</a:t>
            </a:r>
            <a:endParaRPr kumimoji="0" lang="en" sz="2400" b="0" i="0" u="none" strike="noStrike" kern="1200" cap="none" spc="-8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5865050" y="9861614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83437D"/>
              </a:gs>
              <a:gs pos="50000">
                <a:srgbClr val="83437D"/>
              </a:gs>
              <a:gs pos="100000">
                <a:srgbClr val="B46CAD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  <a:t>Zn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цинк</a:t>
            </a:r>
            <a:endParaRPr kumimoji="0" lang="e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1110625" y="9861614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83437D"/>
              </a:gs>
              <a:gs pos="50000">
                <a:srgbClr val="83437D"/>
              </a:gs>
              <a:gs pos="100000">
                <a:srgbClr val="B46CAD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  <a:t>Au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золото</a:t>
            </a:r>
            <a:endParaRPr kumimoji="0" lang="e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2061510" y="9861614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83437D"/>
              </a:gs>
              <a:gs pos="50000">
                <a:srgbClr val="83437D"/>
              </a:gs>
              <a:gs pos="100000">
                <a:srgbClr val="B46CAD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  <a:t>Ag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серебро</a:t>
            </a:r>
            <a:endParaRPr kumimoji="0" lang="en" sz="1500" b="0" i="0" u="none" strike="noStrike" kern="1200" cap="none" spc="-8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2735372" y="10601200"/>
            <a:ext cx="121610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80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6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млн карат</a:t>
            </a:r>
            <a:endParaRPr lang="ru-RU" sz="16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1994748" y="10601200"/>
            <a:ext cx="75443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1,8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6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тыс. т</a:t>
            </a:r>
            <a:endParaRPr lang="ru-RU" sz="16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3902445" y="10601200"/>
            <a:ext cx="73770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1,4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6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млн т</a:t>
            </a:r>
            <a:endParaRPr lang="ru-RU" sz="16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4814127" y="10601200"/>
            <a:ext cx="835485" cy="539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1 160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6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тыс. т</a:t>
            </a:r>
            <a:endParaRPr lang="ru-RU" sz="16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5753769" y="10601200"/>
            <a:ext cx="89960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2 880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6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тыс. т</a:t>
            </a:r>
            <a:endParaRPr lang="ru-RU" sz="16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3012395" y="9861614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83437D"/>
              </a:gs>
              <a:gs pos="50000">
                <a:srgbClr val="83437D"/>
              </a:gs>
              <a:gs pos="100000">
                <a:srgbClr val="B46CAD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алмазы</a:t>
            </a:r>
            <a:endParaRPr kumimoji="0" lang="e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153264" y="9904702"/>
            <a:ext cx="377800" cy="42079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Скругленный прямоугольник 72"/>
          <p:cNvSpPr/>
          <p:nvPr/>
        </p:nvSpPr>
        <p:spPr bwMode="auto">
          <a:xfrm>
            <a:off x="6815935" y="9861614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83437D"/>
              </a:gs>
              <a:gs pos="50000">
                <a:srgbClr val="83437D"/>
              </a:gs>
              <a:gs pos="100000">
                <a:srgbClr val="B46CAD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  <a:t>Sn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олово</a:t>
            </a:r>
            <a:endParaRPr kumimoji="0" lang="e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6743666" y="10601200"/>
            <a:ext cx="75443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18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6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тыс. т</a:t>
            </a:r>
            <a:endParaRPr lang="ru-RU" sz="16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 bwMode="auto">
          <a:xfrm>
            <a:off x="7712451" y="9854815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83437D"/>
              </a:gs>
              <a:gs pos="50000">
                <a:srgbClr val="83437D"/>
              </a:gs>
              <a:gs pos="100000">
                <a:srgbClr val="B46CAD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уголь</a:t>
            </a:r>
            <a:endParaRPr kumimoji="0" lang="e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7654200" y="10603092"/>
            <a:ext cx="73770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730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6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млн т</a:t>
            </a:r>
            <a:endParaRPr lang="ru-RU" sz="16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903754" y="9935073"/>
            <a:ext cx="337395" cy="375882"/>
          </a:xfrm>
          <a:prstGeom prst="rect">
            <a:avLst/>
          </a:prstGeom>
          <a:noFill/>
        </p:spPr>
      </p:pic>
      <p:sp>
        <p:nvSpPr>
          <p:cNvPr id="78" name="Скругленный прямоугольник 77"/>
          <p:cNvSpPr/>
          <p:nvPr/>
        </p:nvSpPr>
        <p:spPr bwMode="auto">
          <a:xfrm>
            <a:off x="1094029" y="11569406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E60000"/>
              </a:gs>
              <a:gs pos="50000">
                <a:srgbClr val="FE0000"/>
              </a:gs>
              <a:gs pos="100000">
                <a:srgbClr val="FF7575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Cr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хром</a:t>
            </a:r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990174" y="12348271"/>
            <a:ext cx="808235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en-US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23</a:t>
            </a: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/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8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млн т</a:t>
            </a:r>
            <a:endParaRPr lang="ru-RU" sz="18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 bwMode="auto">
          <a:xfrm>
            <a:off x="1951481" y="11569406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E60000"/>
              </a:gs>
              <a:gs pos="50000">
                <a:srgbClr val="FE0000"/>
              </a:gs>
              <a:gs pos="100000">
                <a:srgbClr val="FF7575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Mn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марганец</a:t>
            </a:r>
            <a:endParaRPr kumimoji="0" lang="e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1858828" y="12348271"/>
            <a:ext cx="808235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en-US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2</a:t>
            </a: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/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8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млн т</a:t>
            </a:r>
            <a:endParaRPr lang="ru-RU" sz="18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2808933" y="11569406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E60000"/>
              </a:gs>
              <a:gs pos="50000">
                <a:srgbClr val="FE0000"/>
              </a:gs>
              <a:gs pos="100000">
                <a:srgbClr val="FF7575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вольфрам</a:t>
            </a:r>
            <a:endParaRPr kumimoji="0" lang="e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2710735" y="12348271"/>
            <a:ext cx="858826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en-US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555</a:t>
            </a: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/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8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тыс. т</a:t>
            </a:r>
            <a:endParaRPr lang="ru-RU" sz="18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 bwMode="auto">
          <a:xfrm>
            <a:off x="3666385" y="11569406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E60000"/>
              </a:gs>
              <a:gs pos="50000">
                <a:srgbClr val="FE0000"/>
              </a:gs>
              <a:gs pos="100000">
                <a:srgbClr val="FF7575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Мо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молибден</a:t>
            </a:r>
            <a:endParaRPr kumimoji="0" lang="e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3550077" y="12348271"/>
            <a:ext cx="858826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800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8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тыс. т</a:t>
            </a:r>
            <a:endParaRPr lang="ru-RU" sz="18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 bwMode="auto">
          <a:xfrm>
            <a:off x="4523837" y="11569406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E60000"/>
              </a:gs>
              <a:gs pos="50000">
                <a:srgbClr val="FE0000"/>
              </a:gs>
              <a:gs pos="100000">
                <a:srgbClr val="FF7575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уран</a:t>
            </a:r>
            <a:endParaRPr kumimoji="0" lang="e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4401466" y="12348271"/>
            <a:ext cx="858826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en-US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268</a:t>
            </a: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/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8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тыс. т</a:t>
            </a:r>
            <a:endParaRPr lang="ru-RU" sz="18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 bwMode="auto">
          <a:xfrm>
            <a:off x="5381289" y="11569406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E60000"/>
              </a:gs>
              <a:gs pos="50000">
                <a:srgbClr val="FE0000"/>
              </a:gs>
              <a:gs pos="100000">
                <a:srgbClr val="FF7575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</a:b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литий</a:t>
            </a:r>
            <a:endParaRPr kumimoji="0" lang="e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5265562" y="12348271"/>
            <a:ext cx="858826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800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8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тыс. т</a:t>
            </a:r>
            <a:endParaRPr lang="ru-RU" sz="18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 bwMode="auto">
          <a:xfrm>
            <a:off x="6238741" y="11569406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E60000"/>
              </a:gs>
              <a:gs pos="50000">
                <a:srgbClr val="FE0000"/>
              </a:gs>
              <a:gs pos="100000">
                <a:srgbClr val="FF7575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Т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806030504020204" pitchFamily="34" charset="0"/>
                <a:cs typeface="Open Sans" panose="020B0806030504020204" pitchFamily="34" charset="0"/>
              </a:rPr>
            </a:b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титан</a:t>
            </a:r>
            <a:endParaRPr kumimoji="0" lang="e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6149342" y="12348271"/>
            <a:ext cx="808235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5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8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млн т</a:t>
            </a:r>
            <a:endParaRPr lang="ru-RU" sz="18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 bwMode="auto">
          <a:xfrm>
            <a:off x="7096193" y="11569406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E60000"/>
              </a:gs>
              <a:gs pos="50000">
                <a:srgbClr val="FE0000"/>
              </a:gs>
              <a:gs pos="100000">
                <a:srgbClr val="FF7575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Zr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Open Sans" panose="020B0806030504020204" pitchFamily="34" charset="0"/>
                <a:cs typeface="Open Sans" panose="020B0806030504020204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Open Sans" panose="020B0806030504020204" pitchFamily="34" charset="0"/>
                <a:cs typeface="Open Sans" panose="020B0806030504020204" pitchFamily="3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Open Sans" panose="020B0806030504020204" pitchFamily="34" charset="0"/>
                <a:cs typeface="Open Sans" panose="020B0806030504020204" pitchFamily="34" charset="0"/>
              </a:rPr>
              <a:t>цирконий</a:t>
            </a:r>
            <a:endParaRPr kumimoji="0" lang="e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7013438" y="12348271"/>
            <a:ext cx="808235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3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8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млн т</a:t>
            </a:r>
            <a:endParaRPr lang="ru-RU" sz="18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 bwMode="auto">
          <a:xfrm>
            <a:off x="7953645" y="11569406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E60000"/>
              </a:gs>
              <a:gs pos="50000">
                <a:srgbClr val="FE0000"/>
              </a:gs>
              <a:gs pos="100000">
                <a:srgbClr val="FF7575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графит</a:t>
            </a:r>
            <a:endParaRPr kumimoji="0" lang="en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7877534" y="12348271"/>
            <a:ext cx="808235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3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8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млн т</a:t>
            </a:r>
            <a:endParaRPr lang="ru-RU" sz="18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8811097" y="11569406"/>
            <a:ext cx="720000" cy="720000"/>
          </a:xfrm>
          <a:prstGeom prst="roundRect">
            <a:avLst>
              <a:gd name="adj" fmla="val 12391"/>
            </a:avLst>
          </a:prstGeom>
          <a:gradFill rotWithShape="1">
            <a:gsLst>
              <a:gs pos="0">
                <a:srgbClr val="E60000"/>
              </a:gs>
              <a:gs pos="50000">
                <a:srgbClr val="FE0000"/>
              </a:gs>
              <a:gs pos="100000">
                <a:srgbClr val="FF7575"/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wrap="none"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шпат</a:t>
            </a:r>
            <a:endParaRPr kumimoji="0" lang="e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992BA72B-A000-4EDF-9A91-34B333B8AFF7}"/>
              </a:ext>
            </a:extLst>
          </p:cNvPr>
          <p:cNvSpPr/>
          <p:nvPr/>
        </p:nvSpPr>
        <p:spPr>
          <a:xfrm>
            <a:off x="8741630" y="12348271"/>
            <a:ext cx="808235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3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8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млн т</a:t>
            </a:r>
            <a:endParaRPr lang="ru-RU" sz="18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146F2377-BB68-21D2-D11F-A41E7F55F543}"/>
              </a:ext>
            </a:extLst>
          </p:cNvPr>
          <p:cNvSpPr/>
          <p:nvPr/>
        </p:nvSpPr>
        <p:spPr>
          <a:xfrm>
            <a:off x="2252743" y="8624369"/>
            <a:ext cx="51648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/>
            <a:r>
              <a:rPr lang="ru-RU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ВИДЫ СЫРЬЯ И ИХ ПРИРОСТЫ </a:t>
            </a:r>
          </a:p>
          <a:p>
            <a:pPr algn="ctr" defTabSz="457200" rtl="0"/>
            <a:r>
              <a:rPr lang="ru-RU" sz="2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(ЗАПАСЫ И РЕСУРСЫ) 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12023148" y="12414608"/>
            <a:ext cx="3884090" cy="645908"/>
            <a:chOff x="10289983" y="12469880"/>
            <a:chExt cx="3884090" cy="64590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9983" y="12469880"/>
              <a:ext cx="648969" cy="645908"/>
            </a:xfrm>
            <a:prstGeom prst="rect">
              <a:avLst/>
            </a:prstGeom>
          </p:spPr>
        </p:pic>
        <p:sp>
          <p:nvSpPr>
            <p:cNvPr id="99" name="TextBox 44">
              <a:extLst>
                <a:ext uri="{FF2B5EF4-FFF2-40B4-BE49-F238E27FC236}">
                  <a16:creationId xmlns:a16="http://schemas.microsoft.com/office/drawing/2014/main" xmlns="" id="{3A3EE104-19C2-4359-985C-AC8808A48736}"/>
                </a:ext>
              </a:extLst>
            </p:cNvPr>
            <p:cNvSpPr txBox="1"/>
            <p:nvPr/>
          </p:nvSpPr>
          <p:spPr bwMode="auto">
            <a:xfrm>
              <a:off x="10837923" y="12591665"/>
              <a:ext cx="3336150" cy="3356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defRPr/>
              </a:pPr>
              <a:r>
                <a:rPr lang="ru-RU" sz="2000" b="0" dirty="0">
                  <a:solidFill>
                    <a:srgbClr val="333940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дефицитные виды сырья</a:t>
              </a:r>
              <a:endParaRPr sz="20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6711984" y="12538533"/>
            <a:ext cx="4414578" cy="347126"/>
            <a:chOff x="14978819" y="12593805"/>
            <a:chExt cx="4414578" cy="347126"/>
          </a:xfrm>
        </p:grpSpPr>
        <p:sp>
          <p:nvSpPr>
            <p:cNvPr id="102" name="TextBox 44">
              <a:extLst>
                <a:ext uri="{FF2B5EF4-FFF2-40B4-BE49-F238E27FC236}">
                  <a16:creationId xmlns:a16="http://schemas.microsoft.com/office/drawing/2014/main" xmlns="" id="{3A3EE104-19C2-4359-985C-AC8808A48736}"/>
                </a:ext>
              </a:extLst>
            </p:cNvPr>
            <p:cNvSpPr txBox="1"/>
            <p:nvPr/>
          </p:nvSpPr>
          <p:spPr bwMode="auto">
            <a:xfrm>
              <a:off x="15198519" y="12593805"/>
              <a:ext cx="4194878" cy="3356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defRPr/>
              </a:pPr>
              <a:r>
                <a:rPr lang="ru-RU" sz="2000" b="0" dirty="0">
                  <a:solidFill>
                    <a:srgbClr val="333940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высоколиквидные виды сырья</a:t>
              </a:r>
              <a:endParaRPr sz="20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sp>
          <p:nvSpPr>
            <p:cNvPr id="103" name="Овал 13">
              <a:extLst>
                <a:ext uri="{FF2B5EF4-FFF2-40B4-BE49-F238E27FC236}">
                  <a16:creationId xmlns:a16="http://schemas.microsoft.com/office/drawing/2014/main" xmlns="" id="{EF50D275-019F-8E43-8F7C-4F334537500C}"/>
                </a:ext>
              </a:extLst>
            </p:cNvPr>
            <p:cNvSpPr/>
            <p:nvPr/>
          </p:nvSpPr>
          <p:spPr bwMode="auto">
            <a:xfrm>
              <a:off x="14978819" y="12644737"/>
              <a:ext cx="296194" cy="296194"/>
            </a:xfrm>
            <a:prstGeom prst="ellipse">
              <a:avLst/>
            </a:prstGeom>
            <a:solidFill>
              <a:srgbClr val="8343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defRPr/>
              </a:pPr>
              <a:r>
                <a:rPr lang="ru-RU" sz="2800" b="0">
                  <a:solidFill>
                    <a:srgbClr val="454B51"/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  </a:t>
              </a:r>
              <a:endParaRPr sz="2800" b="0">
                <a:solidFill>
                  <a:srgbClr val="454B51"/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</p:grpSp>
      <p:sp>
        <p:nvSpPr>
          <p:cNvPr id="104" name="TextBox 62">
            <a:extLst>
              <a:ext uri="{FF2B5EF4-FFF2-40B4-BE49-F238E27FC236}">
                <a16:creationId xmlns:a16="http://schemas.microsoft.com/office/drawing/2014/main" xmlns="" id="{6FA30FC1-0299-7BE0-8517-A52AF604F667}"/>
              </a:ext>
            </a:extLst>
          </p:cNvPr>
          <p:cNvSpPr txBox="1"/>
          <p:nvPr/>
        </p:nvSpPr>
        <p:spPr bwMode="auto">
          <a:xfrm>
            <a:off x="2373977" y="6900192"/>
            <a:ext cx="5401198" cy="566309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110000"/>
              </a:lnSpc>
              <a:defRPr sz="2400" b="0">
                <a:solidFill>
                  <a:srgbClr val="454B51"/>
                </a:solidFill>
                <a:latin typeface="+mj-lt"/>
                <a:cs typeface="Arial"/>
              </a:defRPr>
            </a:lvl1pPr>
          </a:lstStyle>
          <a:p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на дефицитные - </a:t>
            </a:r>
            <a:r>
              <a:rPr lang="ru-RU" sz="2800" b="1" dirty="0">
                <a:latin typeface="Golos Text" panose="020B0503020202020204" pitchFamily="34" charset="-52"/>
                <a:cs typeface="Golos Text" panose="020B0503020202020204" pitchFamily="34" charset="-52"/>
              </a:rPr>
              <a:t>11,58</a:t>
            </a:r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 млрд руб.</a:t>
            </a:r>
            <a:endParaRPr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05" name="TextBox 62">
            <a:extLst>
              <a:ext uri="{FF2B5EF4-FFF2-40B4-BE49-F238E27FC236}">
                <a16:creationId xmlns:a16="http://schemas.microsoft.com/office/drawing/2014/main" xmlns="" id="{68933399-F195-E388-B29A-3C2B33D98493}"/>
              </a:ext>
            </a:extLst>
          </p:cNvPr>
          <p:cNvSpPr txBox="1"/>
          <p:nvPr/>
        </p:nvSpPr>
        <p:spPr bwMode="auto">
          <a:xfrm>
            <a:off x="2373977" y="6591642"/>
            <a:ext cx="3564664" cy="467051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110000"/>
              </a:lnSpc>
              <a:defRPr sz="2400" b="0">
                <a:solidFill>
                  <a:srgbClr val="454B51"/>
                </a:solidFill>
                <a:latin typeface="+mj-lt"/>
                <a:cs typeface="Arial"/>
              </a:defRPr>
            </a:lvl1pPr>
          </a:lstStyle>
          <a:p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в том числе:</a:t>
            </a:r>
            <a:endParaRPr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07" name="Заголовок слайда:…">
            <a:extLst>
              <a:ext uri="{FF2B5EF4-FFF2-40B4-BE49-F238E27FC236}">
                <a16:creationId xmlns:a16="http://schemas.microsoft.com/office/drawing/2014/main" xmlns="" id="{B4B6F7DF-3DDB-2828-F5CC-2566477BC999}"/>
              </a:ext>
            </a:extLst>
          </p:cNvPr>
          <p:cNvSpPr txBox="1"/>
          <p:nvPr/>
        </p:nvSpPr>
        <p:spPr>
          <a:xfrm>
            <a:off x="907988" y="868616"/>
            <a:ext cx="2326381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Объекты геологического изучения недр </a:t>
            </a:r>
          </a:p>
          <a:p>
            <a:pPr algn="l"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ФП «Геология: возрождение легенды» </a:t>
            </a:r>
            <a:r>
              <a:rPr lang="en-US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II-</a:t>
            </a:r>
            <a:r>
              <a:rPr lang="ru-RU" sz="480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й этап </a:t>
            </a:r>
            <a:r>
              <a:rPr lang="ru-RU" sz="3600" b="0" dirty="0">
                <a:solidFill>
                  <a:srgbClr val="33394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(2025-2027 гг.)</a:t>
            </a:r>
            <a:endParaRPr lang="ru-RU" sz="4800" b="0" dirty="0">
              <a:solidFill>
                <a:srgbClr val="33394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C5E8F095-71FE-476E-A7E6-A8BA4DBD1533}"/>
              </a:ext>
            </a:extLst>
          </p:cNvPr>
          <p:cNvSpPr/>
          <p:nvPr/>
        </p:nvSpPr>
        <p:spPr>
          <a:xfrm>
            <a:off x="1130241" y="10601200"/>
            <a:ext cx="64633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0">
              <a:lnSpc>
                <a:spcPct val="80000"/>
              </a:lnSpc>
              <a:spcBef>
                <a:spcPts val="600"/>
              </a:spcBef>
            </a:pPr>
            <a: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  <a:t>255</a:t>
            </a:r>
            <a:br>
              <a:rPr lang="ru-RU" altLang="zh-CN" sz="20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" panose="020B0806030504020204" pitchFamily="34" charset="0"/>
                <a:cs typeface="Golos Text" panose="020B0503020202020204" pitchFamily="34" charset="-52"/>
              </a:rPr>
            </a:br>
            <a:r>
              <a:rPr lang="ru-RU" altLang="zh-CN" sz="1600" b="0" kern="1200" dirty="0">
                <a:solidFill>
                  <a:srgbClr val="333940"/>
                </a:solidFill>
                <a:latin typeface="Golos Text" panose="020B0503020202020204" pitchFamily="34" charset="-52"/>
                <a:ea typeface="Open Sans light" panose="020B0306030504020204" pitchFamily="34" charset="0"/>
                <a:cs typeface="Golos Text" panose="020B0503020202020204" pitchFamily="34" charset="-52"/>
              </a:rPr>
              <a:t>т</a:t>
            </a:r>
            <a:endParaRPr lang="ru-RU" sz="1600" b="0" kern="1200" dirty="0">
              <a:solidFill>
                <a:srgbClr val="333940"/>
              </a:solidFill>
              <a:latin typeface="Golos Text" panose="020B0503020202020204" pitchFamily="34" charset="-52"/>
              <a:ea typeface="Open Sans light" panose="020B0306030504020204" pitchFamily="34" charset="0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72184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28973</TotalTime>
  <Words>1540</Words>
  <Application>Microsoft Office PowerPoint</Application>
  <PresentationFormat>Произвольный</PresentationFormat>
  <Paragraphs>482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Helvetica Neue</vt:lpstr>
      <vt:lpstr>Calibri</vt:lpstr>
      <vt:lpstr>Open Sans Light</vt:lpstr>
      <vt:lpstr>Montserrat ExtraBold</vt:lpstr>
      <vt:lpstr>Open Sans</vt:lpstr>
      <vt:lpstr>Helvetica Neue Light</vt:lpstr>
      <vt:lpstr>Times New Roman</vt:lpstr>
      <vt:lpstr>Calibri Light</vt:lpstr>
      <vt:lpstr>Arial</vt:lpstr>
      <vt:lpstr>Golos Text</vt:lpstr>
      <vt:lpstr>Helvetica Neue Medium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Матвей</dc:creator>
  <cp:lastModifiedBy>User</cp:lastModifiedBy>
  <cp:revision>494</cp:revision>
  <cp:lastPrinted>2023-12-06T14:47:07Z</cp:lastPrinted>
  <dcterms:modified xsi:type="dcterms:W3CDTF">2025-04-21T09:32:13Z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2023-04-19T10:19:00Z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b3c7bbd1-837c-43c7-b864-247df088375e</vt:lpwstr>
  </property>
  <property fmtid="{D5CDD505-2E9C-101B-9397-08002B2CF9AE}" pid="7" name="MSIP_Label_defa4170-0d19-0005-0004-bc88714345d2_ActionId">
    <vt:lpwstr>118e2d4f-ac3f-4029-b658-2aa632262528</vt:lpwstr>
  </property>
  <property fmtid="{D5CDD505-2E9C-101B-9397-08002B2CF9AE}" pid="8" name="MSIP_Label_defa4170-0d19-0005-0004-bc88714345d2_ContentBits">
    <vt:lpwstr>0</vt:lpwstr>
  </property>
</Properties>
</file>