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24384000" cy="13716000"/>
  <p:notesSz cx="14355763" cy="9926638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92" y="126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2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3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42"/>
          <c:y val="6.9805000000000006E-2"/>
          <c:w val="0.714592"/>
          <c:h val="0.36033199999999999"/>
        </c:manualLayout>
      </c:layout>
      <c:doughnutChart>
        <c:varyColors val="1"/>
        <c:ser>
          <c:idx val="0"/>
          <c:order val="0"/>
          <c:spPr>
            <a:prstGeom prst="rect">
              <a:avLst/>
            </a:prstGeom>
            <a:solidFill>
              <a:srgbClr val="00A2FF"/>
            </a:solidFill>
            <a:ln w="0"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B43C24">
                  <a:alpha val="8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bubble3D val="0"/>
            <c:spPr>
              <a:prstGeom prst="rect">
                <a:avLst/>
              </a:prstGeom>
              <a:solidFill>
                <a:srgbClr val="B43C24">
                  <a:alpha val="6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bubble3D val="0"/>
            <c:spPr>
              <a:prstGeom prst="rect">
                <a:avLst/>
              </a:prstGeom>
              <a:solidFill>
                <a:srgbClr val="B43C24">
                  <a:alpha val="5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bubble3D val="0"/>
            <c:spPr>
              <a:prstGeom prst="rect">
                <a:avLst/>
              </a:prstGeom>
              <a:solidFill>
                <a:srgbClr val="DDA79C">
                  <a:alpha val="4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8,5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4,8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3,0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601599999999999"/>
                  <c:y val="2.885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0,3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1996999999999995E-2"/>
                  <c:y val="4.45790000000000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0,3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600" b="1" u="none" strike="noStrike">
                    <a:solidFill>
                      <a:srgbClr val="FFFFFF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1"/>
            <c:leaderLines>
              <c:spPr>
                <a:prstGeom prst="rect">
                  <a:avLst/>
                </a:prstGeom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categories</c:f>
              <c:strCache>
                <c:ptCount val="5"/>
                <c:pt idx="0">
                  <c:v>углеводородное сырье </c:v>
                </c:pt>
                <c:pt idx="1">
                  <c:v>региональное геологическое изучение недр</c:v>
                </c:pt>
                <c:pt idx="2">
                  <c:v>твердые полезные ископаемые</c:v>
                </c:pt>
                <c:pt idx="3">
                  <c:v>подземные воды</c:v>
                </c:pt>
                <c:pt idx="4">
                  <c:v>МОМД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8.5</c:v>
                </c:pt>
                <c:pt idx="1">
                  <c:v>4.8</c:v>
                </c:pt>
                <c:pt idx="2">
                  <c:v>3</c:v>
                </c:pt>
                <c:pt idx="3">
                  <c:v>0.3</c:v>
                </c:pt>
                <c:pt idx="4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0"/>
        <c:holeSize val="50"/>
      </c:doughnutChart>
      <c:spPr>
        <a:prstGeom prst="rect">
          <a:avLst/>
        </a:prstGeom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7.9699999999999993E-2"/>
          <c:y val="0.44266"/>
          <c:w val="0.85660000000000003"/>
          <c:h val="0.30915999999999999"/>
        </c:manualLayout>
      </c:layout>
      <c:overlay val="0"/>
      <c:spPr>
        <a:prstGeom prst="rect">
          <a:avLst/>
        </a:prstGeom>
        <a:noFill/>
        <a:ln w="0">
          <a:noFill/>
        </a:ln>
      </c:spPr>
      <c:txPr>
        <a:bodyPr/>
        <a:lstStyle/>
        <a:p>
          <a:pPr>
            <a:defRPr sz="2000" b="0" u="none" strike="noStrike">
              <a:solidFill>
                <a:srgbClr val="000000"/>
              </a:solidFill>
              <a:latin typeface="Helvetica Neue Medium"/>
              <a:ea typeface="Helvetica Neue Medium"/>
            </a:defRPr>
          </a:pPr>
          <a:endParaRPr lang="ru-RU"/>
        </a:p>
      </c:txPr>
    </c:legend>
    <c:plotVisOnly val="1"/>
    <c:dispBlanksAs val="gap"/>
    <c:showDLblsOverMax val="1"/>
  </c:chart>
  <c:spPr>
    <a:xfrm>
      <a:off x="11704320" y="3429000"/>
      <a:ext cx="6211800" cy="12320280"/>
    </a:xfrm>
    <a:prstGeom prst="rect">
      <a:avLst/>
    </a:prstGeom>
    <a:noFill/>
    <a:ln w="936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57E-2"/>
          <c:y val="2.9121000000000001E-2"/>
          <c:w val="0.98939999999999995"/>
          <c:h val="0.89618399999999998"/>
        </c:manualLayout>
      </c:layout>
      <c:barChart>
        <c:barDir val="col"/>
        <c:grouping val="clustered"/>
        <c:varyColors val="0"/>
        <c:ser>
          <c:idx val="0"/>
          <c:order val="0"/>
          <c:spPr>
            <a:prstGeom prst="rect">
              <a:avLst/>
            </a:prstGeom>
            <a:solidFill>
              <a:srgbClr val="FAE232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spPr>
              <a:prstGeom prst="rect">
                <a:avLst/>
              </a:prstGeom>
              <a:solidFill>
                <a:srgbClr val="E9C4BD"/>
              </a:solidFill>
              <a:ln w="0">
                <a:noFill/>
              </a:ln>
            </c:spPr>
          </c:dPt>
          <c:dPt>
            <c:idx val="1"/>
            <c:invertIfNegative val="0"/>
            <c:bubble3D val="0"/>
            <c:spPr>
              <a:prstGeom prst="rect">
                <a:avLst/>
              </a:prstGeom>
              <a:solidFill>
                <a:srgbClr val="A8503F"/>
              </a:solidFill>
              <a:ln w="0">
                <a:noFill/>
              </a:ln>
            </c:spPr>
          </c:dPt>
          <c:dPt>
            <c:idx val="2"/>
            <c:invertIfNegative val="0"/>
            <c:bubble3D val="0"/>
            <c:spPr>
              <a:prstGeom prst="rect">
                <a:avLst/>
              </a:prstGeom>
              <a:solidFill>
                <a:srgbClr val="E9C4BD"/>
              </a:solidFill>
              <a:ln w="0">
                <a:noFill/>
              </a:ln>
            </c:spPr>
          </c:dPt>
          <c:dPt>
            <c:idx val="3"/>
            <c:invertIfNegative val="0"/>
            <c:bubble3D val="0"/>
            <c:spPr>
              <a:prstGeom prst="rect">
                <a:avLst/>
              </a:prstGeom>
              <a:solidFill>
                <a:srgbClr val="A8503F"/>
              </a:solidFill>
              <a:ln w="0">
                <a:noFill/>
              </a:ln>
            </c:spPr>
          </c:dPt>
          <c:dPt>
            <c:idx val="4"/>
            <c:invertIfNegative val="0"/>
            <c:bubble3D val="0"/>
            <c:spPr>
              <a:prstGeom prst="rect">
                <a:avLst/>
              </a:prstGeom>
              <a:solidFill>
                <a:srgbClr val="E9C4BD"/>
              </a:solidFill>
              <a:ln w="0">
                <a:noFill/>
              </a:ln>
            </c:spPr>
          </c:dPt>
          <c:dPt>
            <c:idx val="5"/>
            <c:invertIfNegative val="0"/>
            <c:bubble3D val="0"/>
            <c:spPr>
              <a:prstGeom prst="rect">
                <a:avLst/>
              </a:prstGeom>
              <a:solidFill>
                <a:srgbClr val="A8503F"/>
              </a:solidFill>
              <a:ln w="0">
                <a:noFill/>
              </a:ln>
            </c:spPr>
          </c:dPt>
          <c:dPt>
            <c:idx val="6"/>
            <c:invertIfNegative val="0"/>
            <c:bubble3D val="0"/>
            <c:spPr>
              <a:prstGeom prst="rect">
                <a:avLst/>
              </a:prstGeom>
              <a:solidFill>
                <a:srgbClr val="E9C4BD"/>
              </a:solidFill>
              <a:ln w="0">
                <a:noFill/>
              </a:ln>
            </c:spPr>
          </c:dPt>
          <c:dPt>
            <c:idx val="7"/>
            <c:invertIfNegative val="0"/>
            <c:bubble3D val="0"/>
            <c:spPr>
              <a:prstGeom prst="rect">
                <a:avLst/>
              </a:prstGeom>
              <a:solidFill>
                <a:srgbClr val="A8503F"/>
              </a:solidFill>
              <a:ln w="0">
                <a:noFill/>
              </a:ln>
            </c:spPr>
          </c:dPt>
          <c:dPt>
            <c:idx val="8"/>
            <c:invertIfNegative val="0"/>
            <c:bubble3D val="0"/>
            <c:spPr>
              <a:prstGeom prst="rect">
                <a:avLst/>
              </a:prstGeom>
              <a:solidFill>
                <a:srgbClr val="E9C4BD"/>
              </a:solidFill>
              <a:ln w="0"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47,1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69,6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23,8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40,1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999999999999996E-4"/>
                  <c:y val="1.7600000000000001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57,5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25,3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29,8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24,3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400" b="1" u="none" strike="noStrike">
                        <a:solidFill>
                          <a:srgbClr val="993300"/>
                        </a:solidFill>
                        <a:latin typeface="Helvetica Neue"/>
                        <a:ea typeface="Helvetica Neue"/>
                        <a:cs typeface="+mn-cs"/>
                      </a:rPr>
                      <a:t>20,3</a:t>
                    </a:r>
                    <a:endParaRPr lang="en-US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lang="ru-RU" sz="4400" b="1" u="none" strike="noStrike">
                    <a:solidFill>
                      <a:srgbClr val="993300"/>
                    </a:solidFill>
                    <a:latin typeface="Helvetica Neue"/>
                    <a:ea typeface="Helvetica Neue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categories</c:f>
              <c:strCache>
                <c:ptCount val="9"/>
                <c:pt idx="0">
                  <c:v>План 2021</c:v>
                </c:pt>
                <c:pt idx="1">
                  <c:v>Факт 2021</c:v>
                </c:pt>
                <c:pt idx="2">
                  <c:v>План 2022</c:v>
                </c:pt>
                <c:pt idx="3">
                  <c:v>Факт 2022</c:v>
                </c:pt>
                <c:pt idx="4">
                  <c:v>План 2023</c:v>
                </c:pt>
                <c:pt idx="5">
                  <c:v>Факт 2023</c:v>
                </c:pt>
                <c:pt idx="6">
                  <c:v>План 2024</c:v>
                </c:pt>
                <c:pt idx="7">
                  <c:v>Факт 2024</c:v>
                </c:pt>
                <c:pt idx="8">
                  <c:v>Прогноз 2025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9"/>
                <c:pt idx="0">
                  <c:v>47.1</c:v>
                </c:pt>
                <c:pt idx="1">
                  <c:v>69.599999999999994</c:v>
                </c:pt>
                <c:pt idx="2">
                  <c:v>23.8</c:v>
                </c:pt>
                <c:pt idx="3">
                  <c:v>40.1</c:v>
                </c:pt>
                <c:pt idx="4">
                  <c:v>57.5</c:v>
                </c:pt>
                <c:pt idx="5">
                  <c:v>25.3</c:v>
                </c:pt>
                <c:pt idx="6">
                  <c:v>29.8</c:v>
                </c:pt>
                <c:pt idx="7">
                  <c:v>24.3</c:v>
                </c:pt>
                <c:pt idx="8">
                  <c:v>20.3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33"/>
        <c:axId val="256560256"/>
        <c:axId val="256557120"/>
      </c:barChart>
      <c:catAx>
        <c:axId val="256560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prstGeom prst="rect">
            <a:avLst/>
          </a:prstGeom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2800" b="1" u="none" strike="noStrike">
                <a:solidFill>
                  <a:srgbClr val="000000"/>
                </a:solidFill>
                <a:latin typeface="Helvetica Neue Medium"/>
                <a:ea typeface="Helvetica Neue Medium"/>
              </a:defRPr>
            </a:pPr>
            <a:endParaRPr lang="ru-RU"/>
          </a:p>
        </c:txPr>
        <c:crossAx val="256557120"/>
        <c:crosses val="autoZero"/>
        <c:auto val="1"/>
        <c:lblAlgn val="ctr"/>
        <c:lblOffset val="100"/>
        <c:noMultiLvlLbl val="0"/>
      </c:catAx>
      <c:valAx>
        <c:axId val="256557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6560256"/>
        <c:crosses val="autoZero"/>
        <c:crossBetween val="between"/>
      </c:valAx>
      <c:spPr>
        <a:prstGeom prst="rect">
          <a:avLst/>
        </a:prstGeom>
        <a:noFill/>
        <a:ln w="0">
          <a:noFill/>
        </a:ln>
      </c:spPr>
    </c:plotArea>
    <c:plotVisOnly val="1"/>
    <c:dispBlanksAs val="gap"/>
    <c:showDLblsOverMax val="1"/>
  </c:chart>
  <c:spPr>
    <a:xfrm>
      <a:off x="381960" y="3143160"/>
      <a:ext cx="23535000" cy="9802800"/>
    </a:xfrm>
    <a:prstGeom prst="rect">
      <a:avLst/>
    </a:prstGeom>
    <a:noFill/>
    <a:ln w="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8000000000003E-2"/>
          <c:y val="9.9414000000000002E-2"/>
          <c:w val="0.91426399999999997"/>
          <c:h val="0.831762"/>
        </c:manualLayout>
      </c:layout>
      <c:barChart>
        <c:barDir val="col"/>
        <c:grouping val="clustered"/>
        <c:varyColors val="0"/>
        <c:ser>
          <c:idx val="0"/>
          <c:order val="0"/>
          <c:spPr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[ВСЕГЕИ.xlsx]Лист2!$L$13:$N$13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
план</c:v>
                </c:pt>
              </c:strCache>
            </c:strRef>
          </c:cat>
          <c:val>
            <c:numRef>
              <c:f>[ВСЕГЕИ.xlsx]Лист2!$L$12:$N$12</c:f>
              <c:numCache>
                <c:formatCode>General</c:formatCode>
                <c:ptCount val="3"/>
                <c:pt idx="0">
                  <c:v>96.1</c:v>
                </c:pt>
                <c:pt idx="1">
                  <c:v>98.5</c:v>
                </c:pt>
                <c:pt idx="2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6561040"/>
        <c:axId val="256562216"/>
      </c:barChart>
      <c:catAx>
        <c:axId val="25656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6562216"/>
        <c:crosses val="autoZero"/>
        <c:auto val="1"/>
        <c:lblAlgn val="ctr"/>
        <c:lblOffset val="100"/>
        <c:noMultiLvlLbl val="0"/>
      </c:catAx>
      <c:valAx>
        <c:axId val="256562216"/>
        <c:scaling>
          <c:orientation val="minMax"/>
          <c:min val="50"/>
        </c:scaling>
        <c:delete val="1"/>
        <c:axPos val="l"/>
        <c:numFmt formatCode="General" sourceLinked="1"/>
        <c:majorTickMark val="none"/>
        <c:minorTickMark val="none"/>
        <c:tickLblPos val="nextTo"/>
        <c:crossAx val="25656104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16857941" y="3306436"/>
      <a:ext cx="6517718" cy="3321480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depthPercent val="100"/>
      <c:rAngAx val="0"/>
    </c:view3D>
    <c:floor>
      <c:thickness val="0"/>
      <c:spPr>
        <a:prstGeom prst="rect">
          <a:avLst/>
        </a:prstGeom>
        <a:noFill/>
        <a:ln>
          <a:noFill/>
          <a:round/>
        </a:ln>
        <a:effectLst/>
      </c:spPr>
    </c:floor>
    <c:sideWall>
      <c:thickness val="0"/>
      <c:spPr>
        <a:prstGeom prst="rect">
          <a:avLst/>
        </a:prstGeom>
        <a:noFill/>
        <a:ln>
          <a:noFill/>
        </a:ln>
        <a:effectLst/>
      </c:spPr>
    </c:sideWall>
    <c:backWall>
      <c:thickness val="0"/>
      <c:spPr>
        <a:prstGeom prst="rect">
          <a:avLst/>
        </a:prstGeom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23306199999999999"/>
          <c:y val="0.25438300000000003"/>
          <c:w val="0.64893299999999998"/>
          <c:h val="0.53736099999999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8143400000000001"/>
                  <c:y val="-3.78010000000000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A48A1D-3A80-4250-BF79-A8AD6F0AE974}" type="CATEGORYNAME">
                      <a:rPr lang="ru-RU" sz="2200"/>
                      <a:pPr>
                        <a:defRPr sz="2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2200">
                        <a:solidFill>
                          <a:schemeClr val="accent1"/>
                        </a:solidFill>
                      </a:rPr>
                      <a:t>; </a:t>
                    </a:r>
                    <a:fld id="{79A3553A-6D2F-4DFF-81FA-698993A447A4}" type="VALUE">
                      <a:rPr lang="ru-RU" sz="2200">
                        <a:solidFill>
                          <a:schemeClr val="accent1"/>
                        </a:solidFill>
                      </a:rPr>
                      <a:pPr>
                        <a:defRPr sz="2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sz="2200">
                      <a:solidFill>
                        <a:schemeClr val="accent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2452000000000002E-2"/>
                  <c:y val="7.966000000000000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0813C9-059E-4780-BC08-4838A81E1EC5}" type="CATEGORYNAME">
                      <a:rPr lang="ru-RU" sz="2200"/>
                      <a:pPr>
                        <a:defRPr sz="2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2200"/>
                      <a:t>; </a:t>
                    </a:r>
                    <a:fld id="{19644581-D205-45DF-A538-75E33407083B}" type="VALUE">
                      <a:rPr lang="ru-RU" sz="2200">
                        <a:solidFill>
                          <a:schemeClr val="accent1"/>
                        </a:solidFill>
                      </a:rPr>
                      <a:pPr>
                        <a:defRPr sz="2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sz="220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6226000000000001E-2"/>
                  <c:y val="-5.5525999999999999E-2"/>
                </c:manualLayout>
              </c:layout>
              <c:tx>
                <c:rich>
                  <a:bodyPr/>
                  <a:lstStyle/>
                  <a:p>
                    <a:fld id="{5E7530DA-BBDB-4921-BD35-6717D06FE203}" type="CATEGORYNAME">
                      <a:rPr lang="ru-RU" sz="2200"/>
                      <a:pPr/>
                      <a:t>[ИМЯ КАТЕГОРИИ]</a:t>
                    </a:fld>
                    <a:r>
                      <a:rPr lang="ru-RU" sz="2200"/>
                      <a:t>; </a:t>
                    </a:r>
                    <a:fld id="{059D11DC-7A0C-48FE-8090-81AD5BB1EF5C}" type="VALUE">
                      <a:rPr lang="ru-RU" sz="2200">
                        <a:solidFill>
                          <a:schemeClr val="accent1"/>
                        </a:solidFill>
                      </a:rPr>
                      <a:pPr/>
                      <a:t>[ЗНАЧЕНИЕ]</a:t>
                    </a:fld>
                    <a:endParaRPr lang="ru-RU" sz="220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9499999999999999E-3"/>
                  <c:y val="7.0517999999999997E-2"/>
                </c:manualLayout>
              </c:layout>
              <c:tx>
                <c:rich>
                  <a:bodyPr/>
                  <a:lstStyle/>
                  <a:p>
                    <a:fld id="{00C02196-6BC0-4F60-B870-F50E44E30C87}" type="CATEGORYNAME">
                      <a:rPr lang="ru-RU" sz="2200"/>
                      <a:pPr/>
                      <a:t>[ИМЯ КАТЕГОРИИ]</a:t>
                    </a:fld>
                    <a:r>
                      <a:rPr lang="ru-RU" sz="2200"/>
                      <a:t>; </a:t>
                    </a:r>
                    <a:fld id="{CBE25A51-3FAE-4E82-9E6F-542778D1AF15}" type="VALUE">
                      <a:rPr lang="ru-RU" sz="2200">
                        <a:solidFill>
                          <a:schemeClr val="accent1"/>
                        </a:solidFill>
                      </a:rPr>
                      <a:pPr/>
                      <a:t>[ЗНАЧЕНИЕ]</a:t>
                    </a:fld>
                    <a:endParaRPr lang="ru-RU" sz="220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6.2154000000000001E-2"/>
                  <c:y val="0.120585"/>
                </c:manualLayout>
              </c:layout>
              <c:tx>
                <c:rich>
                  <a:bodyPr/>
                  <a:lstStyle/>
                  <a:p>
                    <a:fld id="{F6571C36-51F2-4F09-B5AB-44CD21587984}" type="CATEGORYNAME">
                      <a:rPr lang="ru-RU" sz="2200"/>
                      <a:pPr/>
                      <a:t>[ИМЯ КАТЕГОРИИ]</a:t>
                    </a:fld>
                    <a:r>
                      <a:rPr lang="ru-RU" sz="2200"/>
                      <a:t>; </a:t>
                    </a:r>
                    <a:fld id="{19E429DB-0B83-435D-A4C3-3F21007C1872}" type="VALUE">
                      <a:rPr lang="ru-RU" sz="2200">
                        <a:solidFill>
                          <a:schemeClr val="accent1"/>
                        </a:solidFill>
                      </a:rPr>
                      <a:pPr/>
                      <a:t>[ЗНАЧЕНИЕ]</a:t>
                    </a:fld>
                    <a:endParaRPr lang="ru-RU" sz="220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  <a:miter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Оценочный этап</c:v>
                </c:pt>
                <c:pt idx="1">
                  <c:v>Подготовительный эт. (1 ст.)</c:v>
                </c:pt>
                <c:pt idx="2">
                  <c:v>Подготовительный эт. (2 ст.)</c:v>
                </c:pt>
                <c:pt idx="3">
                  <c:v>Подготовительный эт. (3 ст.)</c:v>
                </c:pt>
                <c:pt idx="4">
                  <c:v>Основной этап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</c:v>
                </c:pt>
                <c:pt idx="1">
                  <c:v>21</c:v>
                </c:pt>
                <c:pt idx="2">
                  <c:v>37</c:v>
                </c:pt>
                <c:pt idx="3">
                  <c:v>40</c:v>
                </c:pt>
                <c:pt idx="4">
                  <c:v>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15629963" y="7617525"/>
      <a:ext cx="8609742" cy="5732366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25,3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1" i="0" u="none" strike="noStrike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200">
                        <a:solidFill>
                          <a:schemeClr val="accent1"/>
                        </a:solidFill>
                      </a:rPr>
                      <a:t>25,6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[ВСЕГЕИ.xlsx]Лист2!$L$13:$N$13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
план</c:v>
                </c:pt>
              </c:strCache>
            </c:strRef>
          </c:cat>
          <c:val>
            <c:numRef>
              <c:f>[ВСЕГЕИ.xlsx]Лист2!$L$12:$N$12</c:f>
              <c:numCache>
                <c:formatCode>General</c:formatCode>
                <c:ptCount val="3"/>
                <c:pt idx="0">
                  <c:v>24.8</c:v>
                </c:pt>
                <c:pt idx="1">
                  <c:v>25</c:v>
                </c:pt>
                <c:pt idx="2">
                  <c:v>25.3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805120"/>
        <c:axId val="555803944"/>
      </c:barChart>
      <c:catAx>
        <c:axId val="555805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5803944"/>
        <c:crosses val="autoZero"/>
        <c:auto val="1"/>
        <c:lblAlgn val="ctr"/>
        <c:lblOffset val="100"/>
        <c:noMultiLvlLbl val="0"/>
      </c:catAx>
      <c:valAx>
        <c:axId val="555803944"/>
        <c:scaling>
          <c:orientation val="minMax"/>
          <c:min val="10"/>
        </c:scaling>
        <c:delete val="1"/>
        <c:axPos val="l"/>
        <c:numFmt formatCode="General" sourceLinked="1"/>
        <c:majorTickMark val="none"/>
        <c:minorTickMark val="none"/>
        <c:tickLblPos val="nextTo"/>
        <c:crossAx val="55580512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17297479" y="9569143"/>
      <a:ext cx="6453290" cy="3121622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28"/>
          <c:y val="2.8146999999999998E-2"/>
          <c:w val="0.714592"/>
          <c:h val="0.48072199999999998"/>
        </c:manualLayout>
      </c:layout>
      <c:doughnutChart>
        <c:varyColors val="1"/>
        <c:ser>
          <c:idx val="0"/>
          <c:order val="0"/>
          <c:spPr>
            <a:prstGeom prst="rect">
              <a:avLst/>
            </a:prstGeom>
            <a:solidFill>
              <a:srgbClr val="B43C24"/>
            </a:solidFill>
            <a:ln w="0"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B43C24">
                  <a:alpha val="7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bubble3D val="0"/>
            <c:spPr>
              <a:prstGeom prst="rect">
                <a:avLst/>
              </a:prstGeom>
              <a:solidFill>
                <a:srgbClr val="B43C24">
                  <a:alpha val="5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bubble3D val="0"/>
            <c:spPr>
              <a:prstGeom prst="rect">
                <a:avLst/>
              </a:prstGeom>
              <a:solidFill>
                <a:srgbClr val="B43C24">
                  <a:alpha val="4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bubble3D val="0"/>
            <c:spPr>
              <a:prstGeom prst="rect">
                <a:avLst/>
              </a:prstGeom>
              <a:solidFill>
                <a:srgbClr val="B43C24">
                  <a:alpha val="2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5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20,0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3,6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1945999999999997E-2"/>
                  <c:y val="0.11821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0,5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4465000000000003E-2"/>
                  <c:y val="0.11588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i="1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0,05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3449999999999996E-2"/>
                  <c:y val="-9.124000000000000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1,7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3069999999999999E-2"/>
                  <c:y val="-3.808000000000000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1,1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800" b="1" u="none" strike="noStrike">
                    <a:solidFill>
                      <a:srgbClr val="000000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categories</c:f>
              <c:strCache>
                <c:ptCount val="6"/>
                <c:pt idx="0">
                  <c:v>субсидии на 
государственное задание</c:v>
                </c:pt>
                <c:pt idx="1">
                  <c:v>государственные контракты 
ВМСБ</c:v>
                </c:pt>
                <c:pt idx="2">
                  <c:v>обеспечение деятельности Роснедр и территориальных органов</c:v>
                </c:pt>
                <c:pt idx="3">
                  <c:v>обеспечение деятельности 
ФГКУ «Росгеолэкспертиза»</c:v>
                </c:pt>
                <c:pt idx="4">
                  <c:v>обеспечение деятельности подведомственных бюджетных и автономного учреждений</c:v>
                </c:pt>
                <c:pt idx="5">
                  <c:v>субвенции Республика Крым и 
г. Севастополь</c:v>
                </c:pt>
              </c:strCache>
            </c:strRef>
          </c:cat>
          <c:val>
            <c:numRef>
              <c:f>0</c:f>
              <c:numCache>
                <c:formatCode>0.0</c:formatCode>
                <c:ptCount val="6"/>
                <c:pt idx="0">
                  <c:v>20</c:v>
                </c:pt>
                <c:pt idx="1">
                  <c:v>3.6</c:v>
                </c:pt>
                <c:pt idx="2">
                  <c:v>1.7</c:v>
                </c:pt>
                <c:pt idx="3">
                  <c:v>1.1000000000000001</c:v>
                </c:pt>
                <c:pt idx="4">
                  <c:v>0.5</c:v>
                </c:pt>
                <c:pt idx="5">
                  <c:v>4.5999999999999999E-2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50"/>
      </c:doughnutChart>
      <c:spPr>
        <a:prstGeom prst="rect">
          <a:avLst/>
        </a:prstGeom>
        <a:noFill/>
        <a:ln w="0">
          <a:noFill/>
          <a:miter/>
        </a:ln>
      </c:spPr>
    </c:plotArea>
    <c:legend>
      <c:legendPos val="b"/>
      <c:layout>
        <c:manualLayout>
          <c:xMode val="edge"/>
          <c:yMode val="edge"/>
          <c:x val="6.4060000000000006E-2"/>
          <c:y val="0.52539000000000002"/>
          <c:w val="0.85660000000000003"/>
          <c:h val="0.45796999999999999"/>
        </c:manualLayout>
      </c:layout>
      <c:overlay val="0"/>
      <c:spPr>
        <a:prstGeom prst="rect">
          <a:avLst/>
        </a:prstGeom>
        <a:noFill/>
        <a:ln w="0">
          <a:noFill/>
        </a:ln>
      </c:spPr>
      <c:txPr>
        <a:bodyPr/>
        <a:lstStyle/>
        <a:p>
          <a:pPr>
            <a:defRPr sz="2000" b="0" u="none" strike="noStrike">
              <a:solidFill>
                <a:srgbClr val="000000"/>
              </a:solidFill>
              <a:latin typeface="Helvetica Neue Medium"/>
              <a:ea typeface="Helvetica Neue Medium"/>
            </a:defRPr>
          </a:pPr>
          <a:endParaRPr lang="ru-RU"/>
        </a:p>
      </c:txPr>
    </c:legend>
    <c:plotVisOnly val="1"/>
    <c:dispBlanksAs val="gap"/>
    <c:showDLblsOverMax val="1"/>
  </c:chart>
  <c:spPr>
    <a:xfrm>
      <a:off x="6283440" y="3925440"/>
      <a:ext cx="6211800" cy="9234000"/>
    </a:xfrm>
    <a:prstGeom prst="rect">
      <a:avLst/>
    </a:prstGeom>
    <a:noFill/>
    <a:ln w="9360">
      <a:noFill/>
      <a:round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11000000000003E-2"/>
          <c:y val="5.1151000000000002E-2"/>
          <c:w val="0.790771"/>
          <c:h val="0.91324000000000005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prstGeom prst="rect">
              <a:avLst/>
            </a:prstGeom>
            <a:solidFill>
              <a:srgbClr val="B43C24"/>
            </a:solidFill>
            <a:ln w="0"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34,6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8201"/>
                  <c:y val="4.914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0,075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800" b="1" u="none" strike="noStrike">
                    <a:solidFill>
                      <a:srgbClr val="000000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categories</c:f>
              <c:strCache>
                <c:ptCount val="2"/>
                <c:pt idx="0">
                  <c:v>ГП ВИПР</c:v>
                </c:pt>
                <c:pt idx="1">
                  <c:v>ГП ООС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34.6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2"/>
        <c:holeSize val="50"/>
      </c:doughnutChart>
      <c:spPr>
        <a:prstGeom prst="rect">
          <a:avLst/>
        </a:prstGeom>
        <a:noFill/>
        <a:ln w="0">
          <a:noFill/>
        </a:ln>
      </c:spPr>
    </c:plotArea>
    <c:plotVisOnly val="1"/>
    <c:dispBlanksAs val="gap"/>
    <c:showDLblsOverMax val="1"/>
  </c:chart>
  <c:spPr>
    <a:xfrm>
      <a:off x="429840" y="3259440"/>
      <a:ext cx="5401080" cy="4377240"/>
    </a:xfrm>
    <a:prstGeom prst="rect">
      <a:avLst/>
    </a:prstGeom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52"/>
          <c:y val="2.8135E-2"/>
          <c:w val="0.71460800000000002"/>
          <c:h val="0.480736"/>
        </c:manualLayout>
      </c:layout>
      <c:doughnutChart>
        <c:varyColors val="1"/>
        <c:ser>
          <c:idx val="0"/>
          <c:order val="0"/>
          <c:spPr>
            <a:prstGeom prst="rect">
              <a:avLst/>
            </a:prstGeom>
            <a:solidFill>
              <a:srgbClr val="B43C24"/>
            </a:solidFill>
            <a:ln w="0"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B43C24">
                  <a:alpha val="8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bubble3D val="0"/>
            <c:spPr>
              <a:prstGeom prst="rect">
                <a:avLst/>
              </a:prstGeom>
              <a:solidFill>
                <a:srgbClr val="B43C24">
                  <a:alpha val="6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bubble3D val="0"/>
            <c:spPr>
              <a:prstGeom prst="rect">
                <a:avLst/>
              </a:prstGeom>
              <a:solidFill>
                <a:srgbClr val="B43C24">
                  <a:alpha val="5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bubble3D val="0"/>
            <c:spPr>
              <a:prstGeom prst="rect">
                <a:avLst/>
              </a:prstGeom>
              <a:solidFill>
                <a:srgbClr val="B43C24">
                  <a:alpha val="4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5"/>
            <c:bubble3D val="0"/>
            <c:spPr>
              <a:prstGeom prst="rect">
                <a:avLst/>
              </a:prstGeom>
              <a:solidFill>
                <a:srgbClr val="B43C24">
                  <a:alpha val="3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6"/>
            <c:bubble3D val="0"/>
            <c:spPr>
              <a:prstGeom prst="rect">
                <a:avLst/>
              </a:prstGeom>
              <a:solidFill>
                <a:srgbClr val="B43C24">
                  <a:alpha val="20000"/>
                </a:srgbClr>
              </a:solidFill>
              <a:ln w="0">
                <a:noFill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2,6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0600000000000002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1,4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2538"/>
                  <c:y val="4.87700000000000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0,9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5560000000000003E-2"/>
                  <c:y val="0.2019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0,5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9946"/>
                  <c:y val="-0.1583700000000000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1,15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6510000000000001E-2"/>
                  <c:y val="-7.974000000000000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0,85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1270000000000004E-2"/>
                  <c:y val="5.35899999999999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0,2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1" u="none" strike="noStrike">
                    <a:solidFill>
                      <a:srgbClr val="000000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categories</c:f>
              <c:strCache>
                <c:ptCount val="7"/>
                <c:pt idx="0">
                  <c:v>углеводородное сырье</c:v>
                </c:pt>
                <c:pt idx="1">
                  <c:v>твердые полезные ископаемые</c:v>
                </c:pt>
                <c:pt idx="2">
                  <c:v>МОМД</c:v>
                </c:pt>
                <c:pt idx="3">
                  <c:v>тех. перевооружение
ФГБУ Роснедр</c:v>
                </c:pt>
                <c:pt idx="4">
                  <c:v>Антарктида, Шпицберген и континентальный шельф</c:v>
                </c:pt>
                <c:pt idx="5">
                  <c:v>тех. перевооружение 
АО "Росгеология"</c:v>
                </c:pt>
                <c:pt idx="6">
                  <c:v>подземные воды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2.6</c:v>
                </c:pt>
                <c:pt idx="1">
                  <c:v>1.4</c:v>
                </c:pt>
                <c:pt idx="2">
                  <c:v>1.1499999999999999</c:v>
                </c:pt>
                <c:pt idx="3">
                  <c:v>0.9</c:v>
                </c:pt>
                <c:pt idx="4">
                  <c:v>0.85</c:v>
                </c:pt>
                <c:pt idx="5">
                  <c:v>0.5</c:v>
                </c:pt>
                <c:pt idx="6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50"/>
      </c:doughnutChart>
      <c:spPr>
        <a:prstGeom prst="rect">
          <a:avLst/>
        </a:prstGeom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6.4060000000000006E-2"/>
          <c:y val="0.52539000000000002"/>
          <c:w val="0.85660000000000003"/>
          <c:h val="0.45796999999999999"/>
        </c:manualLayout>
      </c:layout>
      <c:overlay val="0"/>
      <c:spPr>
        <a:prstGeom prst="rect">
          <a:avLst/>
        </a:prstGeom>
        <a:noFill/>
        <a:ln w="0">
          <a:noFill/>
        </a:ln>
      </c:spPr>
      <c:txPr>
        <a:bodyPr/>
        <a:lstStyle/>
        <a:p>
          <a:pPr>
            <a:defRPr sz="2000" b="0" u="none" strike="noStrike">
              <a:solidFill>
                <a:srgbClr val="000000"/>
              </a:solidFill>
              <a:latin typeface="Helvetica Neue Medium"/>
              <a:ea typeface="Helvetica Neue Medium"/>
            </a:defRPr>
          </a:pPr>
          <a:endParaRPr lang="ru-RU"/>
        </a:p>
      </c:txPr>
    </c:legend>
    <c:plotVisOnly val="1"/>
    <c:dispBlanksAs val="gap"/>
    <c:showDLblsOverMax val="1"/>
  </c:chart>
  <c:spPr>
    <a:xfrm>
      <a:off x="17836488" y="3219480"/>
      <a:ext cx="5751720" cy="10287360"/>
    </a:xfrm>
    <a:prstGeom prst="rect">
      <a:avLst/>
    </a:prstGeom>
    <a:noFill/>
    <a:ln w="936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28"/>
          <c:y val="2.8146999999999998E-2"/>
          <c:w val="0.714592"/>
          <c:h val="0.48072199999999998"/>
        </c:manualLayout>
      </c:layout>
      <c:doughnutChart>
        <c:varyColors val="1"/>
        <c:ser>
          <c:idx val="0"/>
          <c:order val="0"/>
          <c:spPr>
            <a:prstGeom prst="rect">
              <a:avLst/>
            </a:prstGeom>
            <a:solidFill>
              <a:srgbClr val="00A2FF"/>
            </a:solidFill>
            <a:ln w="0"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B43C24">
                  <a:alpha val="7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bubble3D val="0"/>
            <c:spPr>
              <a:prstGeom prst="rect">
                <a:avLst/>
              </a:prstGeom>
              <a:solidFill>
                <a:srgbClr val="B43C24">
                  <a:alpha val="5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bubble3D val="0"/>
            <c:spPr>
              <a:prstGeom prst="rect">
                <a:avLst/>
              </a:prstGeom>
              <a:solidFill>
                <a:srgbClr val="B43C24">
                  <a:alpha val="4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bubble3D val="0"/>
            <c:spPr>
              <a:prstGeom prst="rect">
                <a:avLst/>
              </a:prstGeom>
              <a:solidFill>
                <a:srgbClr val="B43C24">
                  <a:alpha val="2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layout>
                <c:manualLayout>
                  <c:x val="3.0599999999999998E-3"/>
                  <c:y val="2.099999999999999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19,8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800000000000002E-3"/>
                  <c:y val="0.1149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1,9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081000000000006E-2"/>
                  <c:y val="8.73260000000000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1,1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7865000000000004E-2"/>
                  <c:y val="6.76749999999999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0,6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1003999999999998E-2"/>
                  <c:y val="7.882500000000000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i="1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0,05</a:t>
                    </a:r>
                    <a:endParaRPr lang="en-US"/>
                  </a:p>
                </c:rich>
              </c:tx>
              <c:numFmt formatCode="0.0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600" b="1" u="none" strike="noStrike">
                    <a:solidFill>
                      <a:srgbClr val="FFFFFF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categories</c:f>
              <c:strCache>
                <c:ptCount val="5"/>
                <c:pt idx="0">
                  <c:v>субсидии на 
государственное задание</c:v>
                </c:pt>
                <c:pt idx="1">
                  <c:v>государственные контракты ВМСБ</c:v>
                </c:pt>
                <c:pt idx="2">
                  <c:v>обеспечение деятельности Роснедр и территориальных органов</c:v>
                </c:pt>
                <c:pt idx="3">
                  <c:v>обеспечение деятельности 
ФГКУ «Росгеолэкспертиза»</c:v>
                </c:pt>
                <c:pt idx="4">
                  <c:v>обеспечение деятельности подведомственных бюджетных и автономного учреждений</c:v>
                </c:pt>
              </c:strCache>
            </c:strRef>
          </c:cat>
          <c:val>
            <c:numRef>
              <c:f>0</c:f>
              <c:numCache>
                <c:formatCode>0.0</c:formatCode>
                <c:ptCount val="5"/>
                <c:pt idx="0">
                  <c:v>19.899999999999999</c:v>
                </c:pt>
                <c:pt idx="1">
                  <c:v>3</c:v>
                </c:pt>
                <c:pt idx="2">
                  <c:v>1.9</c:v>
                </c:pt>
                <c:pt idx="3">
                  <c:v>1.1000000000000001</c:v>
                </c:pt>
                <c:pt idx="4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50"/>
      </c:doughnutChart>
      <c:spPr>
        <a:prstGeom prst="rect">
          <a:avLst/>
        </a:prstGeom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6.4060000000000006E-2"/>
          <c:y val="0.52539000000000002"/>
          <c:w val="0.85660000000000003"/>
          <c:h val="0.45796999999999999"/>
        </c:manualLayout>
      </c:layout>
      <c:overlay val="0"/>
      <c:spPr>
        <a:prstGeom prst="rect">
          <a:avLst/>
        </a:prstGeom>
        <a:noFill/>
        <a:ln w="0">
          <a:noFill/>
        </a:ln>
      </c:spPr>
      <c:txPr>
        <a:bodyPr/>
        <a:lstStyle/>
        <a:p>
          <a:pPr>
            <a:defRPr sz="2000" b="0" u="none" strike="noStrike">
              <a:solidFill>
                <a:srgbClr val="000000"/>
              </a:solidFill>
              <a:latin typeface="Helvetica Neue Medium"/>
              <a:ea typeface="Helvetica Neue Medium"/>
            </a:defRPr>
          </a:pPr>
          <a:endParaRPr lang="ru-RU"/>
        </a:p>
      </c:txPr>
    </c:legend>
    <c:plotVisOnly val="1"/>
    <c:dispBlanksAs val="gap"/>
    <c:showDLblsOverMax val="1"/>
  </c:chart>
  <c:spPr>
    <a:xfrm>
      <a:off x="6300000" y="3925440"/>
      <a:ext cx="6211800" cy="9234000"/>
    </a:xfrm>
    <a:prstGeom prst="rect">
      <a:avLst/>
    </a:prstGeom>
    <a:noFill/>
    <a:ln w="936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11000000000003E-2"/>
          <c:y val="5.1151000000000002E-2"/>
          <c:w val="0.790771"/>
          <c:h val="0.91324000000000005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prstGeom prst="rect">
              <a:avLst/>
            </a:prstGeom>
            <a:solidFill>
              <a:srgbClr val="B43C24"/>
            </a:solidFill>
            <a:ln w="0"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300" b="0" u="none" strike="noStrike" dirty="0" smtClean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35,7</a:t>
                    </a:r>
                    <a:endParaRPr lang="en-US" dirty="0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959999999999999"/>
                  <c:y val="-6.690999999999999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0,067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  <a:round/>
              </a:ln>
              <a:effectLst/>
            </c:spPr>
            <c:txPr>
              <a:bodyPr wrap="square"/>
              <a:lstStyle/>
              <a:p>
                <a:pPr>
                  <a:defRPr sz="2600" b="1" u="none" strike="noStrike">
                    <a:solidFill>
                      <a:srgbClr val="000000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categories</c:f>
              <c:strCache>
                <c:ptCount val="2"/>
                <c:pt idx="0">
                  <c:v>ГП ВИПР</c:v>
                </c:pt>
                <c:pt idx="1">
                  <c:v>ГП ООС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35.5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2"/>
        <c:holeSize val="50"/>
      </c:doughnutChart>
      <c:spPr>
        <a:prstGeom prst="rect">
          <a:avLst/>
        </a:prstGeom>
        <a:noFill/>
        <a:ln w="0">
          <a:noFill/>
        </a:ln>
      </c:spPr>
    </c:plotArea>
    <c:plotVisOnly val="1"/>
    <c:dispBlanksAs val="gap"/>
    <c:showDLblsOverMax val="1"/>
  </c:chart>
  <c:spPr>
    <a:xfrm>
      <a:off x="429840" y="3259440"/>
      <a:ext cx="5465122" cy="4377240"/>
    </a:xfrm>
    <a:prstGeom prst="rect">
      <a:avLst/>
    </a:prstGeom>
    <a:noFill/>
    <a:ln w="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52"/>
          <c:y val="2.8139000000000001E-2"/>
          <c:w val="0.71460800000000002"/>
          <c:h val="0.48075800000000002"/>
        </c:manualLayout>
      </c:layout>
      <c:doughnutChart>
        <c:varyColors val="1"/>
        <c:ser>
          <c:idx val="0"/>
          <c:order val="0"/>
          <c:spPr>
            <a:prstGeom prst="rect">
              <a:avLst/>
            </a:prstGeom>
            <a:solidFill>
              <a:srgbClr val="00A2FF"/>
            </a:solidFill>
            <a:ln w="0"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B43C24">
                  <a:alpha val="8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bubble3D val="0"/>
            <c:spPr>
              <a:prstGeom prst="rect">
                <a:avLst/>
              </a:prstGeom>
              <a:solidFill>
                <a:srgbClr val="B43C24">
                  <a:alpha val="7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bubble3D val="0"/>
            <c:spPr>
              <a:prstGeom prst="rect">
                <a:avLst/>
              </a:prstGeom>
              <a:solidFill>
                <a:srgbClr val="B43C24">
                  <a:alpha val="6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bubble3D val="0"/>
            <c:spPr>
              <a:prstGeom prst="rect">
                <a:avLst/>
              </a:prstGeom>
              <a:solidFill>
                <a:srgbClr val="B43C24">
                  <a:alpha val="5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5"/>
            <c:bubble3D val="0"/>
            <c:spPr>
              <a:prstGeom prst="rect">
                <a:avLst/>
              </a:prstGeom>
              <a:solidFill>
                <a:srgbClr val="B43C24">
                  <a:alpha val="4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6"/>
            <c:bubble3D val="0"/>
            <c:spPr>
              <a:prstGeom prst="rect">
                <a:avLst/>
              </a:prstGeom>
              <a:solidFill>
                <a:srgbClr val="B43C24">
                  <a:alpha val="3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2,9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2,1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1,7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0,9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6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0,7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42401"/>
                  <c:y val="2.20939999999999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0,45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3026099999999999"/>
                  <c:y val="5.11479999999999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400" b="0" u="none" strike="noStrike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</a:rPr>
                      <a:t>0,25</a:t>
                    </a:r>
                    <a:endParaRPr lang="en-US"/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600" b="1" u="none" strike="noStrike">
                    <a:solidFill>
                      <a:srgbClr val="FFFFFF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1"/>
            <c:leaderLines>
              <c:spPr>
                <a:prstGeom prst="rect">
                  <a:avLst/>
                </a:prstGeom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categories</c:f>
              <c:strCache>
                <c:ptCount val="7"/>
                <c:pt idx="0">
                  <c:v>твердые полезные ископаемые</c:v>
                </c:pt>
                <c:pt idx="1">
                  <c:v>углеводородное сырье</c:v>
                </c:pt>
                <c:pt idx="2">
                  <c:v>региональные геолого-съемочные работы</c:v>
                </c:pt>
                <c:pt idx="3">
                  <c:v>МОМД</c:v>
                </c:pt>
                <c:pt idx="4">
                  <c:v>прогнозно-минерагенические работы</c:v>
                </c:pt>
                <c:pt idx="5">
                  <c:v>расширение вычислительных мощностей</c:v>
                </c:pt>
                <c:pt idx="6">
                  <c:v>тех. перевооружение
ФГБУ Роснедр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2.9</c:v>
                </c:pt>
                <c:pt idx="1">
                  <c:v>2.1</c:v>
                </c:pt>
                <c:pt idx="2">
                  <c:v>1.7</c:v>
                </c:pt>
                <c:pt idx="3">
                  <c:v>0.9</c:v>
                </c:pt>
                <c:pt idx="4">
                  <c:v>0.7</c:v>
                </c:pt>
                <c:pt idx="5">
                  <c:v>0.45</c:v>
                </c:pt>
                <c:pt idx="6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0"/>
        <c:holeSize val="50"/>
      </c:doughnutChart>
      <c:spPr>
        <a:prstGeom prst="rect">
          <a:avLst/>
        </a:prstGeom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6.4060000000000006E-2"/>
          <c:y val="0.52539000000000002"/>
          <c:w val="0.85660000000000003"/>
          <c:h val="0.45796999999999999"/>
        </c:manualLayout>
      </c:layout>
      <c:overlay val="0"/>
      <c:spPr>
        <a:prstGeom prst="rect">
          <a:avLst/>
        </a:prstGeom>
        <a:noFill/>
        <a:ln w="0">
          <a:noFill/>
        </a:ln>
      </c:spPr>
      <c:txPr>
        <a:bodyPr/>
        <a:lstStyle/>
        <a:p>
          <a:pPr>
            <a:defRPr sz="2000" b="0" u="none" strike="noStrike">
              <a:solidFill>
                <a:srgbClr val="000000"/>
              </a:solidFill>
              <a:latin typeface="Helvetica Neue Medium"/>
              <a:ea typeface="Helvetica Neue Medium"/>
            </a:defRPr>
          </a:pPr>
          <a:endParaRPr lang="ru-RU"/>
        </a:p>
      </c:txPr>
    </c:legend>
    <c:plotVisOnly val="1"/>
    <c:dispBlanksAs val="gap"/>
    <c:showDLblsOverMax val="1"/>
  </c:chart>
  <c:spPr>
    <a:xfrm>
      <a:off x="17791920" y="2729880"/>
      <a:ext cx="5751720" cy="10055520"/>
    </a:xfrm>
    <a:prstGeom prst="rect">
      <a:avLst/>
    </a:prstGeom>
    <a:noFill/>
    <a:ln w="936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316680096696"/>
          <c:y val="6.9370974373029998E-2"/>
          <c:w val="0.71457350063312997"/>
          <c:h val="0.34030423461696602"/>
        </c:manualLayout>
      </c:layout>
      <c:doughnutChart>
        <c:varyColors val="1"/>
        <c:ser>
          <c:idx val="0"/>
          <c:order val="0"/>
          <c:spPr>
            <a:solidFill>
              <a:srgbClr val="00A2FF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B43C2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bubble3D val="0"/>
            <c:spPr>
              <a:solidFill>
                <a:srgbClr val="B43C24">
                  <a:alpha val="7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bubble3D val="0"/>
            <c:spPr>
              <a:solidFill>
                <a:srgbClr val="B43C24">
                  <a:alpha val="5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bubble3D val="0"/>
            <c:spPr>
              <a:solidFill>
                <a:srgbClr val="B43C24">
                  <a:alpha val="40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bubble3D val="0"/>
            <c:spPr>
              <a:solidFill>
                <a:srgbClr val="B43C24">
                  <a:alpha val="25000"/>
                </a:srgbClr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600" b="0" u="none" strike="noStrike">
                        <a:solidFill>
                          <a:srgbClr val="FFFFFF"/>
                        </a:solidFill>
                        <a:uFillTx/>
                        <a:latin typeface="Helvetica Neue Medium"/>
                        <a:ea typeface="Helvetica Neue Medium"/>
                      </a:rPr>
                      <a:t>8,2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600" b="0" u="none" strike="noStrike">
                        <a:solidFill>
                          <a:srgbClr val="FFFFFF"/>
                        </a:solidFill>
                        <a:uFillTx/>
                        <a:latin typeface="Helvetica Neue Medium"/>
                        <a:ea typeface="Helvetica Neue Medium"/>
                      </a:rPr>
                      <a:t>4,6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600" b="0" u="none" strike="noStrike">
                        <a:solidFill>
                          <a:srgbClr val="FFFFFF"/>
                        </a:solidFill>
                        <a:uFillTx/>
                        <a:latin typeface="Helvetica Neue Medium"/>
                        <a:ea typeface="Helvetica Neue Medium"/>
                      </a:rPr>
                      <a:t>2,6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468712625593993"/>
                  <c:y val="2.4003063747883396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0" u="none" strike="noStrike">
                        <a:solidFill>
                          <a:srgbClr val="000000"/>
                        </a:solidFill>
                        <a:uFillTx/>
                        <a:latin typeface="Helvetica Neue Medium"/>
                        <a:ea typeface="Helvetica Neue Medium"/>
                      </a:rPr>
                      <a:t>0,4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6143057234405884E-2"/>
                  <c:y val="4.480023206519753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0" u="none" strike="noStrike">
                        <a:solidFill>
                          <a:srgbClr val="000000"/>
                        </a:solidFill>
                        <a:uFillTx/>
                        <a:latin typeface="Helvetica Neue Medium"/>
                        <a:ea typeface="Helvetica Neue Medium"/>
                      </a:rPr>
                      <a:t>0,2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0"/>
              <c:showSerName val="0"/>
              <c:showPercent val="0"/>
              <c:showBubbleSize val="1"/>
              <c:separator> </c:separator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600" b="1" u="none" strike="noStrike">
                    <a:solidFill>
                      <a:srgbClr val="FFFFFF"/>
                    </a:solidFill>
                    <a:uFillTx/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 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5"/>
                <c:pt idx="0">
                  <c:v>углеводородное сырье</c:v>
                </c:pt>
                <c:pt idx="1">
                  <c:v>региональное геологическое изучение недр</c:v>
                </c:pt>
                <c:pt idx="2">
                  <c:v>твердые полезные ископаемые</c:v>
                </c:pt>
                <c:pt idx="3">
                  <c:v>обследование скважин УВС и рекультивация земель</c:v>
                </c:pt>
                <c:pt idx="4">
                  <c:v>подземные воды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4.5999999999999996</c:v>
                </c:pt>
                <c:pt idx="2">
                  <c:v>2.6</c:v>
                </c:pt>
                <c:pt idx="3">
                  <c:v>0.4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0"/>
        <c:holeSize val="50"/>
      </c:doughnut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7.6230000000000006E-2"/>
          <c:y val="0.42625000000000002"/>
          <c:w val="0.85660000000000003"/>
          <c:h val="0.3025200000000000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2000" b="0" u="none" strike="noStrike">
              <a:solidFill>
                <a:srgbClr val="000000"/>
              </a:solidFill>
              <a:uFillTx/>
              <a:latin typeface="Helvetica Neue Medium"/>
              <a:ea typeface="Helvetica Neue Medium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20000000000002E-3"/>
          <c:y val="5.1305000000000003E-2"/>
          <c:w val="0.98917900000000003"/>
          <c:h val="0.769738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КПМ ГИН</c:v>
                </c:pt>
              </c:strCache>
            </c:strRef>
          </c:tx>
          <c:spPr>
            <a:prstGeom prst="rect">
              <a:avLst/>
            </a:prstGeom>
            <a:solidFill>
              <a:srgbClr val="A8503F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prstGeom prst="rect">
                <a:avLst/>
              </a:prstGeom>
              <a:solidFill>
                <a:srgbClr val="A8503F"/>
              </a:solidFill>
              <a:ln w="0">
                <a:noFill/>
                <a:round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28,2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27,7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26,9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0" u="none" strike="noStrike" dirty="0" smtClean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26,7</a:t>
                    </a:r>
                    <a:endParaRPr lang="en-US" dirty="0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26,8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0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27,3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4000" b="1" u="none" strike="noStrike">
                    <a:solidFill>
                      <a:srgbClr val="FFFFFF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28.2</c:v>
                </c:pt>
                <c:pt idx="1">
                  <c:v>27.7</c:v>
                </c:pt>
                <c:pt idx="2">
                  <c:v>26.9</c:v>
                </c:pt>
                <c:pt idx="3">
                  <c:v>26.4</c:v>
                </c:pt>
                <c:pt idx="4">
                  <c:v>26.8</c:v>
                </c:pt>
                <c:pt idx="5">
                  <c:v>27.3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ФП Геология</c:v>
                </c:pt>
              </c:strCache>
            </c:strRef>
          </c:tx>
          <c:spPr>
            <a:prstGeom prst="rect">
              <a:avLst/>
            </a:prstGeom>
            <a:solidFill>
              <a:srgbClr val="CE8070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1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10,2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1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7,6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1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7,6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1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9,0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1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16,0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000" b="1" u="none" strike="noStrike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</a:rPr>
                      <a:t>16,0</a:t>
                    </a:r>
                    <a:endParaRPr lang="en-US"/>
                  </a:p>
                </c:rich>
              </c:tx>
              <c:numFmt formatCode="General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4000" b="1" u="none" strike="noStrike">
                    <a:solidFill>
                      <a:srgbClr val="FFFFFF"/>
                    </a:solidFill>
                    <a:latin typeface="Helvetica Neue Medium"/>
                    <a:ea typeface="Helvetica Neue Medium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10.199999999999999</c:v>
                </c:pt>
                <c:pt idx="1">
                  <c:v>7.6</c:v>
                </c:pt>
                <c:pt idx="2">
                  <c:v>7.6</c:v>
                </c:pt>
                <c:pt idx="3">
                  <c:v>9</c:v>
                </c:pt>
                <c:pt idx="4">
                  <c:v>16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6556728"/>
        <c:axId val="256560648"/>
      </c:barChart>
      <c:catAx>
        <c:axId val="256556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prstGeom prst="rect">
            <a:avLst/>
          </a:prstGeom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3600" b="1" u="none" strike="noStrike">
                <a:solidFill>
                  <a:srgbClr val="000000"/>
                </a:solidFill>
                <a:latin typeface="Helvetica Neue Medium"/>
                <a:ea typeface="Helvetica Neue Medium"/>
              </a:defRPr>
            </a:pPr>
            <a:endParaRPr lang="ru-RU"/>
          </a:p>
        </c:txPr>
        <c:crossAx val="256560648"/>
        <c:crosses val="autoZero"/>
        <c:auto val="1"/>
        <c:lblAlgn val="ctr"/>
        <c:lblOffset val="100"/>
        <c:noMultiLvlLbl val="0"/>
      </c:catAx>
      <c:valAx>
        <c:axId val="256560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6556728"/>
        <c:crosses val="autoZero"/>
        <c:crossBetween val="between"/>
      </c:valAx>
      <c:spPr>
        <a:prstGeom prst="rect">
          <a:avLst/>
        </a:prstGeom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3515"/>
          <c:y val="0.91796"/>
          <c:w val="0.28725000000000001"/>
          <c:h val="5.6559999999999999E-2"/>
        </c:manualLayout>
      </c:layout>
      <c:overlay val="0"/>
      <c:spPr>
        <a:prstGeom prst="rect">
          <a:avLst/>
        </a:prstGeom>
        <a:noFill/>
        <a:ln w="0">
          <a:noFill/>
        </a:ln>
      </c:spPr>
      <c:txPr>
        <a:bodyPr/>
        <a:lstStyle/>
        <a:p>
          <a:pPr>
            <a:defRPr sz="3600" b="0" u="none" strike="noStrike">
              <a:solidFill>
                <a:srgbClr val="000000"/>
              </a:solidFill>
              <a:latin typeface="Helvetica Neue Medium"/>
              <a:ea typeface="Helvetica Neue Medium"/>
            </a:defRPr>
          </a:pPr>
          <a:endParaRPr lang="ru-RU"/>
        </a:p>
      </c:txPr>
    </c:legend>
    <c:plotVisOnly val="1"/>
    <c:dispBlanksAs val="gap"/>
    <c:showDLblsOverMax val="1"/>
  </c:chart>
  <c:spPr>
    <a:xfrm>
      <a:off x="700200" y="2531519"/>
      <a:ext cx="23287320" cy="10924920"/>
    </a:xfrm>
    <a:prstGeom prst="rect">
      <a:avLst/>
    </a:prstGeom>
    <a:noFill/>
    <a:ln w="0">
      <a:noFill/>
    </a:ln>
  </c:spPr>
  <c:userShapes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0.64604</cdr:x>
      <cdr:y>0.60409</cdr:y>
    </cdr:from>
    <cdr:to>
      <cdr:x>0.68595</cdr:x>
      <cdr:y>0.66802</cdr:y>
    </cdr:to>
    <cdr:sp macro="" textlink="">
      <cdr:nvSpPr>
        <cdr:cNvPr id="69" name="TextBox 10"/>
        <cdr:cNvSpPr/>
      </cdr:nvSpPr>
      <cdr:spPr bwMode="auto">
        <a:xfrm xmlns:a="http://schemas.openxmlformats.org/drawingml/2006/main">
          <a:off x="15044760" y="6599880"/>
          <a:ext cx="929520" cy="6984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/>
      </cdr:style>
      <cdr:txBody>
        <a:bodyPr xmlns:a="http://schemas.openxmlformats.org/drawingml/2006/main" wrap="none" lIns="50760" tIns="50760" rIns="50760" bIns="50760" numCol="1" spcCol="38160" anchor="ctr">
          <a:spAutoFit/>
        </a:bodyPr>
        <a:lstStyle xmlns:a="http://schemas.openxmlformats.org/drawingml/2006/main"/>
        <a:p xmlns:a="http://schemas.openxmlformats.org/drawingml/2006/main">
          <a:pPr algn="ctr" defTabSz="825480">
            <a:lnSpc>
              <a:spcPct val="100000"/>
            </a:lnSpc>
            <a:tabLst>
              <a:tab pos="0" algn="l"/>
            </a:tabLst>
            <a:defRPr/>
          </a:pPr>
          <a:r>
            <a:rPr lang="ru-RU" sz="3500" b="1" u="none" strike="noStrike">
              <a:solidFill>
                <a:srgbClr val="FF0000"/>
              </a:solidFill>
              <a:latin typeface="Helvetica Neue"/>
              <a:ea typeface="Helvetica Neue"/>
            </a:rPr>
            <a:t>-0,9</a:t>
          </a:r>
          <a:endParaRPr sz="3500" b="0" u="none" strike="noStrike">
            <a:solidFill>
              <a:srgbClr val="000000"/>
            </a:solidFill>
            <a:latin typeface="Times New Roman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media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media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media2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/>
        </p:nvSpPr>
        <p:spPr bwMode="auto">
          <a:xfrm>
            <a:off x="-37800" y="2936160"/>
            <a:ext cx="24459480" cy="0"/>
          </a:xfrm>
          <a:prstGeom prst="line">
            <a:avLst/>
          </a:prstGeom>
          <a:ln w="25400">
            <a:solidFill>
              <a:srgbClr val="929292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36000" rIns="50760" bIns="36000" anchor="ctr">
            <a:noAutofit/>
          </a:bodyPr>
          <a:lstStyle/>
          <a:p>
            <a:pPr>
              <a:defRPr/>
            </a:pPr>
            <a:endParaRPr lang="ru-RU" sz="3000" b="1" u="none" strike="noStrike">
              <a:solidFill>
                <a:srgbClr val="000000"/>
              </a:solidFill>
              <a:latin typeface="Helvetica Neue"/>
              <a:ea typeface="Helvetica Neue"/>
            </a:endParaRPr>
          </a:p>
        </p:txBody>
      </p:sp>
      <p:sp>
        <p:nvSpPr>
          <p:cNvPr id="7" name="Line"/>
          <p:cNvSpPr/>
          <p:nvPr/>
        </p:nvSpPr>
        <p:spPr bwMode="auto">
          <a:xfrm>
            <a:off x="-13320" y="13255560"/>
            <a:ext cx="24410520" cy="0"/>
          </a:xfrm>
          <a:prstGeom prst="line">
            <a:avLst/>
          </a:prstGeom>
          <a:ln w="25400">
            <a:solidFill>
              <a:srgbClr val="929292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36000" rIns="50760" bIns="36000" anchor="ctr">
            <a:noAutofit/>
          </a:bodyPr>
          <a:lstStyle/>
          <a:p>
            <a:pPr>
              <a:defRPr/>
            </a:pPr>
            <a:endParaRPr lang="ru-RU" sz="3000" b="1" u="none" strike="noStrike">
              <a:solidFill>
                <a:srgbClr val="000000"/>
              </a:solidFill>
              <a:latin typeface="Helvetica Neue"/>
              <a:ea typeface="Helvetica Neue"/>
            </a:endParaRPr>
          </a:p>
        </p:txBody>
      </p:sp>
      <p:pic>
        <p:nvPicPr>
          <p:cNvPr id="2" name="Рисунок 7"/>
          <p:cNvPicPr/>
          <p:nvPr/>
        </p:nvPicPr>
        <p:blipFill>
          <a:blip r:embed="rId2">
            <a:extLst>
              <a:ext uri="{96DAC541-7B7A-43D3-8B79-37D633B846F1}">
                <asvg:svgBlip xmlns="" xmlns:m="http://schemas.openxmlformats.org/officeDocument/2006/math" xmlns:w="http://schemas.openxmlformats.org/wordprocessingml/2006/main" xmlns:asvg="http://schemas.microsoft.com/office/drawing/2016/SVG/main" r:embed="rId3"/>
              </a:ext>
            </a:extLst>
          </a:blip>
          <a:stretch/>
        </p:blipFill>
        <p:spPr bwMode="auto">
          <a:xfrm>
            <a:off x="592920" y="614160"/>
            <a:ext cx="4422240" cy="190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sldNum" idx="1"/>
          </p:nvPr>
        </p:nvSpPr>
        <p:spPr bwMode="auto">
          <a:xfrm>
            <a:off x="11959200" y="1308096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/>
          <a:p>
            <a:pPr indent="0">
              <a:buNone/>
              <a:defRPr/>
            </a:pPr>
            <a:endParaRPr lang="ru-RU" sz="2400" b="0" u="none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 bwMode="auto"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r>
              <a:rPr lang="ru-RU" sz="3000" b="0" u="none" strike="noStrike">
                <a:solidFill>
                  <a:srgbClr val="000000"/>
                </a:solidFill>
                <a:latin typeface="Helvetica Neue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 bwMode="auto"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u="none" strike="noStrike">
                <a:solidFill>
                  <a:srgbClr val="000000"/>
                </a:solidFill>
                <a:latin typeface="Helvetica Neue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u="none" strike="noStrike">
                <a:solidFill>
                  <a:srgbClr val="000000"/>
                </a:solidFill>
                <a:latin typeface="Helvetica Neue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u="none" strike="noStrike">
                <a:solidFill>
                  <a:srgbClr val="000000"/>
                </a:solidFill>
                <a:latin typeface="Helvetica Neue"/>
              </a:rPr>
              <a:t>Седьмой уровень структуры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28156A4B-CA4A-D240-8156-C4AC5FD8B931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1F328899-0309-2A4E-BF86-93405A8E79B8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A998BAD7-2D8B-6040-9982-092755343D7D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17449800" y="730250"/>
            <a:ext cx="5257800" cy="11623676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1676400" y="730250"/>
            <a:ext cx="15468600" cy="11623676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BCF608A0-92FD-244F-BD16-C0FED328FBBC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/>
        </p:nvSpPr>
        <p:spPr bwMode="auto">
          <a:xfrm>
            <a:off x="-37800" y="2936160"/>
            <a:ext cx="24459480" cy="0"/>
          </a:xfrm>
          <a:prstGeom prst="line">
            <a:avLst/>
          </a:prstGeom>
          <a:ln w="25400">
            <a:solidFill>
              <a:srgbClr val="929292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36000" rIns="50760" bIns="36000" anchor="ctr">
            <a:noAutofit/>
          </a:bodyPr>
          <a:lstStyle/>
          <a:p>
            <a:pPr>
              <a:defRPr/>
            </a:pPr>
            <a:endParaRPr lang="ru-RU" sz="3000" b="1" u="none" strike="noStrike">
              <a:solidFill>
                <a:srgbClr val="000000"/>
              </a:solidFill>
              <a:latin typeface="Helvetica Neue"/>
              <a:ea typeface="Helvetica Neue"/>
            </a:endParaRPr>
          </a:p>
        </p:txBody>
      </p:sp>
      <p:sp>
        <p:nvSpPr>
          <p:cNvPr id="7" name="Line"/>
          <p:cNvSpPr/>
          <p:nvPr/>
        </p:nvSpPr>
        <p:spPr bwMode="auto">
          <a:xfrm>
            <a:off x="-13320" y="13255560"/>
            <a:ext cx="24410520" cy="0"/>
          </a:xfrm>
          <a:prstGeom prst="line">
            <a:avLst/>
          </a:prstGeom>
          <a:ln w="25400">
            <a:solidFill>
              <a:srgbClr val="929292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36000" rIns="50760" bIns="36000" anchor="ctr">
            <a:noAutofit/>
          </a:bodyPr>
          <a:lstStyle/>
          <a:p>
            <a:pPr>
              <a:defRPr/>
            </a:pPr>
            <a:endParaRPr lang="ru-RU" sz="3000" b="1" u="none" strike="noStrike">
              <a:solidFill>
                <a:srgbClr val="000000"/>
              </a:solidFill>
              <a:latin typeface="Helvetica Neue"/>
              <a:ea typeface="Helvetica Neue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96DAC541-7B7A-43D3-8B79-37D633B846F1}">
                <asvg:svgBlip xmlns="" xmlns:m="http://schemas.openxmlformats.org/officeDocument/2006/math" xmlns:w="http://schemas.openxmlformats.org/wordprocessingml/2006/main" xmlns:asvg="http://schemas.microsoft.com/office/drawing/2016/SVG/main" r:embed="rId3"/>
              </a:ext>
            </a:extLst>
          </a:blip>
          <a:stretch/>
        </p:blipFill>
        <p:spPr bwMode="auto">
          <a:xfrm>
            <a:off x="592920" y="614160"/>
            <a:ext cx="4422240" cy="190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Line"/>
          <p:cNvSpPr/>
          <p:nvPr/>
        </p:nvSpPr>
        <p:spPr bwMode="auto">
          <a:xfrm>
            <a:off x="12960" y="594360"/>
            <a:ext cx="22193640" cy="0"/>
          </a:xfrm>
          <a:prstGeom prst="line">
            <a:avLst/>
          </a:prstGeom>
          <a:ln w="12700">
            <a:solidFill>
              <a:srgbClr val="5E5E5E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36000" rIns="50760" bIns="36000" anchor="ctr">
            <a:noAutofit/>
          </a:bodyPr>
          <a:lstStyle/>
          <a:p>
            <a:pPr>
              <a:defRPr/>
            </a:pPr>
            <a:endParaRPr lang="ru-RU" sz="3000" b="1" u="none" strike="noStrike">
              <a:solidFill>
                <a:srgbClr val="000000"/>
              </a:solidFill>
              <a:latin typeface="Helvetica Neue"/>
              <a:ea typeface="Helvetica Neue"/>
            </a:endParaRPr>
          </a:p>
        </p:txBody>
      </p:sp>
      <p:sp>
        <p:nvSpPr>
          <p:cNvPr id="10" name="Line"/>
          <p:cNvSpPr/>
          <p:nvPr/>
        </p:nvSpPr>
        <p:spPr bwMode="auto">
          <a:xfrm>
            <a:off x="-13320" y="13255560"/>
            <a:ext cx="24410520" cy="0"/>
          </a:xfrm>
          <a:prstGeom prst="line">
            <a:avLst/>
          </a:prstGeom>
          <a:ln w="12700">
            <a:solidFill>
              <a:srgbClr val="5E5E5E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36000" rIns="50760" bIns="36000" anchor="ctr">
            <a:noAutofit/>
          </a:bodyPr>
          <a:lstStyle/>
          <a:p>
            <a:pPr>
              <a:defRPr/>
            </a:pPr>
            <a:endParaRPr lang="ru-RU" sz="3000" b="1" u="none" strike="noStrike">
              <a:solidFill>
                <a:srgbClr val="000000"/>
              </a:solidFill>
              <a:latin typeface="Helvetica Neue"/>
              <a:ea typeface="Helvetica Neue"/>
            </a:endParaRPr>
          </a:p>
        </p:txBody>
      </p:sp>
      <p:sp>
        <p:nvSpPr>
          <p:cNvPr id="11" name="PlaceHolder 1"/>
          <p:cNvSpPr>
            <a:spLocks noGrp="1"/>
          </p:cNvSpPr>
          <p:nvPr>
            <p:ph type="sldNum" idx="2"/>
          </p:nvPr>
        </p:nvSpPr>
        <p:spPr bwMode="auto">
          <a:xfrm>
            <a:off x="11959200" y="1308096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/>
          <a:p>
            <a:pPr indent="0">
              <a:buNone/>
              <a:defRPr/>
            </a:pPr>
            <a:endParaRPr lang="ru-RU" sz="2400" b="0" u="none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2" name="Рисунок 1"/>
          <p:cNvPicPr/>
          <p:nvPr/>
        </p:nvPicPr>
        <p:blipFill>
          <a:blip r:embed="rId4">
            <a:extLst>
              <a:ext uri="{96DAC541-7B7A-43D3-8B79-37D633B846F1}">
                <asvg:svgBlip xmlns="" xmlns:m="http://schemas.openxmlformats.org/officeDocument/2006/math" xmlns:w="http://schemas.openxmlformats.org/wordprocessingml/2006/main" xmlns:asvg="http://schemas.microsoft.com/office/drawing/2016/SVG/main" r:embed="rId5"/>
              </a:ext>
            </a:extLst>
          </a:blip>
          <a:stretch/>
        </p:blipFill>
        <p:spPr bwMode="auto">
          <a:xfrm>
            <a:off x="22437720" y="244800"/>
            <a:ext cx="1782720" cy="481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PlaceHolder 2"/>
          <p:cNvSpPr>
            <a:spLocks noGrp="1"/>
          </p:cNvSpPr>
          <p:nvPr>
            <p:ph type="title"/>
          </p:nvPr>
        </p:nvSpPr>
        <p:spPr bwMode="auto"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/>
          <a:p>
            <a:pPr indent="0" algn="ctr">
              <a:buNone/>
              <a:defRPr/>
            </a:pPr>
            <a:r>
              <a:rPr lang="ru-RU" sz="3000" b="0" u="none" strike="noStrike">
                <a:solidFill>
                  <a:srgbClr val="000000"/>
                </a:solidFill>
                <a:latin typeface="Helvetica Neue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 bwMode="auto"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Для правки структуры щёлкните мышью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Второй уровень структуры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Третий уровень структуры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4800" b="0" u="none" strike="noStrike">
                <a:solidFill>
                  <a:srgbClr val="000000"/>
                </a:solidFill>
                <a:latin typeface="Helvetica Neue"/>
              </a:rPr>
              <a:t>Четвёртый уровень структуры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u="none" strike="noStrike">
                <a:solidFill>
                  <a:srgbClr val="000000"/>
                </a:solidFill>
                <a:latin typeface="Helvetica Neue"/>
              </a:rPr>
              <a:t>Пятый уровень структуры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u="none" strike="noStrike">
                <a:solidFill>
                  <a:srgbClr val="000000"/>
                </a:solidFill>
                <a:latin typeface="Helvetica Neue"/>
              </a:rPr>
              <a:t>Шестой уровень структуры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u="none" strike="noStrike">
                <a:solidFill>
                  <a:srgbClr val="000000"/>
                </a:solidFill>
                <a:latin typeface="Helvetica Neue"/>
              </a:rPr>
              <a:t>Седьмой уровень структуры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ECA13EE6-4D48-384E-A7DD-CF6D6B764CA6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6ACAF99D-8EE3-EC49-9A3E-760E30339124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E6C906C6-4C8C-4C48-8776-AAF0D4F9FA94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676400" y="3651250"/>
            <a:ext cx="10363200" cy="870267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12344400" y="3651250"/>
            <a:ext cx="10363200" cy="870267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AE066646-B601-234B-A78A-EFCF352D5A01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79576" y="730251"/>
            <a:ext cx="21031200" cy="2651126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1679577" y="5010149"/>
            <a:ext cx="10315574" cy="736917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12344400" y="5010149"/>
            <a:ext cx="10366376" cy="736917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0082BE61-49C9-2B42-9779-160295E987A7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0157CE54-BEC3-C548-9229-F5175809F3CA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828800">
              <a:defRPr/>
            </a:pPr>
            <a:fld id="{FA7E28F8-77E5-A34E-A0EF-03650650FBE2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5D12CD12-EE53-CC45-87A9-F6FC8F23D57B}" type="datetime1">
              <a:rPr lang="ru-RU">
                <a:solidFill>
                  <a:prstClr val="black">
                    <a:tint val="75000"/>
                  </a:prstClr>
                </a:solidFill>
              </a:rPr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1828800">
        <a:lnSpc>
          <a:spcPct val="90000"/>
        </a:lnSpc>
        <a:spcBef>
          <a:spcPts val="0"/>
        </a:spcBef>
        <a:buNone/>
        <a:defRPr sz="88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>
        <a:lnSpc>
          <a:spcPct val="90000"/>
        </a:lnSpc>
        <a:spcBef>
          <a:spcPts val="2000"/>
        </a:spcBef>
        <a:buFont typeface="Arial"/>
        <a:buChar char="•"/>
        <a:defRPr sz="56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>
        <a:defRPr sz="36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Заголовок презентации:…"/>
          <p:cNvSpPr/>
          <p:nvPr/>
        </p:nvSpPr>
        <p:spPr bwMode="auto">
          <a:xfrm>
            <a:off x="1646785" y="5712139"/>
            <a:ext cx="20280600" cy="2318503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800" b="1" u="none" strike="noStrike" dirty="0">
                <a:solidFill>
                  <a:srgbClr val="454B51"/>
                </a:solidFill>
                <a:latin typeface="Arial"/>
                <a:ea typeface="Arial"/>
              </a:rPr>
              <a:t>Итоги работы Федерального агентства по недропользованию в 2024 году и планы на 2025-2027 годы:</a:t>
            </a:r>
            <a:r>
              <a:rPr lang="ru-RU" sz="4800" b="1" u="none" strike="noStrike" dirty="0">
                <a:solidFill>
                  <a:srgbClr val="A8503F"/>
                </a:solidFill>
                <a:latin typeface="Arial"/>
                <a:ea typeface="Arial"/>
              </a:rPr>
              <a:t> </a:t>
            </a:r>
            <a:endParaRPr lang="ru-RU" sz="48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800" b="1" u="none" strike="noStrike" dirty="0">
                <a:solidFill>
                  <a:srgbClr val="A8503F"/>
                </a:solidFill>
                <a:latin typeface="Arial"/>
                <a:ea typeface="Arial"/>
              </a:rPr>
              <a:t>Результаты финансово-экономической деятельности</a:t>
            </a:r>
            <a:endParaRPr lang="ru-RU" sz="4800" b="0" u="none" strike="noStrik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Заголовок презентации:…"/>
          <p:cNvSpPr/>
          <p:nvPr/>
        </p:nvSpPr>
        <p:spPr bwMode="auto">
          <a:xfrm>
            <a:off x="1646785" y="9672452"/>
            <a:ext cx="14298848" cy="964286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800" b="1" dirty="0" smtClean="0">
                <a:solidFill>
                  <a:srgbClr val="454B51"/>
                </a:solidFill>
                <a:latin typeface="Arial"/>
              </a:rPr>
              <a:t>Заместитель руководителя Федерального агентства по недропользованию</a:t>
            </a:r>
            <a:endParaRPr lang="ru-RU" sz="28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800" b="1" u="none" strike="noStrike" dirty="0" smtClean="0">
                <a:solidFill>
                  <a:srgbClr val="A8503F"/>
                </a:solidFill>
                <a:latin typeface="Arial"/>
                <a:ea typeface="Arial"/>
              </a:rPr>
              <a:t>Данилин Д.Н.</a:t>
            </a:r>
            <a:endParaRPr lang="ru-RU" sz="2800" b="0" u="none" strike="noStrike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7"/>
          <p:cNvSpPr txBox="1"/>
          <p:nvPr/>
        </p:nvSpPr>
        <p:spPr bwMode="auto">
          <a:xfrm>
            <a:off x="6118123" y="841808"/>
            <a:ext cx="17971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ПРОГНОЗНО-ПОИСКОВАЯ ЭФФЕКТИВНОСТЬ РЕГИОНАЛЬНЫХ ГЕОЛОГО-ГЕОФИЗИЧЕСКИХ И ГЕОЛОГОСЪЕМОЧНЫХ РАБОТ</a:t>
            </a:r>
            <a:endParaRPr lang="ru-RU" sz="40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5720" y="3577053"/>
            <a:ext cx="22974300" cy="9772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9454" y="2972369"/>
            <a:ext cx="4953000" cy="428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7"/>
          <p:cNvSpPr txBox="1"/>
          <p:nvPr/>
        </p:nvSpPr>
        <p:spPr bwMode="auto">
          <a:xfrm>
            <a:off x="5631290" y="1124222"/>
            <a:ext cx="1846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ea typeface="Arial"/>
                <a:cs typeface="Arial"/>
              </a:rPr>
              <a:t>ФЕДЕРАЛЬНЫЙ ПРОЕКТ «ГЕОЛОГИЯ: ВОЗРОЖДЕНИЕ ЛЕГЕНДЫ» 2025-2027 Г.</a:t>
            </a:r>
            <a:endParaRPr lang="ru-RU" sz="40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13634" y="2638172"/>
            <a:ext cx="14355237" cy="10813648"/>
          </a:xfrm>
          <a:prstGeom prst="rect">
            <a:avLst/>
          </a:prstGeom>
        </p:spPr>
      </p:pic>
      <p:sp>
        <p:nvSpPr>
          <p:cNvPr id="20480854" name="TextBox 20480853"/>
          <p:cNvSpPr txBox="1"/>
          <p:nvPr/>
        </p:nvSpPr>
        <p:spPr bwMode="auto">
          <a:xfrm>
            <a:off x="696565" y="3913066"/>
            <a:ext cx="8408371" cy="159524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r>
              <a:rPr sz="3200" b="1" dirty="0" err="1"/>
              <a:t>Ожидаемые</a:t>
            </a:r>
            <a:r>
              <a:rPr sz="3200" b="1" dirty="0"/>
              <a:t> </a:t>
            </a:r>
            <a:r>
              <a:rPr sz="3200" b="1" dirty="0" err="1"/>
              <a:t>результаты</a:t>
            </a:r>
            <a:r>
              <a:rPr sz="3200" b="1" dirty="0"/>
              <a:t>  </a:t>
            </a:r>
            <a:r>
              <a:rPr sz="3200" b="1" dirty="0" err="1"/>
              <a:t>региональных</a:t>
            </a:r>
            <a:r>
              <a:rPr sz="3200" b="1" dirty="0"/>
              <a:t> </a:t>
            </a:r>
            <a:r>
              <a:rPr sz="3200" b="1" dirty="0" err="1" smtClean="0"/>
              <a:t>работ</a:t>
            </a:r>
            <a:r>
              <a:rPr sz="3200" b="1" dirty="0" smtClean="0"/>
              <a:t> в </a:t>
            </a:r>
            <a:r>
              <a:rPr sz="3200" b="1" dirty="0" err="1"/>
              <a:t>рамках</a:t>
            </a:r>
            <a:r>
              <a:rPr sz="3200" b="1" dirty="0"/>
              <a:t> </a:t>
            </a:r>
            <a:r>
              <a:rPr sz="3200" b="1" dirty="0" smtClean="0"/>
              <a:t>ФП </a:t>
            </a:r>
            <a:r>
              <a:rPr sz="3200" b="1" dirty="0"/>
              <a:t>«</a:t>
            </a:r>
            <a:r>
              <a:rPr sz="3200" b="1" dirty="0" err="1"/>
              <a:t>Геология</a:t>
            </a:r>
            <a:r>
              <a:rPr sz="3200" b="1" dirty="0"/>
              <a:t>: </a:t>
            </a:r>
            <a:r>
              <a:rPr sz="3200" b="1" dirty="0" err="1"/>
              <a:t>возрождение</a:t>
            </a:r>
            <a:r>
              <a:rPr sz="3200" b="1" dirty="0"/>
              <a:t> </a:t>
            </a:r>
            <a:r>
              <a:rPr sz="3200" b="1" dirty="0" err="1"/>
              <a:t>легенды</a:t>
            </a:r>
            <a:r>
              <a:rPr sz="3200" b="1" dirty="0"/>
              <a:t>» в 2025-2027 </a:t>
            </a:r>
            <a:r>
              <a:rPr sz="3200" b="1" dirty="0" err="1"/>
              <a:t>гг</a:t>
            </a:r>
            <a:r>
              <a:rPr sz="3200" b="1" dirty="0"/>
              <a:t>:</a:t>
            </a:r>
            <a:endParaRPr sz="3200" dirty="0"/>
          </a:p>
        </p:txBody>
      </p:sp>
      <p:sp>
        <p:nvSpPr>
          <p:cNvPr id="1571104371" name="TextBox 1571104370"/>
          <p:cNvSpPr txBox="1"/>
          <p:nvPr/>
        </p:nvSpPr>
        <p:spPr bwMode="auto">
          <a:xfrm>
            <a:off x="452503" y="9695798"/>
            <a:ext cx="8343736" cy="146995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284400" algn="just">
              <a:buFont typeface="Arial"/>
              <a:buChar char="–"/>
              <a:defRPr/>
            </a:pPr>
            <a:r>
              <a:rPr lang="ru-RU" sz="2800" dirty="0" smtClean="0"/>
              <a:t>  б</a:t>
            </a:r>
            <a:r>
              <a:rPr sz="2800" dirty="0" err="1" smtClean="0"/>
              <a:t>удет</a:t>
            </a:r>
            <a:r>
              <a:rPr sz="2800" dirty="0" smtClean="0"/>
              <a:t> </a:t>
            </a:r>
            <a:r>
              <a:rPr sz="2800" dirty="0" err="1"/>
              <a:t>достигнут</a:t>
            </a:r>
            <a:r>
              <a:rPr sz="2800" dirty="0"/>
              <a:t> </a:t>
            </a:r>
            <a:r>
              <a:rPr sz="2800" dirty="0" err="1"/>
              <a:t>прирост</a:t>
            </a:r>
            <a:r>
              <a:rPr sz="2800" dirty="0"/>
              <a:t> </a:t>
            </a:r>
            <a:r>
              <a:rPr sz="2800" dirty="0" err="1"/>
              <a:t>среднемасштабной</a:t>
            </a:r>
            <a:r>
              <a:rPr sz="2800" dirty="0"/>
              <a:t> </a:t>
            </a:r>
            <a:r>
              <a:rPr sz="2800" dirty="0" err="1" smtClean="0"/>
              <a:t>геологической</a:t>
            </a:r>
            <a:r>
              <a:rPr lang="ru-RU" sz="2800" dirty="0" smtClean="0"/>
              <a:t> изученности</a:t>
            </a:r>
            <a:r>
              <a:rPr sz="2800" dirty="0" smtClean="0"/>
              <a:t> </a:t>
            </a:r>
            <a:r>
              <a:rPr sz="2800" dirty="0" err="1"/>
              <a:t>территории</a:t>
            </a:r>
            <a:r>
              <a:rPr sz="2800" dirty="0"/>
              <a:t> </a:t>
            </a:r>
            <a:r>
              <a:rPr sz="2800" dirty="0" err="1"/>
              <a:t>Российской</a:t>
            </a:r>
            <a:r>
              <a:rPr sz="2800" dirty="0"/>
              <a:t> </a:t>
            </a:r>
            <a:r>
              <a:rPr sz="2800" dirty="0" err="1"/>
              <a:t>Федерации</a:t>
            </a:r>
            <a:r>
              <a:rPr sz="2800" dirty="0"/>
              <a:t> - </a:t>
            </a:r>
            <a:r>
              <a:rPr sz="3200" dirty="0" smtClean="0">
                <a:solidFill>
                  <a:srgbClr val="00B0F0"/>
                </a:solidFill>
              </a:rPr>
              <a:t>25,5 </a:t>
            </a:r>
            <a:r>
              <a:rPr sz="3200" dirty="0" err="1">
                <a:solidFill>
                  <a:srgbClr val="00B0F0"/>
                </a:solidFill>
              </a:rPr>
              <a:t>тыс</a:t>
            </a:r>
            <a:r>
              <a:rPr sz="3200" dirty="0">
                <a:solidFill>
                  <a:srgbClr val="00B0F0"/>
                </a:solidFill>
              </a:rPr>
              <a:t>. </a:t>
            </a:r>
            <a:r>
              <a:rPr sz="3200" dirty="0" err="1">
                <a:solidFill>
                  <a:srgbClr val="00B0F0"/>
                </a:solidFill>
              </a:rPr>
              <a:t>кв</a:t>
            </a:r>
            <a:r>
              <a:rPr sz="3200" dirty="0">
                <a:solidFill>
                  <a:srgbClr val="00B0F0"/>
                </a:solidFill>
              </a:rPr>
              <a:t>. </a:t>
            </a:r>
            <a:r>
              <a:rPr sz="3200" dirty="0" err="1">
                <a:solidFill>
                  <a:srgbClr val="00B0F0"/>
                </a:solidFill>
              </a:rPr>
              <a:t>км</a:t>
            </a:r>
            <a:r>
              <a:rPr sz="32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1029978563" name="TextBox 1029978562"/>
          <p:cNvSpPr txBox="1"/>
          <p:nvPr/>
        </p:nvSpPr>
        <p:spPr bwMode="auto">
          <a:xfrm>
            <a:off x="452503" y="6229921"/>
            <a:ext cx="8348519" cy="278493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284400" algn="just">
              <a:buFont typeface="Arial"/>
              <a:buChar char="–"/>
              <a:defRPr/>
            </a:pPr>
            <a:r>
              <a:rPr lang="ru-RU" sz="2800" dirty="0"/>
              <a:t> </a:t>
            </a:r>
            <a:r>
              <a:rPr lang="ru-RU" sz="2800" dirty="0" smtClean="0"/>
              <a:t>н</a:t>
            </a:r>
            <a:r>
              <a:rPr sz="2800" dirty="0" smtClean="0"/>
              <a:t>а </a:t>
            </a:r>
            <a:r>
              <a:rPr sz="2800" dirty="0" err="1"/>
              <a:t>территории</a:t>
            </a:r>
            <a:r>
              <a:rPr sz="2800" dirty="0"/>
              <a:t> </a:t>
            </a:r>
            <a:r>
              <a:rPr sz="2800" dirty="0" err="1"/>
              <a:t>Сибирского</a:t>
            </a:r>
            <a:r>
              <a:rPr sz="2800" dirty="0"/>
              <a:t> и </a:t>
            </a:r>
            <a:r>
              <a:rPr sz="2800" dirty="0" err="1"/>
              <a:t>Дальневосточного</a:t>
            </a:r>
            <a:r>
              <a:rPr sz="2800" dirty="0"/>
              <a:t> </a:t>
            </a:r>
            <a:r>
              <a:rPr sz="2800" dirty="0" err="1"/>
              <a:t>федеральных</a:t>
            </a:r>
            <a:r>
              <a:rPr sz="2800" dirty="0"/>
              <a:t> </a:t>
            </a:r>
            <a:r>
              <a:rPr sz="2800" dirty="0" err="1"/>
              <a:t>округов</a:t>
            </a:r>
            <a:r>
              <a:rPr sz="2800" dirty="0"/>
              <a:t> </a:t>
            </a:r>
            <a:r>
              <a:rPr sz="2800" dirty="0" err="1"/>
              <a:t>будет</a:t>
            </a:r>
            <a:r>
              <a:rPr sz="2800" dirty="0"/>
              <a:t> </a:t>
            </a:r>
            <a:r>
              <a:rPr sz="2800" dirty="0" err="1"/>
              <a:t>выделено</a:t>
            </a:r>
            <a:r>
              <a:rPr sz="2800" dirty="0"/>
              <a:t> </a:t>
            </a:r>
            <a:r>
              <a:rPr sz="3200" dirty="0">
                <a:solidFill>
                  <a:srgbClr val="00B0F0"/>
                </a:solidFill>
              </a:rPr>
              <a:t>45</a:t>
            </a:r>
            <a:r>
              <a:rPr sz="2800" dirty="0"/>
              <a:t> </a:t>
            </a:r>
            <a:r>
              <a:rPr sz="2800" dirty="0" err="1"/>
              <a:t>перспективных</a:t>
            </a:r>
            <a:r>
              <a:rPr sz="2800" dirty="0"/>
              <a:t> </a:t>
            </a:r>
            <a:r>
              <a:rPr sz="2800" dirty="0" err="1"/>
              <a:t>участков</a:t>
            </a:r>
            <a:r>
              <a:rPr sz="2800" dirty="0"/>
              <a:t> </a:t>
            </a:r>
            <a:r>
              <a:rPr sz="2800" dirty="0" err="1"/>
              <a:t>недр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лицензирования и </a:t>
            </a:r>
            <a:r>
              <a:rPr sz="2800" dirty="0" err="1"/>
              <a:t>постановки</a:t>
            </a:r>
            <a:r>
              <a:rPr sz="2800" dirty="0"/>
              <a:t> </a:t>
            </a:r>
            <a:r>
              <a:rPr sz="2800" dirty="0" err="1"/>
              <a:t>поисково-оценочных</a:t>
            </a:r>
            <a:r>
              <a:rPr sz="2800" dirty="0"/>
              <a:t> </a:t>
            </a:r>
            <a:r>
              <a:rPr sz="2800" dirty="0" err="1" smtClean="0"/>
              <a:t>работ</a:t>
            </a:r>
            <a:r>
              <a:rPr lang="ru-RU" sz="2800" dirty="0" smtClean="0"/>
              <a:t>,</a:t>
            </a:r>
            <a:r>
              <a:rPr sz="2800" dirty="0" smtClean="0"/>
              <a:t> </a:t>
            </a:r>
            <a:r>
              <a:rPr sz="2800" dirty="0" err="1" smtClean="0"/>
              <a:t>ориентированны</a:t>
            </a:r>
            <a:r>
              <a:rPr lang="ru-RU" sz="2800" dirty="0" smtClean="0"/>
              <a:t>х</a:t>
            </a:r>
            <a:r>
              <a:rPr sz="2800" dirty="0" smtClean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дефицитные</a:t>
            </a:r>
            <a:r>
              <a:rPr sz="2800" dirty="0"/>
              <a:t> </a:t>
            </a:r>
            <a:r>
              <a:rPr sz="2800" dirty="0" err="1"/>
              <a:t>импортозависимые</a:t>
            </a:r>
            <a:r>
              <a:rPr sz="2800" dirty="0"/>
              <a:t> </a:t>
            </a:r>
            <a:r>
              <a:rPr sz="2800" dirty="0" err="1"/>
              <a:t>виды</a:t>
            </a:r>
            <a:r>
              <a:rPr sz="2800" dirty="0"/>
              <a:t> </a:t>
            </a:r>
            <a:r>
              <a:rPr sz="2800" dirty="0" err="1"/>
              <a:t>полезных</a:t>
            </a:r>
            <a:r>
              <a:rPr sz="2800" dirty="0"/>
              <a:t> </a:t>
            </a:r>
            <a:r>
              <a:rPr sz="2800" dirty="0" err="1" smtClean="0"/>
              <a:t>ископаемых</a:t>
            </a:r>
            <a:r>
              <a:rPr lang="ru-RU" sz="2800" dirty="0" smtClean="0"/>
              <a:t>;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7"/>
          <p:cNvSpPr txBox="1"/>
          <p:nvPr/>
        </p:nvSpPr>
        <p:spPr bwMode="auto">
          <a:xfrm>
            <a:off x="5669342" y="878000"/>
            <a:ext cx="18535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СОЗДАНИЕ ГОСУДАРСТВЕННОЙ СЕТИ ОПОРНЫХ ГЕОЛОГО-ГЕОФИЗИЧЕСКИХ ПРОФИЛЕЙ, ПАРАМЕТРИЧЕСКИХ И СВЕРХГЛУБОКИХ СКВАЖИН</a:t>
            </a:r>
            <a:endParaRPr lang="ru-RU" sz="40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38239" t="3623" r="4703" b="6956"/>
          <a:stretch/>
        </p:blipFill>
        <p:spPr bwMode="auto">
          <a:xfrm>
            <a:off x="494712" y="2881786"/>
            <a:ext cx="11734236" cy="1043043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Рисунок 36"/>
          <p:cNvPicPr/>
          <p:nvPr/>
        </p:nvPicPr>
        <p:blipFill>
          <a:blip r:embed="rId4"/>
          <a:stretch/>
        </p:blipFill>
        <p:spPr bwMode="auto">
          <a:xfrm>
            <a:off x="13421414" y="4811356"/>
            <a:ext cx="1152000" cy="61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372473" y="12479064"/>
            <a:ext cx="1179678" cy="625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 t="27374" r="33908" b="406"/>
          <a:stretch/>
        </p:blipFill>
        <p:spPr bwMode="auto">
          <a:xfrm>
            <a:off x="13356963" y="11441727"/>
            <a:ext cx="1179678" cy="597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rcRect l="27560" t="3520" b="12861"/>
          <a:stretch/>
        </p:blipFill>
        <p:spPr bwMode="auto">
          <a:xfrm>
            <a:off x="13369931" y="9220349"/>
            <a:ext cx="1166710" cy="595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3406705" y="7822220"/>
            <a:ext cx="1166710" cy="598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3" name="Рисунок 12"/>
          <p:cNvPicPr/>
          <p:nvPr/>
        </p:nvPicPr>
        <p:blipFill>
          <a:blip r:embed="rId9"/>
          <a:stretch/>
        </p:blipFill>
        <p:spPr bwMode="auto">
          <a:xfrm>
            <a:off x="13438828" y="6452216"/>
            <a:ext cx="1152000" cy="61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68"/>
          <p:cNvSpPr txBox="1"/>
          <p:nvPr/>
        </p:nvSpPr>
        <p:spPr bwMode="auto">
          <a:xfrm>
            <a:off x="14590829" y="7508058"/>
            <a:ext cx="7747906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defTabSz="1828800">
              <a:tabLst>
                <a:tab pos="11868148" algn="r"/>
              </a:tabLst>
              <a:defRPr/>
            </a:pP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Актуализирован комплект геофизических разрезов северной части опорного профиля 1-СБ материалами речных сейсмических данных МОВ-ОГТ</a:t>
            </a:r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76"/>
          <p:cNvSpPr txBox="1"/>
          <p:nvPr/>
        </p:nvSpPr>
        <p:spPr bwMode="auto">
          <a:xfrm>
            <a:off x="14656371" y="9031592"/>
            <a:ext cx="785622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828800">
              <a:tabLst>
                <a:tab pos="11868148" algn="r"/>
              </a:tabLst>
              <a:defRPr/>
            </a:pP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Актуализированы скоростные разрезы по ретроспективному профилю ГСЗ «Кимберлит»</a:t>
            </a:r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77"/>
          <p:cNvSpPr txBox="1"/>
          <p:nvPr/>
        </p:nvSpPr>
        <p:spPr bwMode="auto">
          <a:xfrm>
            <a:off x="14656371" y="4517192"/>
            <a:ext cx="815775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828800">
              <a:tabLst>
                <a:tab pos="11868148" algn="r"/>
              </a:tabLst>
              <a:defRPr/>
            </a:pP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Создан геофизический атлас глубинного строения земной коры Северо-Востока ДФО (актуализирован комплект геофизических разрезов по профилям 2-ДВ и 2-ДВ-А)</a:t>
            </a:r>
            <a:endParaRPr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80"/>
          <p:cNvSpPr txBox="1"/>
          <p:nvPr/>
        </p:nvSpPr>
        <p:spPr bwMode="auto">
          <a:xfrm>
            <a:off x="14638985" y="6085810"/>
            <a:ext cx="785739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828800">
              <a:tabLst>
                <a:tab pos="11868148" algn="r"/>
              </a:tabLst>
              <a:defRPr/>
            </a:pP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Подготовлена комплексная геолого-геофизическая модель верхней части земной коры по </a:t>
            </a: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</a:rPr>
              <a:t>Верхне-Зейскому фрагменту  </a:t>
            </a: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профиля 8-ДВ</a:t>
            </a:r>
            <a:endParaRPr/>
          </a:p>
        </p:txBody>
      </p:sp>
      <p:sp>
        <p:nvSpPr>
          <p:cNvPr id="21" name="TextBox 88"/>
          <p:cNvSpPr txBox="1"/>
          <p:nvPr/>
        </p:nvSpPr>
        <p:spPr bwMode="auto">
          <a:xfrm>
            <a:off x="13235283" y="10183914"/>
            <a:ext cx="94463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828800">
              <a:tabLst>
                <a:tab pos="11868148" algn="r"/>
              </a:tabLst>
              <a:defRPr/>
            </a:pPr>
            <a:r>
              <a:rPr lang="ru-RU" sz="2400" b="1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Проведена переобработка ретроспективных материалов региональных профилей на УВС с удлиненной записью</a:t>
            </a:r>
            <a:r>
              <a:rPr lang="en-US" sz="2400" b="1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:</a:t>
            </a:r>
            <a:endParaRPr/>
          </a:p>
        </p:txBody>
      </p:sp>
      <p:sp>
        <p:nvSpPr>
          <p:cNvPr id="22" name="TextBox 95"/>
          <p:cNvSpPr txBox="1"/>
          <p:nvPr/>
        </p:nvSpPr>
        <p:spPr bwMode="auto">
          <a:xfrm>
            <a:off x="13406705" y="2858091"/>
            <a:ext cx="9240863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</a:rPr>
              <a:t>2024 год </a:t>
            </a:r>
            <a:r>
              <a:rPr lang="ru-RU" sz="2800">
                <a:solidFill>
                  <a:prstClr val="black"/>
                </a:solidFill>
                <a:latin typeface="Calibri"/>
              </a:rPr>
              <a:t>– </a:t>
            </a:r>
            <a:r>
              <a:rPr lang="ru-RU" sz="4800">
                <a:solidFill>
                  <a:srgbClr val="4472C4">
                    <a:lumMod val="75000"/>
                  </a:srgbClr>
                </a:solidFill>
                <a:latin typeface="Calibri"/>
              </a:rPr>
              <a:t>500 км </a:t>
            </a:r>
            <a:r>
              <a:rPr lang="ru-RU" sz="2800">
                <a:solidFill>
                  <a:prstClr val="black"/>
                </a:solidFill>
                <a:latin typeface="Calibri"/>
              </a:rPr>
              <a:t>(Северный фрагмент профиля 4-СБ)</a:t>
            </a:r>
            <a:endParaRPr sz="2800">
              <a:solidFill>
                <a:prstClr val="black"/>
              </a:solidFill>
              <a:latin typeface="Calibri"/>
            </a:endParaRPr>
          </a:p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</a:rPr>
              <a:t>2025 год </a:t>
            </a:r>
            <a:r>
              <a:rPr lang="ru-RU" sz="2800">
                <a:solidFill>
                  <a:prstClr val="black"/>
                </a:solidFill>
                <a:latin typeface="Calibri"/>
              </a:rPr>
              <a:t>– </a:t>
            </a:r>
            <a:r>
              <a:rPr lang="ru-RU" sz="4800">
                <a:solidFill>
                  <a:srgbClr val="4472C4">
                    <a:lumMod val="75000"/>
                  </a:srgbClr>
                </a:solidFill>
                <a:latin typeface="Calibri"/>
              </a:rPr>
              <a:t>450 км</a:t>
            </a:r>
            <a:r>
              <a:rPr lang="ru-RU" sz="2800">
                <a:solidFill>
                  <a:prstClr val="black"/>
                </a:solidFill>
                <a:latin typeface="Calibri"/>
              </a:rPr>
              <a:t> (Западный фрагмент профиля 9-ДВ)</a:t>
            </a:r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49"/>
          <p:cNvSpPr txBox="1"/>
          <p:nvPr/>
        </p:nvSpPr>
        <p:spPr bwMode="auto">
          <a:xfrm>
            <a:off x="14754117" y="12530391"/>
            <a:ext cx="79274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828800">
              <a:tabLst>
                <a:tab pos="11868148" algn="r"/>
              </a:tabLst>
              <a:defRPr/>
            </a:pP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Речной сейсморазведки МОГТ по р. Нижняя Тунгусска</a:t>
            </a:r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49"/>
          <p:cNvSpPr txBox="1"/>
          <p:nvPr/>
        </p:nvSpPr>
        <p:spPr bwMode="auto">
          <a:xfrm>
            <a:off x="14754115" y="11309531"/>
            <a:ext cx="792748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828800">
              <a:tabLst>
                <a:tab pos="11868148" algn="r"/>
              </a:tabLst>
              <a:defRPr/>
            </a:pPr>
            <a:r>
              <a:rPr lang="ru-RU" sz="2400">
                <a:ln w="12700"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Наземной сейсморазведки МОГТ с получением глубинных разрезов</a:t>
            </a:r>
            <a:endParaRPr sz="24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7"/>
          <p:cNvSpPr txBox="1"/>
          <p:nvPr/>
        </p:nvSpPr>
        <p:spPr bwMode="auto">
          <a:xfrm>
            <a:off x="6081177" y="989590"/>
            <a:ext cx="17971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Региональные геолого-геофизические и геолого-съемочные  работы.</a:t>
            </a:r>
            <a:endParaRPr/>
          </a:p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Геохимическое картографирование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2498" y="3424069"/>
            <a:ext cx="13025986" cy="7046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589120" y="2828638"/>
            <a:ext cx="8021500" cy="7642144"/>
          </a:xfrm>
          <a:prstGeom prst="rect">
            <a:avLst/>
          </a:prstGeom>
          <a:effectLst>
            <a:glow rad="63500">
              <a:schemeClr val="accent3">
                <a:lumMod val="60000"/>
                <a:lumOff val="40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ая со стрелкой 16"/>
          <p:cNvSpPr>
            <a:spLocks noGrp="1" noChangeShapeType="1"/>
          </p:cNvSpPr>
          <p:nvPr/>
        </p:nvSpPr>
        <p:spPr bwMode="auto">
          <a:xfrm flipH="1">
            <a:off x="17267655" y="4660604"/>
            <a:ext cx="790054" cy="1125664"/>
          </a:xfrm>
          <a:custGeom>
            <a:avLst/>
            <a:gdLst>
              <a:gd name="gd0" fmla="val 65536"/>
              <a:gd name="gd1" fmla="val 0"/>
              <a:gd name="gd2" fmla="val 0"/>
              <a:gd name="gd3" fmla="val 21600"/>
              <a:gd name="gd4" fmla="val 21600"/>
            </a:gdLst>
            <a:ahLst/>
            <a:cxnLst/>
            <a:rect l="0" t="0" r="r" b="b"/>
            <a:pathLst>
              <a:path w="21600" h="21600" extrusionOk="0">
                <a:moveTo>
                  <a:pt x="gd1" y="gd2"/>
                </a:moveTo>
                <a:lnTo>
                  <a:pt x="gd3" y="gd4"/>
                </a:lnTo>
              </a:path>
            </a:pathLst>
          </a:custGeom>
          <a:noFill/>
          <a:ln w="57150">
            <a:solidFill>
              <a:srgbClr val="7F7F7F"/>
            </a:solidFill>
            <a:miter/>
            <a:headEnd/>
            <a:tailEnd type="arrow" w="med" len="med"/>
          </a:ln>
        </p:spPr>
        <p:txBody>
          <a:bodyPr lIns="182880" tIns="91440" rIns="182880" bIns="91440"/>
          <a:lstStyle/>
          <a:p>
            <a:pPr defTabSz="1828800">
              <a:defRPr/>
            </a:pPr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21"/>
          <p:cNvSpPr txBox="1">
            <a:spLocks noGrp="1" noChangeShapeType="1"/>
          </p:cNvSpPr>
          <p:nvPr/>
        </p:nvSpPr>
        <p:spPr bwMode="auto">
          <a:xfrm>
            <a:off x="17267654" y="3708535"/>
            <a:ext cx="2023192" cy="811367"/>
          </a:xfrm>
          <a:prstGeom prst="rect">
            <a:avLst/>
          </a:prstGeom>
          <a:solidFill>
            <a:schemeClr val="lt1"/>
          </a:solidFill>
          <a:ln w="9524">
            <a:solidFill>
              <a:srgbClr val="7F7F7F"/>
            </a:solidFill>
            <a:round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 defTabSz="1828800">
              <a:defRPr/>
            </a:pPr>
            <a:r>
              <a:rPr lang="ru-RU" sz="2400" b="1">
                <a:solidFill>
                  <a:prstClr val="black"/>
                </a:solidFill>
                <a:latin typeface="Calibri"/>
              </a:rPr>
              <a:t>Эбеляхская площадь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23"/>
          <p:cNvSpPr txBox="1">
            <a:spLocks noGrp="1" noChangeShapeType="1"/>
          </p:cNvSpPr>
          <p:nvPr/>
        </p:nvSpPr>
        <p:spPr bwMode="auto">
          <a:xfrm>
            <a:off x="7275493" y="10470782"/>
            <a:ext cx="7034818" cy="3093154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800">
              <a:lnSpc>
                <a:spcPct val="105000"/>
              </a:lnSpc>
              <a:defRPr/>
            </a:pPr>
            <a:r>
              <a:rPr lang="ru-RU" sz="2000" b="1">
                <a:solidFill>
                  <a:srgbClr val="ED7D31"/>
                </a:solidFill>
                <a:latin typeface="Calibri"/>
              </a:rPr>
              <a:t>ГХО-200</a:t>
            </a:r>
            <a:endParaRPr sz="2000">
              <a:solidFill>
                <a:prstClr val="black"/>
              </a:solidFill>
              <a:latin typeface="Calibri"/>
            </a:endParaRPr>
          </a:p>
          <a:p>
            <a:pPr algn="just" defTabSz="1828800">
              <a:lnSpc>
                <a:spcPct val="105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Calibri"/>
              </a:rPr>
              <a:t>В пределах Эбеляхской площади (листы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R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-49-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X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XI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XII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) подтверждены и выделены новые 24 объекта ранга рудных узлов и полей редкометалльно-редкоземельного карбонатит-кимберлитового (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Cs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Be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Ni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LHTR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U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Th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Au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), редкометалльно-тантал-ниобиевого (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Ta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Nb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Zn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Pb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Th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U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LTR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), золоторудно-россыпного (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Au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Ag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Pd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), золото-алмазо-россыпного (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di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Sn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Be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TR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Au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), ураноносного (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U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Mo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As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Zn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Ni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Au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TR</a:t>
            </a:r>
            <a:r>
              <a:rPr lang="ru-RU" sz="2000">
                <a:solidFill>
                  <a:prstClr val="black"/>
                </a:solidFill>
                <a:latin typeface="Calibri"/>
              </a:rPr>
              <a:t>) состава.</a:t>
            </a:r>
            <a:endParaRPr sz="20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20"/>
          <p:cNvSpPr txBox="1">
            <a:spLocks noGrp="1" noChangeShapeType="1"/>
          </p:cNvSpPr>
          <p:nvPr/>
        </p:nvSpPr>
        <p:spPr bwMode="auto">
          <a:xfrm>
            <a:off x="305171" y="10470782"/>
            <a:ext cx="6330578" cy="2769989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800">
              <a:lnSpc>
                <a:spcPct val="105000"/>
              </a:lnSpc>
              <a:defRPr/>
            </a:pPr>
            <a:r>
              <a:rPr lang="ru-RU" sz="2000" b="1">
                <a:solidFill>
                  <a:srgbClr val="ED7D31"/>
                </a:solidFill>
                <a:latin typeface="Calibri"/>
              </a:rPr>
              <a:t>ГХО-1000</a:t>
            </a:r>
            <a:endParaRPr sz="2000">
              <a:solidFill>
                <a:prstClr val="black"/>
              </a:solidFill>
              <a:latin typeface="Calibri"/>
            </a:endParaRPr>
          </a:p>
          <a:p>
            <a:pPr algn="just" defTabSz="1828800">
              <a:lnSpc>
                <a:spcPct val="105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Calibri"/>
                <a:ea typeface="Calibri"/>
              </a:rPr>
              <a:t>Проведены полевые работы </a:t>
            </a:r>
            <a:r>
              <a:rPr lang="en-US" sz="2000">
                <a:solidFill>
                  <a:prstClr val="black"/>
                </a:solidFill>
                <a:latin typeface="Calibri"/>
                <a:ea typeface="Calibri"/>
              </a:rPr>
              <a:t>c </a:t>
            </a:r>
            <a:r>
              <a:rPr lang="ru-RU" sz="2000">
                <a:solidFill>
                  <a:prstClr val="black"/>
                </a:solidFill>
                <a:latin typeface="Calibri"/>
                <a:ea typeface="Calibri"/>
              </a:rPr>
              <a:t>отбором проб почв, донных отложений и коренных пород на 2-х площадях.</a:t>
            </a:r>
            <a:r>
              <a:rPr lang="en-US" sz="2000">
                <a:solidFill>
                  <a:prstClr val="black"/>
                </a:solidFill>
                <a:latin typeface="Calibri"/>
                <a:ea typeface="Calibri"/>
              </a:rPr>
              <a:t> </a:t>
            </a:r>
            <a:r>
              <a:rPr lang="ru-RU" sz="2000">
                <a:solidFill>
                  <a:prstClr val="black"/>
                </a:solidFill>
                <a:latin typeface="Calibri"/>
                <a:ea typeface="Calibri"/>
              </a:rPr>
              <a:t>По листу </a:t>
            </a:r>
            <a:r>
              <a:rPr lang="en-US" sz="2000">
                <a:solidFill>
                  <a:prstClr val="black"/>
                </a:solidFill>
                <a:latin typeface="Calibri"/>
                <a:ea typeface="Calibri"/>
              </a:rPr>
              <a:t>N-43 </a:t>
            </a:r>
            <a:r>
              <a:rPr lang="ru-RU" sz="2000">
                <a:solidFill>
                  <a:prstClr val="black"/>
                </a:solidFill>
                <a:latin typeface="Calibri"/>
                <a:ea typeface="Calibri"/>
              </a:rPr>
              <a:t>отобрано 1169 проб, по листам </a:t>
            </a:r>
            <a:r>
              <a:rPr lang="en-US" sz="2000">
                <a:solidFill>
                  <a:prstClr val="black"/>
                </a:solidFill>
                <a:latin typeface="Calibri"/>
                <a:ea typeface="Calibri"/>
              </a:rPr>
              <a:t>L-36, 37 - 3906 </a:t>
            </a:r>
            <a:r>
              <a:rPr lang="ru-RU" sz="2000">
                <a:solidFill>
                  <a:prstClr val="black"/>
                </a:solidFill>
                <a:latin typeface="Calibri"/>
                <a:ea typeface="Calibri"/>
              </a:rPr>
              <a:t>проб.</a:t>
            </a:r>
            <a:endParaRPr lang="en-US" sz="2000">
              <a:solidFill>
                <a:prstClr val="black"/>
              </a:solidFill>
              <a:latin typeface="Calibri"/>
              <a:ea typeface="Calibri"/>
            </a:endParaRPr>
          </a:p>
          <a:p>
            <a:pPr algn="just" defTabSz="1828800">
              <a:lnSpc>
                <a:spcPct val="105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Calibri"/>
                <a:ea typeface="Calibri"/>
              </a:rPr>
              <a:t>Пробы подготовлены для передачи в лабораторию с целью проведения анализа на 53 химических элемента.</a:t>
            </a:r>
            <a:endParaRPr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Прямая со стрелкой 32"/>
          <p:cNvSpPr>
            <a:spLocks noGrp="1" noChangeShapeType="1"/>
          </p:cNvSpPr>
          <p:nvPr/>
        </p:nvSpPr>
        <p:spPr bwMode="auto">
          <a:xfrm flipV="1">
            <a:off x="4614266" y="8173155"/>
            <a:ext cx="1219200" cy="1488142"/>
          </a:xfrm>
          <a:custGeom>
            <a:avLst/>
            <a:gdLst>
              <a:gd name="gd0" fmla="val 65536"/>
              <a:gd name="gd1" fmla="val 0"/>
              <a:gd name="gd2" fmla="val 0"/>
              <a:gd name="gd3" fmla="val 21600"/>
              <a:gd name="gd4" fmla="val 21600"/>
            </a:gdLst>
            <a:ahLst/>
            <a:cxnLst/>
            <a:rect l="0" t="0" r="r" b="b"/>
            <a:pathLst>
              <a:path w="21600" h="21600" extrusionOk="0">
                <a:moveTo>
                  <a:pt x="gd1" y="gd2"/>
                </a:moveTo>
                <a:lnTo>
                  <a:pt x="gd3" y="gd4"/>
                </a:lnTo>
              </a:path>
            </a:pathLst>
          </a:custGeom>
          <a:noFill/>
          <a:ln w="57150">
            <a:solidFill>
              <a:srgbClr val="7F7F7F"/>
            </a:solidFill>
            <a:miter/>
            <a:headEnd/>
            <a:tailEnd type="arrow" w="med" len="med"/>
          </a:ln>
        </p:spPr>
        <p:txBody>
          <a:bodyPr lIns="182880" tIns="91440" rIns="182880" bIns="91440"/>
          <a:lstStyle/>
          <a:p>
            <a:pPr defTabSz="1828800">
              <a:defRPr/>
            </a:pPr>
            <a:endParaRPr sz="2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9292" y="2759377"/>
            <a:ext cx="8096248" cy="1602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8408691" y="10298084"/>
            <a:ext cx="5305446" cy="311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21"/>
          <p:cNvSpPr txBox="1">
            <a:spLocks noGrp="1" noChangeShapeType="1"/>
          </p:cNvSpPr>
          <p:nvPr/>
        </p:nvSpPr>
        <p:spPr bwMode="auto">
          <a:xfrm>
            <a:off x="4341795" y="9287733"/>
            <a:ext cx="1298466" cy="442035"/>
          </a:xfrm>
          <a:prstGeom prst="rect">
            <a:avLst/>
          </a:prstGeom>
          <a:solidFill>
            <a:schemeClr val="lt1"/>
          </a:solidFill>
          <a:ln w="9524">
            <a:solidFill>
              <a:srgbClr val="7F7F7F"/>
            </a:solidFill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 defTabSz="1828800">
              <a:defRPr/>
            </a:pPr>
            <a:r>
              <a:rPr lang="en-US" sz="2400" b="1">
                <a:solidFill>
                  <a:prstClr val="black"/>
                </a:solidFill>
                <a:latin typeface="Calibri"/>
              </a:rPr>
              <a:t>N-43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21"/>
          <p:cNvSpPr txBox="1">
            <a:spLocks noGrp="1" noChangeShapeType="1"/>
          </p:cNvSpPr>
          <p:nvPr/>
        </p:nvSpPr>
        <p:spPr bwMode="auto">
          <a:xfrm>
            <a:off x="2024282" y="8988753"/>
            <a:ext cx="1516876" cy="442035"/>
          </a:xfrm>
          <a:prstGeom prst="rect">
            <a:avLst/>
          </a:prstGeom>
          <a:solidFill>
            <a:schemeClr val="lt1"/>
          </a:solidFill>
          <a:ln w="9524">
            <a:solidFill>
              <a:srgbClr val="7F7F7F"/>
            </a:solidFill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 defTabSz="1828800">
              <a:defRPr/>
            </a:pPr>
            <a:r>
              <a:rPr lang="en-US" sz="2400" b="1">
                <a:solidFill>
                  <a:prstClr val="black"/>
                </a:solidFill>
                <a:latin typeface="Calibri"/>
              </a:rPr>
              <a:t>L-36, 37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Прямая со стрелкой 32"/>
          <p:cNvSpPr>
            <a:spLocks noGrp="1" noChangeShapeType="1"/>
          </p:cNvSpPr>
          <p:nvPr/>
        </p:nvSpPr>
        <p:spPr bwMode="auto">
          <a:xfrm flipH="1" flipV="1">
            <a:off x="1444500" y="7657243"/>
            <a:ext cx="1255056" cy="1108854"/>
          </a:xfrm>
          <a:custGeom>
            <a:avLst/>
            <a:gdLst>
              <a:gd name="gd0" fmla="val 65536"/>
              <a:gd name="gd1" fmla="val 0"/>
              <a:gd name="gd2" fmla="val 0"/>
              <a:gd name="gd3" fmla="val 21600"/>
              <a:gd name="gd4" fmla="val 21600"/>
            </a:gdLst>
            <a:ahLst/>
            <a:cxnLst/>
            <a:rect l="0" t="0" r="r" b="b"/>
            <a:pathLst>
              <a:path w="21600" h="21600" extrusionOk="0">
                <a:moveTo>
                  <a:pt x="gd1" y="gd2"/>
                </a:moveTo>
                <a:lnTo>
                  <a:pt x="gd3" y="gd4"/>
                </a:lnTo>
              </a:path>
            </a:pathLst>
          </a:custGeom>
          <a:noFill/>
          <a:ln w="57150">
            <a:solidFill>
              <a:srgbClr val="7F7F7F"/>
            </a:solidFill>
            <a:miter/>
            <a:headEnd/>
            <a:tailEnd type="arrow" w="med" len="med"/>
          </a:ln>
        </p:spPr>
        <p:txBody>
          <a:bodyPr lIns="182880" tIns="91440" rIns="182880" bIns="91440"/>
          <a:lstStyle/>
          <a:p>
            <a:pPr defTabSz="1828800">
              <a:defRPr/>
            </a:pPr>
            <a:endParaRPr sz="28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7"/>
          <p:cNvSpPr txBox="1"/>
          <p:nvPr/>
        </p:nvSpPr>
        <p:spPr bwMode="auto">
          <a:xfrm>
            <a:off x="6007287" y="792532"/>
            <a:ext cx="17971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Работы по обоснованию внешней границы континентального шельфа Российской Федерации в Северном Ледовитом океане </a:t>
            </a:r>
          </a:p>
        </p:txBody>
      </p:sp>
      <p:grpSp>
        <p:nvGrpSpPr>
          <p:cNvPr id="2" name="Группа 1"/>
          <p:cNvGrpSpPr/>
          <p:nvPr/>
        </p:nvGrpSpPr>
        <p:grpSpPr bwMode="auto">
          <a:xfrm>
            <a:off x="1637114" y="2733961"/>
            <a:ext cx="20020968" cy="9989066"/>
            <a:chOff x="-77764" y="500022"/>
            <a:chExt cx="11620401" cy="5797772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77764" y="500022"/>
              <a:ext cx="3574473" cy="5797772"/>
            </a:xfrm>
            <a:prstGeom prst="rect">
              <a:avLst/>
            </a:prstGeom>
          </p:spPr>
        </p:pic>
        <p:pic>
          <p:nvPicPr>
            <p:cNvPr id="21" name="Рисунок 20"/>
            <p:cNvPicPr/>
            <p:nvPr/>
          </p:nvPicPr>
          <p:blipFill>
            <a:blip r:embed="rId4"/>
            <a:stretch/>
          </p:blipFill>
          <p:spPr bwMode="auto">
            <a:xfrm>
              <a:off x="5214208" y="2124372"/>
              <a:ext cx="2927028" cy="1388625"/>
            </a:xfrm>
            <a:prstGeom prst="rect">
              <a:avLst/>
            </a:prstGeom>
            <a:noFill/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257316" y="3540318"/>
              <a:ext cx="2809312" cy="118590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257320" y="4905005"/>
              <a:ext cx="2809312" cy="1223962"/>
            </a:xfrm>
            <a:prstGeom prst="rect">
              <a:avLst/>
            </a:prstGeom>
          </p:spPr>
        </p:pic>
        <p:pic>
          <p:nvPicPr>
            <p:cNvPr id="27" name="Рисунок 26"/>
            <p:cNvPicPr/>
            <p:nvPr/>
          </p:nvPicPr>
          <p:blipFill>
            <a:blip r:embed="rId7"/>
            <a:stretch/>
          </p:blipFill>
          <p:spPr bwMode="auto">
            <a:xfrm>
              <a:off x="5257320" y="699833"/>
              <a:ext cx="2827610" cy="1498514"/>
            </a:xfrm>
            <a:prstGeom prst="rect">
              <a:avLst/>
            </a:prstGeom>
            <a:noFill/>
          </p:spPr>
        </p:pic>
        <p:pic>
          <p:nvPicPr>
            <p:cNvPr id="28" name="Рисунок 27" descr="D:\Projects\Китай\Российско-Китайский рейс 2024\Научная программа\июнь\Plan_07062024.png"/>
            <p:cNvPicPr/>
            <p:nvPr/>
          </p:nvPicPr>
          <p:blipFill>
            <a:blip r:embed="rId8"/>
            <a:stretch/>
          </p:blipFill>
          <p:spPr bwMode="auto">
            <a:xfrm>
              <a:off x="8950634" y="2318927"/>
              <a:ext cx="2592003" cy="1704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Рисунок 29"/>
            <p:cNvPicPr/>
            <p:nvPr/>
          </p:nvPicPr>
          <p:blipFill>
            <a:blip r:embed="rId9"/>
            <a:stretch/>
          </p:blipFill>
          <p:spPr bwMode="auto">
            <a:xfrm>
              <a:off x="8975905" y="699832"/>
              <a:ext cx="2518610" cy="1498515"/>
            </a:xfrm>
            <a:prstGeom prst="rect">
              <a:avLst/>
            </a:prstGeom>
          </p:spPr>
        </p:pic>
        <p:pic>
          <p:nvPicPr>
            <p:cNvPr id="32" name="Рисунок 31"/>
            <p:cNvPicPr/>
            <p:nvPr/>
          </p:nvPicPr>
          <p:blipFill>
            <a:blip r:embed="rId10"/>
            <a:stretch/>
          </p:blipFill>
          <p:spPr bwMode="auto">
            <a:xfrm>
              <a:off x="10313819" y="4023089"/>
              <a:ext cx="1180700" cy="2058660"/>
            </a:xfrm>
            <a:prstGeom prst="rect">
              <a:avLst/>
            </a:prstGeom>
            <a:noFill/>
          </p:spPr>
        </p:pic>
        <p:pic>
          <p:nvPicPr>
            <p:cNvPr id="33" name="Рисунок 32" descr="DSC_0126"/>
            <p:cNvPicPr/>
            <p:nvPr/>
          </p:nvPicPr>
          <p:blipFill>
            <a:blip r:embed="rId11"/>
            <a:stretch/>
          </p:blipFill>
          <p:spPr bwMode="auto">
            <a:xfrm>
              <a:off x="8975909" y="4023089"/>
              <a:ext cx="1241657" cy="20586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1"/>
          <p:cNvSpPr txBox="1"/>
          <p:nvPr/>
        </p:nvSpPr>
        <p:spPr bwMode="auto">
          <a:xfrm>
            <a:off x="6251400" y="592533"/>
            <a:ext cx="18240180" cy="1056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СВОДНОЕ И ОБЗОРНОЕ ГЕОЛОГИЧЕСКОЕ КАРТОГРАФИРОВАНИЕ </a:t>
            </a:r>
            <a:endParaRPr/>
          </a:p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В АНТАРКТИДЕ</a:t>
            </a:r>
            <a:endParaRPr lang="ru-RU" sz="8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extBox 6"/>
          <p:cNvSpPr txBox="1"/>
          <p:nvPr/>
        </p:nvSpPr>
        <p:spPr bwMode="auto">
          <a:xfrm>
            <a:off x="6200954" y="1689205"/>
            <a:ext cx="104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srgbClr val="0070C0"/>
                </a:solidFill>
                <a:latin typeface="Arial"/>
                <a:cs typeface="Arial"/>
              </a:rPr>
              <a:t>ФП «ГЕОЛОГИЯ: ВОЗРОЖДЕНИЕ ЛЕГЕНДЫ»</a:t>
            </a:r>
            <a:endParaRPr lang="ru-RU" sz="40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3332596" y="2792526"/>
            <a:ext cx="6857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Calibri"/>
              </a:rPr>
              <a:t>Объемы полевых работ 69 РАЭ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3086" y="3227298"/>
            <a:ext cx="8843304" cy="101841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270540" y="3599076"/>
            <a:ext cx="13703476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1540 пог. км 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комплексных морских геофизических профилей;</a:t>
            </a:r>
            <a:endParaRPr/>
          </a:p>
          <a:p>
            <a:pPr defTabSz="1828800">
              <a:lnSpc>
                <a:spcPct val="80000"/>
              </a:lnSpc>
              <a:defRPr/>
            </a:pPr>
            <a:endParaRPr lang="ru-RU" sz="2800">
              <a:solidFill>
                <a:prstClr val="black"/>
              </a:solidFill>
              <a:latin typeface="Calibri"/>
              <a:cs typeface="Times New Roman"/>
            </a:endParaRPr>
          </a:p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240 пог. км 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геологических маршрутов, </a:t>
            </a: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530 пог. м.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 опорных разрезов, </a:t>
            </a: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56 пог. км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 магнитометрических профилей; </a:t>
            </a:r>
            <a:endParaRPr/>
          </a:p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308 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петрофизических измерений, </a:t>
            </a: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15 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шлиховых проб, </a:t>
            </a:r>
            <a:endParaRPr/>
          </a:p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12 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проб на геохронологическое датирование;</a:t>
            </a:r>
            <a:endParaRPr/>
          </a:p>
          <a:p>
            <a:pPr marL="685800" indent="-685800" defTabSz="1828800">
              <a:lnSpc>
                <a:spcPct val="80000"/>
              </a:lnSpc>
              <a:buFontTx/>
              <a:buAutoNum type="arabicPlain" startAt="32"/>
              <a:defRPr/>
            </a:pPr>
            <a:endParaRPr lang="ru-RU" sz="2800">
              <a:solidFill>
                <a:prstClr val="black"/>
              </a:solidFill>
              <a:latin typeface="Calibri"/>
              <a:cs typeface="Times New Roman"/>
            </a:endParaRPr>
          </a:p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3 100 пог км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 магнитных профилей с использованием БПЛА</a:t>
            </a:r>
            <a:endParaRPr/>
          </a:p>
          <a:p>
            <a:pPr defTabSz="1828800">
              <a:lnSpc>
                <a:spcPct val="80000"/>
              </a:lnSpc>
              <a:defRPr/>
            </a:pPr>
            <a:endParaRPr lang="ru-RU" sz="2800">
              <a:solidFill>
                <a:prstClr val="black"/>
              </a:solidFill>
              <a:latin typeface="Calibri"/>
              <a:cs typeface="Times New Roman"/>
            </a:endParaRPr>
          </a:p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5 600 пог. км 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аэрогеофизических (магнитных и радиолокационных) профилей;</a:t>
            </a:r>
            <a:endParaRPr/>
          </a:p>
          <a:p>
            <a:pPr defTabSz="1828800">
              <a:lnSpc>
                <a:spcPct val="80000"/>
              </a:lnSpc>
              <a:defRPr/>
            </a:pPr>
            <a:endParaRPr lang="ru-RU" sz="2800">
              <a:solidFill>
                <a:prstClr val="black"/>
              </a:solidFill>
              <a:latin typeface="Calibri"/>
              <a:cs typeface="Times New Roman"/>
            </a:endParaRPr>
          </a:p>
          <a:p>
            <a:pPr defTabSz="1828800">
              <a:lnSpc>
                <a:spcPct val="80000"/>
              </a:lnSpc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  <a:cs typeface="Times New Roman"/>
              </a:rPr>
              <a:t>48 см керна </a:t>
            </a:r>
            <a:r>
              <a:rPr lang="ru-RU" sz="2800">
                <a:solidFill>
                  <a:prstClr val="black"/>
                </a:solidFill>
                <a:latin typeface="Calibri"/>
                <a:cs typeface="Times New Roman"/>
              </a:rPr>
              <a:t>коренных пород из под 550-метровой толщи льда</a:t>
            </a:r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629015" y="8373601"/>
            <a:ext cx="3538010" cy="471734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 bwMode="auto">
          <a:xfrm>
            <a:off x="18640078" y="8373600"/>
            <a:ext cx="3526948" cy="4629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8487683" y="13044694"/>
            <a:ext cx="35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Times New Roman"/>
                <a:cs typeface="Times New Roman"/>
              </a:rPr>
              <a:t>Керн коренных пород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86541" y="8404654"/>
            <a:ext cx="6108114" cy="45764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10270541" y="8395116"/>
            <a:ext cx="6124114" cy="4586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0126912" y="12990660"/>
            <a:ext cx="7507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Times New Roman"/>
                <a:cs typeface="Times New Roman"/>
              </a:rPr>
              <a:t>Буровой лагерь на Земле Принцессы Елизаветы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Title 1"/>
          <p:cNvSpPr txBox="1"/>
          <p:nvPr/>
        </p:nvSpPr>
        <p:spPr bwMode="auto">
          <a:xfrm>
            <a:off x="15453201" y="2742523"/>
            <a:ext cx="8593662" cy="1056978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4D81B1"/>
                </a:solidFill>
                <a:latin typeface="Arial Nova"/>
                <a:ea typeface="+mj-ea"/>
                <a:cs typeface="+mj-cs"/>
              </a:defRPr>
            </a:lvl1pPr>
          </a:lstStyle>
          <a:p>
            <a:pPr algn="ctr" defTabSz="1828800">
              <a:defRPr/>
            </a:pPr>
            <a:r>
              <a:rPr lang="ru-RU" sz="2800">
                <a:solidFill>
                  <a:srgbClr val="0070C0"/>
                </a:solidFill>
                <a:latin typeface="Calibri"/>
                <a:cs typeface="Arial"/>
              </a:rPr>
              <a:t>Мероприятия Федерального проекта</a:t>
            </a:r>
            <a:endParaRPr/>
          </a:p>
          <a:p>
            <a:pPr algn="ctr" defTabSz="1828800">
              <a:defRPr/>
            </a:pPr>
            <a:r>
              <a:rPr lang="ru-RU" sz="2800">
                <a:solidFill>
                  <a:srgbClr val="0070C0"/>
                </a:solidFill>
                <a:latin typeface="Calibri"/>
                <a:cs typeface="Arial"/>
              </a:rPr>
              <a:t> «Сохранение озера Байкал»</a:t>
            </a:r>
            <a:endParaRPr sz="280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141" name="Рисунок 47"/>
          <p:cNvPicPr>
            <a:picLocks noChangeAspect="1"/>
          </p:cNvPicPr>
          <p:nvPr/>
        </p:nvPicPr>
        <p:blipFill>
          <a:blip r:embed="rId3"/>
          <a:srcRect l="1413" t="6367" r="1001" b="15334"/>
          <a:stretch/>
        </p:blipFill>
        <p:spPr bwMode="auto">
          <a:xfrm>
            <a:off x="4516922" y="2742523"/>
            <a:ext cx="9714968" cy="5404145"/>
          </a:xfrm>
          <a:prstGeom prst="rect">
            <a:avLst/>
          </a:prstGeom>
          <a:ln>
            <a:noFill/>
          </a:ln>
        </p:spPr>
      </p:pic>
      <p:sp>
        <p:nvSpPr>
          <p:cNvPr id="142" name="TextBox 158"/>
          <p:cNvSpPr txBox="1">
            <a:spLocks noChangeArrowheads="1"/>
          </p:cNvSpPr>
          <p:nvPr/>
        </p:nvSpPr>
        <p:spPr bwMode="auto">
          <a:xfrm>
            <a:off x="1232199" y="5322795"/>
            <a:ext cx="1366086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менее 10</a:t>
            </a:r>
            <a:endParaRPr sz="64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43" name="TextBox 159"/>
          <p:cNvSpPr txBox="1">
            <a:spLocks noChangeArrowheads="1"/>
          </p:cNvSpPr>
          <p:nvPr/>
        </p:nvSpPr>
        <p:spPr bwMode="auto">
          <a:xfrm>
            <a:off x="1230304" y="5783305"/>
            <a:ext cx="1002796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10-50</a:t>
            </a:r>
            <a:endParaRPr sz="64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44" name="TextBox 160"/>
          <p:cNvSpPr txBox="1">
            <a:spLocks noChangeArrowheads="1"/>
          </p:cNvSpPr>
          <p:nvPr/>
        </p:nvSpPr>
        <p:spPr bwMode="auto">
          <a:xfrm>
            <a:off x="1251407" y="6215765"/>
            <a:ext cx="1517466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50-150</a:t>
            </a:r>
            <a:endParaRPr sz="64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45" name="TextBox 161"/>
          <p:cNvSpPr txBox="1">
            <a:spLocks noChangeArrowheads="1"/>
          </p:cNvSpPr>
          <p:nvPr/>
        </p:nvSpPr>
        <p:spPr bwMode="auto">
          <a:xfrm>
            <a:off x="1215530" y="6593589"/>
            <a:ext cx="153092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более 150</a:t>
            </a:r>
            <a:endParaRPr sz="64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46" name="TextBox 162"/>
          <p:cNvSpPr txBox="1">
            <a:spLocks noChangeArrowheads="1"/>
          </p:cNvSpPr>
          <p:nvPr/>
        </p:nvSpPr>
        <p:spPr bwMode="auto">
          <a:xfrm>
            <a:off x="1104717" y="4146109"/>
            <a:ext cx="209982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наблюдательные скважины</a:t>
            </a:r>
            <a:endParaRPr/>
          </a:p>
        </p:txBody>
      </p:sp>
      <p:sp>
        <p:nvSpPr>
          <p:cNvPr id="147" name="TextBox 57"/>
          <p:cNvSpPr txBox="1">
            <a:spLocks noChangeArrowheads="1"/>
          </p:cNvSpPr>
          <p:nvPr/>
        </p:nvSpPr>
        <p:spPr bwMode="auto">
          <a:xfrm>
            <a:off x="1524534" y="7098735"/>
            <a:ext cx="4965428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граница Арктической зоны России</a:t>
            </a:r>
            <a:endParaRPr sz="6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Прямоугольник 14"/>
          <p:cNvSpPr/>
          <p:nvPr/>
        </p:nvSpPr>
        <p:spPr bwMode="auto">
          <a:xfrm>
            <a:off x="713283" y="6215408"/>
            <a:ext cx="592038" cy="304636"/>
          </a:xfrm>
          <a:prstGeom prst="rect">
            <a:avLst/>
          </a:prstGeom>
          <a:solidFill>
            <a:srgbClr val="B8C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ru-RU" sz="3600">
              <a:solidFill>
                <a:srgbClr val="0070C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49" name="Прямоугольник 15"/>
          <p:cNvSpPr/>
          <p:nvPr/>
        </p:nvSpPr>
        <p:spPr bwMode="auto">
          <a:xfrm>
            <a:off x="700665" y="5419595"/>
            <a:ext cx="592038" cy="308058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ru-RU" sz="3600">
              <a:solidFill>
                <a:srgbClr val="0070C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50" name="Прямоугольник 16"/>
          <p:cNvSpPr/>
          <p:nvPr/>
        </p:nvSpPr>
        <p:spPr bwMode="auto">
          <a:xfrm>
            <a:off x="707017" y="5813293"/>
            <a:ext cx="592038" cy="308058"/>
          </a:xfrm>
          <a:prstGeom prst="rect">
            <a:avLst/>
          </a:prstGeom>
          <a:solidFill>
            <a:srgbClr val="D0D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ru-RU" sz="3600">
              <a:solidFill>
                <a:srgbClr val="0070C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51" name="Прямоугольник 17"/>
          <p:cNvSpPr/>
          <p:nvPr/>
        </p:nvSpPr>
        <p:spPr bwMode="auto">
          <a:xfrm>
            <a:off x="729187" y="6643883"/>
            <a:ext cx="592038" cy="308058"/>
          </a:xfrm>
          <a:prstGeom prst="rect">
            <a:avLst/>
          </a:prstGeom>
          <a:solidFill>
            <a:srgbClr val="A1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ru-RU" sz="3600">
              <a:solidFill>
                <a:srgbClr val="0070C0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52" name="Прямая соединительная линия 19"/>
          <p:cNvCxnSpPr>
            <a:cxnSpLocks/>
          </p:cNvCxnSpPr>
          <p:nvPr/>
        </p:nvCxnSpPr>
        <p:spPr bwMode="auto">
          <a:xfrm flipV="1">
            <a:off x="729569" y="7753992"/>
            <a:ext cx="708534" cy="0"/>
          </a:xfrm>
          <a:prstGeom prst="line">
            <a:avLst/>
          </a:prstGeom>
          <a:ln w="19050">
            <a:solidFill>
              <a:srgbClr val="E98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Овал 20"/>
          <p:cNvSpPr/>
          <p:nvPr/>
        </p:nvSpPr>
        <p:spPr bwMode="auto">
          <a:xfrm flipV="1">
            <a:off x="870405" y="4485371"/>
            <a:ext cx="98578" cy="96878"/>
          </a:xfrm>
          <a:prstGeom prst="ellipse">
            <a:avLst/>
          </a:prstGeom>
          <a:solidFill>
            <a:srgbClr val="3BFF2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ru-RU" sz="3600">
              <a:solidFill>
                <a:srgbClr val="0070C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54" name="TextBox 156"/>
          <p:cNvSpPr txBox="1">
            <a:spLocks noChangeArrowheads="1"/>
          </p:cNvSpPr>
          <p:nvPr/>
        </p:nvSpPr>
        <p:spPr bwMode="auto">
          <a:xfrm>
            <a:off x="503521" y="4790385"/>
            <a:ext cx="4343112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 b="1">
                <a:solidFill>
                  <a:prstClr val="black"/>
                </a:solidFill>
                <a:latin typeface="Calibri"/>
                <a:ea typeface="Arial"/>
                <a:cs typeface="Arial"/>
              </a:rPr>
              <a:t>Плотность населения, чел/км</a:t>
            </a:r>
            <a:endParaRPr sz="6400" b="1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55" name="TextBox 146"/>
          <p:cNvSpPr txBox="1">
            <a:spLocks noChangeArrowheads="1"/>
          </p:cNvSpPr>
          <p:nvPr/>
        </p:nvSpPr>
        <p:spPr bwMode="auto">
          <a:xfrm>
            <a:off x="427509" y="3479831"/>
            <a:ext cx="519430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2800" b="1">
                <a:solidFill>
                  <a:srgbClr val="0070C0"/>
                </a:solidFill>
                <a:latin typeface="Calibri"/>
                <a:ea typeface="Arial"/>
                <a:cs typeface="Arial"/>
              </a:rPr>
              <a:t>Мониторинг подземных вод</a:t>
            </a:r>
            <a:endParaRPr sz="8000">
              <a:solidFill>
                <a:srgbClr val="0070C0"/>
              </a:solidFill>
              <a:latin typeface="Calibri"/>
              <a:cs typeface="Arial"/>
            </a:endParaRPr>
          </a:p>
        </p:txBody>
      </p:sp>
      <p:sp>
        <p:nvSpPr>
          <p:cNvPr id="156" name="TextBox 57"/>
          <p:cNvSpPr txBox="1">
            <a:spLocks noChangeArrowheads="1"/>
          </p:cNvSpPr>
          <p:nvPr/>
        </p:nvSpPr>
        <p:spPr bwMode="auto">
          <a:xfrm>
            <a:off x="1506723" y="7526173"/>
            <a:ext cx="519680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граница </a:t>
            </a:r>
            <a:r>
              <a:rPr lang="ru-RU" sz="1600">
                <a:solidFill>
                  <a:prstClr val="black"/>
                </a:solidFill>
                <a:latin typeface="Calibri"/>
                <a:cs typeface="Arial"/>
              </a:rPr>
              <a:t>Дальневосточного федерального округа</a:t>
            </a:r>
            <a:endParaRPr lang="ru-RU" sz="1600"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58" name="Прямая соединительная линия 48"/>
          <p:cNvCxnSpPr>
            <a:cxnSpLocks/>
          </p:cNvCxnSpPr>
          <p:nvPr/>
        </p:nvCxnSpPr>
        <p:spPr bwMode="auto">
          <a:xfrm flipV="1">
            <a:off x="707477" y="7312452"/>
            <a:ext cx="70853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49"/>
          <p:cNvSpPr txBox="1">
            <a:spLocks noChangeArrowheads="1"/>
          </p:cNvSpPr>
          <p:nvPr/>
        </p:nvSpPr>
        <p:spPr bwMode="auto">
          <a:xfrm>
            <a:off x="868070" y="11322573"/>
            <a:ext cx="1124904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низкий</a:t>
            </a:r>
            <a:endParaRPr sz="7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61" name="TextBox 150"/>
          <p:cNvSpPr txBox="1">
            <a:spLocks noChangeArrowheads="1"/>
          </p:cNvSpPr>
          <p:nvPr/>
        </p:nvSpPr>
        <p:spPr bwMode="auto">
          <a:xfrm>
            <a:off x="2598878" y="11334603"/>
            <a:ext cx="1329476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средний</a:t>
            </a:r>
            <a:endParaRPr sz="7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63" name="TextBox 153"/>
          <p:cNvSpPr txBox="1">
            <a:spLocks noChangeArrowheads="1"/>
          </p:cNvSpPr>
          <p:nvPr/>
        </p:nvSpPr>
        <p:spPr bwMode="auto">
          <a:xfrm>
            <a:off x="354448" y="10709449"/>
            <a:ext cx="513565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600" b="1">
                <a:solidFill>
                  <a:prstClr val="black"/>
                </a:solidFill>
                <a:latin typeface="Calibri"/>
                <a:ea typeface="Arial"/>
                <a:cs typeface="Arial"/>
              </a:rPr>
              <a:t>Риск воздействия опасных ЭГП на хозяйственные</a:t>
            </a:r>
            <a:endParaRPr/>
          </a:p>
          <a:p>
            <a:pPr defTabSz="1828800">
              <a:buNone/>
              <a:defRPr/>
            </a:pPr>
            <a:r>
              <a:rPr lang="ru-RU" sz="1600" b="1">
                <a:solidFill>
                  <a:prstClr val="black"/>
                </a:solidFill>
                <a:latin typeface="Calibri"/>
                <a:ea typeface="Arial"/>
                <a:cs typeface="Arial"/>
              </a:rPr>
              <a:t>объекты:</a:t>
            </a:r>
            <a:endParaRPr sz="6400" b="1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64" name="Рисунок 15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V="1">
            <a:off x="346017" y="11384681"/>
            <a:ext cx="4030450" cy="28287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TextBox 154"/>
          <p:cNvSpPr txBox="1">
            <a:spLocks noChangeArrowheads="1"/>
          </p:cNvSpPr>
          <p:nvPr/>
        </p:nvSpPr>
        <p:spPr bwMode="auto">
          <a:xfrm>
            <a:off x="4292338" y="11313787"/>
            <a:ext cx="1329476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высокий</a:t>
            </a:r>
            <a:endParaRPr sz="7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66" name="Овал 31"/>
          <p:cNvSpPr/>
          <p:nvPr/>
        </p:nvSpPr>
        <p:spPr bwMode="auto">
          <a:xfrm flipV="1">
            <a:off x="575175" y="9847687"/>
            <a:ext cx="98578" cy="96878"/>
          </a:xfrm>
          <a:prstGeom prst="ellipse">
            <a:avLst/>
          </a:prstGeom>
          <a:solidFill>
            <a:srgbClr val="C500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ru-RU" sz="4000">
              <a:solidFill>
                <a:srgbClr val="0070C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815036" y="9665772"/>
            <a:ext cx="534218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группы пунктов наблюдений за опасным ЭГП</a:t>
            </a:r>
            <a:endParaRPr sz="7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68" name="TextBox 178"/>
          <p:cNvSpPr txBox="1">
            <a:spLocks noChangeArrowheads="1"/>
          </p:cNvSpPr>
          <p:nvPr/>
        </p:nvSpPr>
        <p:spPr bwMode="auto">
          <a:xfrm>
            <a:off x="1028516" y="11811236"/>
            <a:ext cx="4789428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границы работ по мониторингу прибрежно-шельфовой зоны морей РФ</a:t>
            </a:r>
            <a:endParaRPr sz="7200">
              <a:solidFill>
                <a:prstClr val="black"/>
              </a:solidFill>
              <a:latin typeface="Calibri"/>
              <a:cs typeface="Arial"/>
            </a:endParaRPr>
          </a:p>
        </p:txBody>
      </p:sp>
      <p:cxnSp>
        <p:nvCxnSpPr>
          <p:cNvPr id="169" name="Прямая соединительная линия 34"/>
          <p:cNvCxnSpPr>
            <a:cxnSpLocks/>
          </p:cNvCxnSpPr>
          <p:nvPr/>
        </p:nvCxnSpPr>
        <p:spPr bwMode="auto">
          <a:xfrm flipV="1">
            <a:off x="331043" y="12197430"/>
            <a:ext cx="6126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66"/>
          <p:cNvSpPr txBox="1">
            <a:spLocks noChangeArrowheads="1"/>
          </p:cNvSpPr>
          <p:nvPr/>
        </p:nvSpPr>
        <p:spPr bwMode="auto">
          <a:xfrm>
            <a:off x="820677" y="10056061"/>
            <a:ext cx="30312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геокриологический полигон</a:t>
            </a:r>
            <a:endParaRPr sz="7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75" name="TextBox 159"/>
          <p:cNvSpPr txBox="1">
            <a:spLocks noChangeArrowheads="1"/>
          </p:cNvSpPr>
          <p:nvPr/>
        </p:nvSpPr>
        <p:spPr bwMode="auto">
          <a:xfrm>
            <a:off x="7406107" y="5047638"/>
            <a:ext cx="255746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400" b="1">
                <a:solidFill>
                  <a:srgbClr val="0070C0"/>
                </a:solidFill>
                <a:latin typeface="Calibri"/>
                <a:ea typeface="Arial"/>
                <a:cs typeface="Arial"/>
              </a:rPr>
              <a:t>Арктическая зона</a:t>
            </a:r>
            <a:endParaRPr/>
          </a:p>
        </p:txBody>
      </p:sp>
      <p:pic>
        <p:nvPicPr>
          <p:cNvPr id="176" name="Рисунок 4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059407" y="7641192"/>
            <a:ext cx="10393794" cy="6834748"/>
          </a:xfrm>
          <a:prstGeom prst="rect">
            <a:avLst/>
          </a:prstGeom>
        </p:spPr>
      </p:pic>
      <p:sp>
        <p:nvSpPr>
          <p:cNvPr id="177" name="TextBox 146"/>
          <p:cNvSpPr txBox="1">
            <a:spLocks noChangeArrowheads="1"/>
          </p:cNvSpPr>
          <p:nvPr/>
        </p:nvSpPr>
        <p:spPr bwMode="auto">
          <a:xfrm>
            <a:off x="335993" y="8638948"/>
            <a:ext cx="7070114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2800" b="1">
                <a:solidFill>
                  <a:srgbClr val="0070C0"/>
                </a:solidFill>
                <a:latin typeface="Calibri"/>
                <a:ea typeface="Arial"/>
                <a:cs typeface="Arial"/>
              </a:rPr>
              <a:t>Мониторинг экзогенных </a:t>
            </a:r>
            <a:r>
              <a:rPr lang="ru-RU" sz="2800" b="1">
                <a:solidFill>
                  <a:srgbClr val="0070C0"/>
                </a:solidFill>
                <a:latin typeface="Calibri"/>
                <a:cs typeface="Arial"/>
              </a:rPr>
              <a:t>геологических процессов</a:t>
            </a:r>
            <a:endParaRPr sz="8000">
              <a:solidFill>
                <a:srgbClr val="0070C0"/>
              </a:solidFill>
              <a:latin typeface="Calibri"/>
              <a:cs typeface="Arial"/>
            </a:endParaRPr>
          </a:p>
        </p:txBody>
      </p:sp>
      <p:sp>
        <p:nvSpPr>
          <p:cNvPr id="178" name="Прямоугольник 16"/>
          <p:cNvSpPr/>
          <p:nvPr/>
        </p:nvSpPr>
        <p:spPr bwMode="auto">
          <a:xfrm>
            <a:off x="8818543" y="10094257"/>
            <a:ext cx="203198" cy="216174"/>
          </a:xfrm>
          <a:prstGeom prst="rect">
            <a:avLst/>
          </a:prstGeom>
          <a:solidFill>
            <a:srgbClr val="00FF00"/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" name="Прямоугольник 16"/>
          <p:cNvSpPr/>
          <p:nvPr/>
        </p:nvSpPr>
        <p:spPr bwMode="auto">
          <a:xfrm>
            <a:off x="9130047" y="9878083"/>
            <a:ext cx="203198" cy="216174"/>
          </a:xfrm>
          <a:prstGeom prst="rect">
            <a:avLst/>
          </a:prstGeom>
          <a:solidFill>
            <a:srgbClr val="00FF00"/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0" name="Прямоугольник 16"/>
          <p:cNvSpPr/>
          <p:nvPr/>
        </p:nvSpPr>
        <p:spPr bwMode="auto">
          <a:xfrm>
            <a:off x="535793" y="10185212"/>
            <a:ext cx="203198" cy="216174"/>
          </a:xfrm>
          <a:prstGeom prst="rect">
            <a:avLst/>
          </a:prstGeom>
          <a:solidFill>
            <a:srgbClr val="00FF00"/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81" name="TextBox 57"/>
          <p:cNvSpPr txBox="1">
            <a:spLocks noChangeArrowheads="1"/>
          </p:cNvSpPr>
          <p:nvPr/>
        </p:nvSpPr>
        <p:spPr bwMode="auto">
          <a:xfrm>
            <a:off x="1046326" y="12437229"/>
            <a:ext cx="4965428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граница Арктической зоны России</a:t>
            </a:r>
            <a:endParaRPr sz="7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2" name="Прямая соединительная линия 19"/>
          <p:cNvCxnSpPr>
            <a:cxnSpLocks/>
          </p:cNvCxnSpPr>
          <p:nvPr/>
        </p:nvCxnSpPr>
        <p:spPr bwMode="auto">
          <a:xfrm flipV="1">
            <a:off x="286197" y="13092486"/>
            <a:ext cx="708534" cy="0"/>
          </a:xfrm>
          <a:prstGeom prst="line">
            <a:avLst/>
          </a:prstGeom>
          <a:ln w="19050">
            <a:solidFill>
              <a:srgbClr val="E98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57"/>
          <p:cNvSpPr txBox="1">
            <a:spLocks noChangeArrowheads="1"/>
          </p:cNvSpPr>
          <p:nvPr/>
        </p:nvSpPr>
        <p:spPr bwMode="auto">
          <a:xfrm>
            <a:off x="1028515" y="12864666"/>
            <a:ext cx="519680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Char char="•"/>
              <a:defRPr sz="3200">
                <a:solidFill>
                  <a:schemeClr val="tx1"/>
                </a:solidFill>
                <a:latin typeface="Arial"/>
              </a:defRPr>
            </a:lvl1pPr>
            <a:lvl2pPr marL="742950" indent="-285750">
              <a:spcBef>
                <a:spcPts val="0"/>
              </a:spcBef>
              <a:buChar char="–"/>
              <a:defRPr sz="2800">
                <a:solidFill>
                  <a:schemeClr val="tx1"/>
                </a:solidFill>
                <a:latin typeface="Arial"/>
              </a:defRPr>
            </a:lvl2pPr>
            <a:lvl3pPr marL="1143000" indent="-228600">
              <a:spcBef>
                <a:spcPts val="0"/>
              </a:spcBef>
              <a:buChar char="•"/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har char="»"/>
              <a:defRPr sz="2000"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 defTabSz="182880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"/>
                <a:ea typeface="Arial"/>
                <a:cs typeface="Arial"/>
              </a:rPr>
              <a:t>граница </a:t>
            </a:r>
            <a:r>
              <a:rPr lang="ru-RU" sz="1800">
                <a:solidFill>
                  <a:prstClr val="black"/>
                </a:solidFill>
                <a:latin typeface="Calibri"/>
                <a:cs typeface="Arial"/>
              </a:rPr>
              <a:t>Дальневосточного федерального округа</a:t>
            </a:r>
            <a:endParaRPr lang="ru-RU" sz="1800"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84" name="Прямая соединительная линия 48"/>
          <p:cNvCxnSpPr>
            <a:cxnSpLocks/>
          </p:cNvCxnSpPr>
          <p:nvPr/>
        </p:nvCxnSpPr>
        <p:spPr bwMode="auto">
          <a:xfrm flipV="1">
            <a:off x="281523" y="12650946"/>
            <a:ext cx="70853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7"/>
          <p:cNvSpPr txBox="1"/>
          <p:nvPr/>
        </p:nvSpPr>
        <p:spPr bwMode="auto">
          <a:xfrm>
            <a:off x="6157217" y="1094312"/>
            <a:ext cx="14511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cs typeface="Arial"/>
              </a:rPr>
              <a:t>ГОСУДАРСТВЕННЫЙ МОНИТОРИНГ СОСТОЯНИЯ НЕДР</a:t>
            </a:r>
            <a:endParaRPr lang="ru-RU" sz="40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Прямоугольник 5"/>
          <p:cNvSpPr/>
          <p:nvPr/>
        </p:nvSpPr>
        <p:spPr bwMode="auto">
          <a:xfrm>
            <a:off x="16549864" y="11186583"/>
            <a:ext cx="9297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Myriad Pro"/>
              </a:rPr>
              <a:t>мониторинг опасных экзогенных геологических процессов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Прямоугольник 6"/>
          <p:cNvSpPr/>
          <p:nvPr/>
        </p:nvSpPr>
        <p:spPr bwMode="auto">
          <a:xfrm>
            <a:off x="16549862" y="11618499"/>
            <a:ext cx="9297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Myriad Pro"/>
              </a:rPr>
              <a:t>мониторинг опасных эндогенных геологических процессов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Прямоугольник 7"/>
          <p:cNvSpPr/>
          <p:nvPr/>
        </p:nvSpPr>
        <p:spPr bwMode="auto">
          <a:xfrm>
            <a:off x="16549859" y="12036185"/>
            <a:ext cx="9297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Myriad Pro"/>
              </a:rPr>
              <a:t>мониторинг экологического состояния подземных вод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Прямоугольник 8"/>
          <p:cNvSpPr/>
          <p:nvPr/>
        </p:nvSpPr>
        <p:spPr bwMode="auto">
          <a:xfrm>
            <a:off x="16549858" y="12780947"/>
            <a:ext cx="9297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Myriad Pro"/>
              </a:rPr>
              <a:t>изучение опасных процессов, связанных с миграцией </a:t>
            </a:r>
            <a:endParaRPr/>
          </a:p>
          <a:p>
            <a:pPr algn="just" defTabSz="1828800">
              <a:lnSpc>
                <a:spcPct val="120000"/>
              </a:lnSpc>
              <a:defRPr/>
            </a:pPr>
            <a:r>
              <a:rPr lang="ru-RU" sz="2000">
                <a:solidFill>
                  <a:prstClr val="black"/>
                </a:solidFill>
                <a:latin typeface="Myriad Pro"/>
              </a:rPr>
              <a:t>углеводородов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Прямоугольник 16"/>
          <p:cNvSpPr/>
          <p:nvPr/>
        </p:nvSpPr>
        <p:spPr bwMode="auto">
          <a:xfrm>
            <a:off x="16214459" y="11774289"/>
            <a:ext cx="203198" cy="216174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Равнобедренный треугольник 17"/>
          <p:cNvSpPr/>
          <p:nvPr/>
        </p:nvSpPr>
        <p:spPr bwMode="auto">
          <a:xfrm>
            <a:off x="16214459" y="11372091"/>
            <a:ext cx="203198" cy="182982"/>
          </a:xfrm>
          <a:prstGeom prst="triangle">
            <a:avLst>
              <a:gd name="adj" fmla="val 50000"/>
            </a:avLst>
          </a:prstGeom>
          <a:solidFill>
            <a:srgbClr val="A900E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Овал 18"/>
          <p:cNvSpPr/>
          <p:nvPr/>
        </p:nvSpPr>
        <p:spPr bwMode="auto">
          <a:xfrm>
            <a:off x="16214458" y="12168358"/>
            <a:ext cx="216000" cy="216000"/>
          </a:xfrm>
          <a:prstGeom prst="ellipse">
            <a:avLst/>
          </a:prstGeom>
          <a:solidFill>
            <a:srgbClr val="00FFC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Овал 19"/>
          <p:cNvSpPr/>
          <p:nvPr/>
        </p:nvSpPr>
        <p:spPr bwMode="auto">
          <a:xfrm>
            <a:off x="16214458" y="12979858"/>
            <a:ext cx="216000" cy="216000"/>
          </a:xfrm>
          <a:prstGeom prst="ellipse">
            <a:avLst/>
          </a:prstGeom>
          <a:solidFill>
            <a:srgbClr val="005CE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Прямоугольник 43"/>
          <p:cNvSpPr/>
          <p:nvPr/>
        </p:nvSpPr>
        <p:spPr bwMode="auto">
          <a:xfrm>
            <a:off x="15702984" y="12371291"/>
            <a:ext cx="92977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  <a:defRPr/>
            </a:pPr>
            <a:r>
              <a:rPr lang="ru-RU" sz="2400" b="1">
                <a:solidFill>
                  <a:srgbClr val="197EC6"/>
                </a:solidFill>
                <a:latin typeface="Myriad Pro"/>
              </a:rPr>
              <a:t>Функционирующие пункты наблюдений</a:t>
            </a:r>
            <a:endParaRPr sz="3600">
              <a:solidFill>
                <a:srgbClr val="197EC6"/>
              </a:solidFill>
              <a:latin typeface="Calibri"/>
            </a:endParaRPr>
          </a:p>
        </p:txBody>
      </p:sp>
      <p:sp>
        <p:nvSpPr>
          <p:cNvPr id="252" name="Прямоугольник 4"/>
          <p:cNvSpPr/>
          <p:nvPr/>
        </p:nvSpPr>
        <p:spPr bwMode="auto">
          <a:xfrm>
            <a:off x="15702982" y="10739097"/>
            <a:ext cx="92977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  <a:defRPr/>
            </a:pPr>
            <a:r>
              <a:rPr lang="ru-RU" sz="2400" b="1">
                <a:solidFill>
                  <a:srgbClr val="197EC6"/>
                </a:solidFill>
                <a:latin typeface="Myriad Pro"/>
              </a:rPr>
              <a:t>Пункты наблюдений, организованные в 2024 г.</a:t>
            </a:r>
            <a:endParaRPr sz="3600">
              <a:solidFill>
                <a:srgbClr val="197EC6"/>
              </a:solidFill>
              <a:latin typeface="Calibri"/>
            </a:endParaRPr>
          </a:p>
        </p:txBody>
      </p:sp>
      <p:pic>
        <p:nvPicPr>
          <p:cNvPr id="253" name="Рисунок 25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6136140" y="3776394"/>
            <a:ext cx="6902940" cy="6791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870147" y="1182933"/>
            <a:ext cx="18330974" cy="665815"/>
          </a:xfrm>
          <a:prstGeom prst="rect">
            <a:avLst/>
          </a:prstGeom>
        </p:spPr>
        <p:txBody>
          <a:bodyPr wrap="square" lIns="72000" tIns="72000" rIns="72000" bIns="93600">
            <a:spAutoFit/>
          </a:bodyPr>
          <a:lstStyle/>
          <a:p>
            <a:pPr algn="just" defTabSz="1828800">
              <a:lnSpc>
                <a:spcPct val="90000"/>
              </a:lnSpc>
              <a:defRPr/>
            </a:pPr>
            <a:r>
              <a:rPr lang="ru-RU" sz="3600" b="1">
                <a:ln w="0"/>
                <a:solidFill>
                  <a:prstClr val="black"/>
                </a:solidFill>
                <a:latin typeface="Arial"/>
                <a:ea typeface="Myriad Pro"/>
                <a:cs typeface="Arial"/>
              </a:rPr>
              <a:t>ГОСУДАРСТВЕННОЕ ГЕОЛОГИЧЕСКОЕ ИНФОРМАЦИОННОЕ ОБЕСПЕЧЕНИЕ</a:t>
            </a:r>
            <a:endParaRPr/>
          </a:p>
        </p:txBody>
      </p:sp>
      <p:pic>
        <p:nvPicPr>
          <p:cNvPr id="5" name="Рисунок 4" descr="D:\А\Минприроды и Роснедра\2025\Б Итоги Роснедр 2024-2025\Экспорт JPG\Схемы Инф_01.jpg"/>
          <p:cNvPicPr/>
          <p:nvPr/>
        </p:nvPicPr>
        <p:blipFill>
          <a:blip r:embed="rId3"/>
          <a:stretch/>
        </p:blipFill>
        <p:spPr bwMode="auto">
          <a:xfrm>
            <a:off x="162560" y="3683317"/>
            <a:ext cx="17554325" cy="891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624883" y="2884328"/>
            <a:ext cx="2695075" cy="5256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1319958" y="2660227"/>
            <a:ext cx="2881163" cy="5480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8624883" y="8283538"/>
            <a:ext cx="4308909" cy="5156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093122" y="1137379"/>
            <a:ext cx="16613808" cy="665815"/>
          </a:xfrm>
          <a:prstGeom prst="rect">
            <a:avLst/>
          </a:prstGeom>
        </p:spPr>
        <p:txBody>
          <a:bodyPr wrap="square" lIns="72000" tIns="72000" rIns="72000" bIns="93600">
            <a:spAutoFit/>
          </a:bodyPr>
          <a:lstStyle/>
          <a:p>
            <a:pPr algn="just" defTabSz="1828800">
              <a:lnSpc>
                <a:spcPct val="90000"/>
              </a:lnSpc>
              <a:defRPr/>
            </a:pPr>
            <a:r>
              <a:rPr lang="ru-RU" sz="3600" b="1">
                <a:ln w="0"/>
                <a:solidFill>
                  <a:prstClr val="black"/>
                </a:solidFill>
                <a:latin typeface="Arial"/>
                <a:ea typeface="Myriad Pro"/>
                <a:cs typeface="Arial"/>
              </a:rPr>
              <a:t>ФГИС «АСЛН». ЦИФРЫ И ФАКТЫ </a:t>
            </a:r>
          </a:p>
        </p:txBody>
      </p:sp>
      <p:pic>
        <p:nvPicPr>
          <p:cNvPr id="102" name="Рисунок 101"/>
          <p:cNvPicPr/>
          <p:nvPr/>
        </p:nvPicPr>
        <p:blipFill>
          <a:blip r:embed="rId3"/>
          <a:stretch/>
        </p:blipFill>
        <p:spPr bwMode="auto">
          <a:xfrm>
            <a:off x="4779457" y="2615565"/>
            <a:ext cx="15825022" cy="1101915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0281920" y="2676525"/>
            <a:ext cx="6416338" cy="879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093122" y="1056099"/>
            <a:ext cx="16613808" cy="1164413"/>
          </a:xfrm>
          <a:prstGeom prst="rect">
            <a:avLst/>
          </a:prstGeom>
        </p:spPr>
        <p:txBody>
          <a:bodyPr wrap="square" lIns="72000" tIns="72000" rIns="72000" bIns="93600">
            <a:spAutoFit/>
          </a:bodyPr>
          <a:lstStyle/>
          <a:p>
            <a:pPr algn="just" defTabSz="1828800">
              <a:lnSpc>
                <a:spcPct val="90000"/>
              </a:lnSpc>
              <a:defRPr/>
            </a:pPr>
            <a:r>
              <a:rPr lang="ru-RU" sz="3600" b="1">
                <a:ln w="0"/>
                <a:solidFill>
                  <a:prstClr val="black"/>
                </a:solidFill>
                <a:latin typeface="Arial"/>
                <a:ea typeface="Myriad Pro"/>
                <a:cs typeface="Arial"/>
              </a:rPr>
              <a:t>РАЗВИТИЕ ФЕДЕРАЛЬНЫХ ГОСУДАРСТВЕННЫХ ИНФОРМАЦИОННЫХ СИСТЕМ РОСНЕДР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1041" y="2837881"/>
            <a:ext cx="22907724" cy="109727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1235242" y="13112885"/>
            <a:ext cx="23036463" cy="603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 bwMode="auto">
          <a:xfrm>
            <a:off x="0" y="2783860"/>
            <a:ext cx="24384000" cy="107229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/>
        </p:nvGraphicFramePr>
        <p:xfrm>
          <a:off x="11704320" y="3429000"/>
          <a:ext cx="6211800" cy="123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/>
        </p:nvGraphicFramePr>
        <p:xfrm>
          <a:off x="6283440" y="3925440"/>
          <a:ext cx="6211800" cy="92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/>
        </p:nvGraphicFramePr>
        <p:xfrm>
          <a:off x="429840" y="3259440"/>
          <a:ext cx="5401080" cy="437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12"/>
          <p:cNvSpPr/>
          <p:nvPr/>
        </p:nvSpPr>
        <p:spPr bwMode="auto">
          <a:xfrm>
            <a:off x="1782000" y="5064120"/>
            <a:ext cx="1887480" cy="712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none" strike="noStrike">
                <a:solidFill>
                  <a:srgbClr val="000000"/>
                </a:solidFill>
                <a:latin typeface="Arial"/>
                <a:ea typeface="Helvetica Neue"/>
              </a:rPr>
              <a:t>34,7</a:t>
            </a:r>
            <a:endParaRPr lang="ru-RU" sz="40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13"/>
          <p:cNvSpPr/>
          <p:nvPr/>
        </p:nvSpPr>
        <p:spPr bwMode="auto">
          <a:xfrm>
            <a:off x="1519560" y="2939760"/>
            <a:ext cx="2412360" cy="559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000" b="1" u="none" strike="noStrike">
                <a:solidFill>
                  <a:srgbClr val="B43C24"/>
                </a:solidFill>
                <a:latin typeface="Arial"/>
                <a:ea typeface="Helvetica Neue"/>
              </a:rPr>
              <a:t>ВСЕГО</a:t>
            </a:r>
            <a:endParaRPr lang="ru-RU" sz="30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Прямоугольник 14"/>
          <p:cNvSpPr/>
          <p:nvPr/>
        </p:nvSpPr>
        <p:spPr bwMode="auto">
          <a:xfrm>
            <a:off x="21481920" y="1509408"/>
            <a:ext cx="2378519" cy="585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200" b="1" u="none" strike="noStrike">
                <a:solidFill>
                  <a:srgbClr val="000000"/>
                </a:solidFill>
                <a:latin typeface="Arial"/>
                <a:ea typeface="Helvetica Neue"/>
              </a:rPr>
              <a:t>МЛРД РУБ.</a:t>
            </a:r>
            <a:endParaRPr lang="ru-RU" sz="3200" b="0" u="none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4" name="Прямая соединительная линия 20"/>
          <p:cNvCxnSpPr>
            <a:cxnSpLocks/>
          </p:cNvCxnSpPr>
          <p:nvPr/>
        </p:nvCxnSpPr>
        <p:spPr bwMode="auto">
          <a:xfrm>
            <a:off x="514080" y="7965000"/>
            <a:ext cx="360" cy="310284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25" name="TextBox 22"/>
          <p:cNvSpPr/>
          <p:nvPr/>
        </p:nvSpPr>
        <p:spPr bwMode="auto">
          <a:xfrm>
            <a:off x="1044360" y="8470800"/>
            <a:ext cx="2126520" cy="3394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rgbClr val="000000"/>
                </a:solidFill>
                <a:latin typeface="Helvetica Neue"/>
                <a:ea typeface="Helvetica Neue"/>
              </a:rPr>
              <a:t>26,9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КПМ ГИН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7,6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rgbClr val="B43C24"/>
                </a:solidFill>
                <a:latin typeface="Helvetica Neue Medium"/>
                <a:ea typeface="Helvetica Neue Medium"/>
              </a:rPr>
              <a:t>ФП Геология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chemeClr val="dk1"/>
                </a:solidFill>
                <a:latin typeface="Helvetica Neue"/>
                <a:ea typeface="Helvetica Neue"/>
              </a:rPr>
              <a:t>0,1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ФП БАС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" name="Прямая соединительная линия 28"/>
          <p:cNvCxnSpPr>
            <a:cxnSpLocks/>
          </p:cNvCxnSpPr>
          <p:nvPr/>
        </p:nvCxnSpPr>
        <p:spPr bwMode="auto">
          <a:xfrm>
            <a:off x="527040" y="11067480"/>
            <a:ext cx="413280" cy="36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cxnSp>
        <p:nvCxnSpPr>
          <p:cNvPr id="27" name="Прямая соединительная линия 32"/>
          <p:cNvCxnSpPr>
            <a:cxnSpLocks/>
          </p:cNvCxnSpPr>
          <p:nvPr/>
        </p:nvCxnSpPr>
        <p:spPr bwMode="auto">
          <a:xfrm>
            <a:off x="510480" y="8877240"/>
            <a:ext cx="487439" cy="36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cxnSp>
        <p:nvCxnSpPr>
          <p:cNvPr id="28" name="Прямая соединительная линия 33"/>
          <p:cNvCxnSpPr>
            <a:cxnSpLocks/>
          </p:cNvCxnSpPr>
          <p:nvPr/>
        </p:nvCxnSpPr>
        <p:spPr bwMode="auto">
          <a:xfrm>
            <a:off x="3549960" y="7873560"/>
            <a:ext cx="360" cy="109584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29" name="TextBox 39"/>
          <p:cNvSpPr/>
          <p:nvPr/>
        </p:nvSpPr>
        <p:spPr bwMode="auto">
          <a:xfrm>
            <a:off x="3963240" y="8735400"/>
            <a:ext cx="1772280" cy="468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chemeClr val="dk1"/>
                </a:solidFill>
                <a:latin typeface="Helvetica Neue"/>
                <a:ea typeface="Helvetica Neue"/>
              </a:rPr>
              <a:t>ФП Байкал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0" name="Прямая соединительная линия 41"/>
          <p:cNvCxnSpPr>
            <a:cxnSpLocks/>
          </p:cNvCxnSpPr>
          <p:nvPr/>
        </p:nvCxnSpPr>
        <p:spPr bwMode="auto">
          <a:xfrm>
            <a:off x="3549960" y="8968680"/>
            <a:ext cx="413280" cy="72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31" name="Прямоугольник 52"/>
          <p:cNvSpPr/>
          <p:nvPr/>
        </p:nvSpPr>
        <p:spPr bwMode="auto">
          <a:xfrm>
            <a:off x="5642928" y="3009672"/>
            <a:ext cx="12193560" cy="1235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КПМ «Государственное геологическое изучение недр и обеспечение эффективной реализации государственных функций в сфере недропользования»</a:t>
            </a:r>
            <a:endParaRPr lang="ru-RU" sz="2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Прямоугольник 53"/>
          <p:cNvSpPr/>
          <p:nvPr/>
        </p:nvSpPr>
        <p:spPr bwMode="auto">
          <a:xfrm>
            <a:off x="17747924" y="2906496"/>
            <a:ext cx="5663880" cy="8542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Федеральный проект </a:t>
            </a:r>
            <a:endParaRPr lang="ru-RU" sz="2500" b="0" u="none" strike="noStrike">
              <a:solidFill>
                <a:srgbClr val="000000"/>
              </a:solidFill>
              <a:latin typeface="Arial"/>
            </a:endParaRPr>
          </a:p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«Геология: возрождение легенды»</a:t>
            </a:r>
            <a:endParaRPr lang="ru-RU" sz="2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23"/>
          <p:cNvSpPr/>
          <p:nvPr/>
        </p:nvSpPr>
        <p:spPr bwMode="auto">
          <a:xfrm>
            <a:off x="8280000" y="6080400"/>
            <a:ext cx="1887120" cy="712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none" strike="noStrike">
                <a:solidFill>
                  <a:srgbClr val="000000"/>
                </a:solidFill>
                <a:latin typeface="Arial"/>
                <a:ea typeface="Helvetica Neue"/>
              </a:rPr>
              <a:t>26,9</a:t>
            </a:r>
            <a:endParaRPr lang="ru-RU" sz="4000" b="0" u="none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4" name="Прямая соединительная линия 32"/>
          <p:cNvCxnSpPr>
            <a:cxnSpLocks/>
          </p:cNvCxnSpPr>
          <p:nvPr/>
        </p:nvCxnSpPr>
        <p:spPr bwMode="auto">
          <a:xfrm>
            <a:off x="510480" y="10016280"/>
            <a:ext cx="487439" cy="36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35" name="TextBox 23"/>
          <p:cNvSpPr/>
          <p:nvPr/>
        </p:nvSpPr>
        <p:spPr bwMode="auto">
          <a:xfrm>
            <a:off x="13820400" y="5791680"/>
            <a:ext cx="1892520" cy="1321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sng" strike="noStrike">
                <a:solidFill>
                  <a:srgbClr val="000000"/>
                </a:solidFill>
                <a:latin typeface="Arial"/>
                <a:ea typeface="Helvetica Neue"/>
              </a:rPr>
              <a:t>ГРР</a:t>
            </a:r>
            <a:endParaRPr lang="ru-RU" sz="4000" b="0" u="none" strike="noStrike">
              <a:solidFill>
                <a:srgbClr val="000000"/>
              </a:solidFill>
              <a:latin typeface="Arial"/>
            </a:endParaRPr>
          </a:p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none" strike="noStrike">
                <a:solidFill>
                  <a:srgbClr val="000000"/>
                </a:solidFill>
                <a:latin typeface="Arial"/>
                <a:ea typeface="Helvetica Neue"/>
              </a:rPr>
              <a:t>16,9</a:t>
            </a:r>
            <a:endParaRPr lang="ru-RU" sz="4000" b="0" u="none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/>
        </p:nvGraphicFramePr>
        <p:xfrm>
          <a:off x="17836488" y="3219480"/>
          <a:ext cx="5751720" cy="1028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23"/>
          <p:cNvSpPr/>
          <p:nvPr/>
        </p:nvSpPr>
        <p:spPr bwMode="auto">
          <a:xfrm>
            <a:off x="19593000" y="5576076"/>
            <a:ext cx="1888920" cy="712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none" strike="noStrike">
                <a:solidFill>
                  <a:srgbClr val="000000"/>
                </a:solidFill>
                <a:latin typeface="Arial"/>
                <a:ea typeface="Helvetica Neue"/>
              </a:rPr>
              <a:t>7,6</a:t>
            </a:r>
            <a:endParaRPr lang="ru-RU" sz="40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368280" y="7620840"/>
            <a:ext cx="2729519" cy="579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marL="416160" indent="-416160" defTabSz="825480">
              <a:lnSpc>
                <a:spcPct val="100000"/>
              </a:lnSpc>
              <a:buClr>
                <a:srgbClr val="B43C24"/>
              </a:buClr>
              <a:buFont typeface="Wingdings"/>
              <a:buChar char=""/>
              <a:defRPr/>
            </a:pPr>
            <a:r>
              <a:rPr lang="ru-RU" sz="3200" b="1" u="sng" strike="noStrike">
                <a:solidFill>
                  <a:srgbClr val="B43C24"/>
                </a:solidFill>
                <a:latin typeface="Helvetica Neue"/>
                <a:ea typeface="Helvetica Neue"/>
              </a:rPr>
              <a:t>ГП ВИПР</a:t>
            </a:r>
            <a:endParaRPr lang="ru-RU" sz="32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3362760" y="7584120"/>
            <a:ext cx="2732400" cy="579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marL="416160" indent="-416160" defTabSz="825480">
              <a:lnSpc>
                <a:spcPct val="100000"/>
              </a:lnSpc>
              <a:buClr>
                <a:srgbClr val="000000"/>
              </a:buClr>
              <a:buFont typeface="Wingdings"/>
              <a:buChar char=""/>
              <a:defRPr/>
            </a:pPr>
            <a:r>
              <a:rPr lang="ru-RU" sz="3200" b="1" u="sng" strike="noStrike">
                <a:solidFill>
                  <a:schemeClr val="dk1"/>
                </a:solidFill>
                <a:latin typeface="Helvetica Neue"/>
                <a:ea typeface="Helvetica Neue"/>
              </a:rPr>
              <a:t>ГП ООС</a:t>
            </a:r>
            <a:endParaRPr lang="ru-RU" sz="32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23520" y="629920"/>
            <a:ext cx="5261080" cy="193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Заголовок слайда:…"/>
          <p:cNvSpPr/>
          <p:nvPr/>
        </p:nvSpPr>
        <p:spPr bwMode="auto">
          <a:xfrm>
            <a:off x="552208" y="1209439"/>
            <a:ext cx="12802398" cy="933508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400" b="1" u="none" strike="noStrike">
                <a:solidFill>
                  <a:srgbClr val="454B51"/>
                </a:solidFill>
                <a:latin typeface="Arial"/>
                <a:ea typeface="Arial"/>
              </a:rPr>
              <a:t>Расходы: </a:t>
            </a:r>
            <a:r>
              <a:rPr lang="ru-RU" sz="5400" b="1" u="none" strike="noStrike">
                <a:solidFill>
                  <a:srgbClr val="A8503F"/>
                </a:solidFill>
                <a:latin typeface="Arial"/>
                <a:ea typeface="Arial"/>
              </a:rPr>
              <a:t>структура затрат 2024 года</a:t>
            </a:r>
            <a:endParaRPr lang="ru-RU" sz="54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8949481" y="12140119"/>
            <a:ext cx="2684835" cy="4863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18888434" y="11966902"/>
            <a:ext cx="318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/>
              <a:t>взнос в уставны капитал </a:t>
            </a:r>
            <a:endParaRPr/>
          </a:p>
          <a:p>
            <a:pPr>
              <a:defRPr/>
            </a:pPr>
            <a:r>
              <a:rPr lang="ru-RU" sz="2000"/>
              <a:t>АО «Росгео»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3592969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/>
        </p:blipFill>
        <p:spPr bwMode="auto">
          <a:xfrm>
            <a:off x="-17753" y="0"/>
            <a:ext cx="24383998" cy="13716000"/>
          </a:xfrm>
          <a:prstGeom prst="rect">
            <a:avLst/>
          </a:prstGeom>
        </p:spPr>
      </p:pic>
      <p:sp>
        <p:nvSpPr>
          <p:cNvPr id="1749267923" name="Заголовок 1"/>
          <p:cNvSpPr txBox="1"/>
          <p:nvPr/>
        </p:nvSpPr>
        <p:spPr bwMode="auto">
          <a:xfrm>
            <a:off x="252864" y="347238"/>
            <a:ext cx="19152736" cy="1102820"/>
          </a:xfrm>
        </p:spPr>
        <p:txBody>
          <a:bodyPr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1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828800">
              <a:defRPr/>
            </a:pPr>
            <a:r>
              <a:rPr lang="ru-RU" sz="3000" b="1">
                <a:solidFill>
                  <a:prstClr val="black"/>
                </a:solidFill>
                <a:latin typeface="Arial"/>
                <a:cs typeface="Arial"/>
              </a:rPr>
              <a:t>ВЫВОД ГОСУДАРСТВЕННЫХ УСЛУГ РОСНЕДР НА ЕПГУ В СООТВЕТСТВИИ С ПОСТАНОВЛЕНИЕМ ПРАВИТЕЛЬСТВА РОССИЙСКОЙ ФЕДЕРАЦИИ ОТ 30 ИЮЛЯ 2021 Г. № 1279</a:t>
            </a:r>
            <a:endParaRPr lang="ru-RU" sz="24000">
              <a:solidFill>
                <a:prstClr val="black"/>
              </a:solidFill>
              <a:latin typeface="Calibri Light"/>
            </a:endParaRPr>
          </a:p>
        </p:txBody>
      </p:sp>
      <p:graphicFrame>
        <p:nvGraphicFramePr>
          <p:cNvPr id="1850559205" name="Таблица 1"/>
          <p:cNvGraphicFramePr>
            <a:graphicFrameLocks/>
          </p:cNvGraphicFramePr>
          <p:nvPr/>
        </p:nvGraphicFramePr>
        <p:xfrm>
          <a:off x="2897240" y="1550162"/>
          <a:ext cx="17747611" cy="1198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606"/>
                <a:gridCol w="776703"/>
                <a:gridCol w="12813098"/>
                <a:gridCol w="1366954"/>
                <a:gridCol w="1935250"/>
              </a:tblGrid>
              <a:tr h="1551498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/>
                        <a:t>№</a:t>
                      </a:r>
                      <a:endParaRPr lang="ru-RU" sz="240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/>
                        <a:t>Наименование государственной услуги</a:t>
                      </a:r>
                      <a:endParaRPr sz="7200"/>
                    </a:p>
                    <a:p>
                      <a:pPr>
                        <a:defRPr/>
                      </a:pPr>
                      <a:endParaRPr lang="ru-RU" sz="240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/>
                        <a:t>Выведены</a:t>
                      </a:r>
                      <a:br>
                        <a:rPr lang="ru-RU" sz="1600"/>
                      </a:br>
                      <a:r>
                        <a:rPr lang="ru-RU" sz="1600"/>
                        <a:t>на ЕПГУ</a:t>
                      </a:r>
                      <a:br>
                        <a:rPr lang="ru-RU" sz="1600"/>
                      </a:br>
                      <a:r>
                        <a:rPr lang="ru-RU" sz="1600"/>
                        <a:t>в рамках ОЦС</a:t>
                      </a:r>
                      <a:r>
                        <a:rPr lang="ru-RU" sz="1600">
                          <a:latin typeface="Calibri"/>
                        </a:rPr>
                        <a:t>-2</a:t>
                      </a:r>
                      <a:endParaRPr sz="160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/>
                        <a:t>Дата</a:t>
                      </a:r>
                      <a:br>
                        <a:rPr lang="ru-RU" sz="1600"/>
                      </a:br>
                      <a:r>
                        <a:rPr lang="ru-RU" sz="1600"/>
                        <a:t>вывода</a:t>
                      </a:r>
                      <a:endParaRPr sz="1600">
                        <a:latin typeface="Calibri"/>
                      </a:endParaRPr>
                    </a:p>
                  </a:txBody>
                  <a:tcPr marL="137160" marR="137160" marT="137160" marB="137160"/>
                </a:tc>
              </a:tr>
              <a:tr h="1732554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1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strike="noStrike"/>
                        <a:t>Выдача заключений об отсутствии полезных ископаемых в недрах под участком предстоящей застройки</a:t>
                      </a:r>
                      <a:r>
                        <a:rPr lang="en-US" sz="1800" strike="noStrike"/>
                        <a:t> </a:t>
                      </a:r>
                      <a:r>
                        <a:rPr lang="ru-RU" sz="1800" strike="noStrike"/>
                        <a:t>и разрешений на застройку земельных участков, которые расположены за границами населенных пунктов</a:t>
                      </a:r>
                      <a:r>
                        <a:rPr lang="en-US" sz="1800" strike="noStrike"/>
                        <a:t> </a:t>
                      </a:r>
                      <a:r>
                        <a:rPr lang="ru-RU" sz="1800" strike="noStrike"/>
                        <a:t>и находятся на площадях залегания полезных ископаемых, а также на размещение за границами населенных пунктов в местах залегания полезных ископаемых подземных сооружений в пределах горного отвода</a:t>
                      </a:r>
                      <a:endParaRPr sz="1800" i="0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cs typeface="Arial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30.11.2023</a:t>
                      </a: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</a:tr>
              <a:tr h="840454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2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strike="noStrike"/>
                        <a:t>Выдача, оформление и регистрация лицензий на пользование недрами, внесение изменений и дополнений</a:t>
                      </a:r>
                      <a:r>
                        <a:rPr lang="en-US" sz="1800" strike="noStrike"/>
                        <a:t> </a:t>
                      </a:r>
                      <a:r>
                        <a:rPr lang="ru-RU" sz="1800" strike="noStrike"/>
                        <a:t>в лицензии на пользование участками недр, в том числе:</a:t>
                      </a:r>
                      <a:endParaRPr sz="1800" i="0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cs typeface="Arial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07.11.2024</a:t>
                      </a:r>
                      <a:endParaRPr lang="ru-RU" sz="2000">
                        <a:latin typeface="+mn-lt"/>
                      </a:endParaRPr>
                    </a:p>
                  </a:txBody>
                  <a:tcPr marL="137160" marR="137160" marT="137160" marB="137160" anchor="ctr"/>
                </a:tc>
              </a:tr>
              <a:tr h="640080"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2.1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/>
                        <a:t>Заявка на предоставление права пользования</a:t>
                      </a:r>
                      <a:endParaRPr sz="180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>
                          <a:latin typeface="Calibri"/>
                        </a:rPr>
                        <a:t>07.11.2024</a:t>
                      </a:r>
                      <a:endParaRPr/>
                    </a:p>
                  </a:txBody>
                  <a:tcPr marL="137160" marR="137160" marT="137160" marB="137160" anchor="ctr"/>
                </a:tc>
              </a:tr>
              <a:tr h="64008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2.2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/>
                        <a:t>Заявка на внесение изменений в лицензию</a:t>
                      </a:r>
                      <a:endParaRPr sz="180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07.11.2024</a:t>
                      </a:r>
                      <a:endParaRPr lang="ru-RU" sz="2000">
                        <a:latin typeface="+mn-lt"/>
                      </a:endParaRPr>
                    </a:p>
                  </a:txBody>
                  <a:tcPr marL="137160" marR="137160" marT="137160" marB="137160" anchor="ctr"/>
                </a:tc>
              </a:tr>
              <a:tr h="64008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2.3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/>
                        <a:t>Заявка на прекращение действия лицензии</a:t>
                      </a:r>
                      <a:endParaRPr sz="180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>
                        <a:gradFill>
                          <a:gsLst>
                            <a:gs pos="0">
                              <a:srgbClr val="386289"/>
                            </a:gs>
                            <a:gs pos="55000">
                              <a:srgbClr val="598CBB"/>
                            </a:gs>
                            <a:gs pos="100000">
                              <a:srgbClr val="4579A9"/>
                            </a:gs>
                          </a:gsLst>
                          <a:lin ang="2700000" scaled="1"/>
                        </a:gradFill>
                        <a:latin typeface="Arial Black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16.04.2024</a:t>
                      </a:r>
                      <a:endParaRPr lang="ru-RU" sz="2000">
                        <a:latin typeface="+mn-lt"/>
                      </a:endParaRPr>
                    </a:p>
                  </a:txBody>
                  <a:tcPr marL="137160" marR="137160" marT="137160" marB="137160" anchor="ctr"/>
                </a:tc>
              </a:tr>
              <a:tr h="1122168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3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/>
                        <a:t>Экспертиза проектной документации на проведение работ по региональному геологическому изучению недр, включая поиски и оценку месторождений полезных ископаемых, разведке месторождений полезных ископаемых</a:t>
                      </a:r>
                      <a:endParaRPr sz="180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cs typeface="Arial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07.11.2024</a:t>
                      </a: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</a:tr>
              <a:tr h="840454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4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/>
                        <a:t>Проведение государственной экспертизы запасов полезных ископаемых и подземных вод, геологической информации</a:t>
                      </a:r>
                      <a:r>
                        <a:rPr lang="en-US" sz="1800"/>
                        <a:t> </a:t>
                      </a:r>
                      <a:r>
                        <a:rPr lang="ru-RU" sz="1800"/>
                        <a:t>о предоставляемых в пользование участках недр</a:t>
                      </a:r>
                      <a:endParaRPr sz="180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cs typeface="Arial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07.11.2024</a:t>
                      </a: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</a:tr>
              <a:tr h="1403886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5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strike="noStrike"/>
                        <a:t>Внесение изменений в разрешение на строительство объекта капитального строительства, строительство или реконструкция которого осуществляется на земельном участке, предоставленном пользователю недр и необходимом для ведения работ, связанных с пользованием недрами (за исключением работ, связанных с пользованием участками недр местного значения), выданное Федеральным агентством по недропользованию</a:t>
                      </a:r>
                      <a:endParaRPr sz="1800" i="0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cs typeface="Arial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08.12.2023</a:t>
                      </a: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</a:tr>
              <a:tr h="840454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6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/>
                        <a:t>Выдача разрешений на ввод в эксплуатацию объектов капитального строительства, разрешение на строительство которых было выдано Федеральным агентством по недропользованию </a:t>
                      </a:r>
                      <a:endParaRPr sz="180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cs typeface="Arial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23.08.2023</a:t>
                      </a:r>
                      <a:endParaRPr lang="ru-RU" sz="2000"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</a:tr>
              <a:tr h="866648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7</a:t>
                      </a:r>
                      <a:endParaRPr lang="ru-RU" sz="2400" b="0">
                        <a:latin typeface="Calibri"/>
                      </a:endParaRP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/>
                        <a:t>Согласование технических проектов разработки месторождений полезных ископаемых и иной проектной документации</a:t>
                      </a:r>
                      <a:r>
                        <a:rPr lang="en-US" sz="1800"/>
                        <a:t> </a:t>
                      </a:r>
                      <a:r>
                        <a:rPr lang="ru-RU" sz="1800"/>
                        <a:t>на выполнение работ, связанных с пользованием участками недр</a:t>
                      </a:r>
                      <a:endParaRPr sz="180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  <a:cs typeface="Arial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07.11.2024</a:t>
                      </a:r>
                      <a:endParaRPr sz="7200"/>
                    </a:p>
                  </a:txBody>
                  <a:tcPr marL="137160" marR="137160" marT="137160" marB="137160" anchor="ctr"/>
                </a:tc>
              </a:tr>
              <a:tr h="866648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>
                          <a:latin typeface="Calibri"/>
                        </a:rPr>
                        <a:t>8</a:t>
                      </a:r>
                      <a:endParaRPr sz="7200"/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cs typeface="Arial"/>
                        </a:rPr>
                        <a:t>С</a:t>
                      </a:r>
                      <a:r>
                        <a:rPr lang="ru-RU" sz="18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cs typeface="Arial"/>
                        </a:rPr>
                        <a:t>огласование проектной документации на разработку технологий геологического изучения, разведки и добычи трудноизвлекаемых полезных ископаемых</a:t>
                      </a:r>
                      <a:endParaRPr sz="3200" b="1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>
                          <a:latin typeface="Calibri"/>
                        </a:rPr>
                        <a:t>07.11.2024</a:t>
                      </a:r>
                      <a:endParaRPr sz="7200"/>
                    </a:p>
                  </a:txBody>
                  <a:tcPr marL="137160" marR="137160" marT="137160" marB="137160" anchor="ctr"/>
                </a:tc>
              </a:tr>
            </a:tbl>
          </a:graphicData>
        </a:graphic>
      </p:graphicFrame>
      <p:pic>
        <p:nvPicPr>
          <p:cNvPr id="12531008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13" y="3564882"/>
            <a:ext cx="283110" cy="257864"/>
          </a:xfrm>
          <a:prstGeom prst="rect">
            <a:avLst/>
          </a:prstGeom>
        </p:spPr>
      </p:pic>
      <p:pic>
        <p:nvPicPr>
          <p:cNvPr id="68917182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13" y="5168682"/>
            <a:ext cx="283110" cy="257864"/>
          </a:xfrm>
          <a:prstGeom prst="rect">
            <a:avLst/>
          </a:prstGeom>
        </p:spPr>
      </p:pic>
      <p:pic>
        <p:nvPicPr>
          <p:cNvPr id="170707866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13" y="5923284"/>
            <a:ext cx="283110" cy="257864"/>
          </a:xfrm>
          <a:prstGeom prst="rect">
            <a:avLst/>
          </a:prstGeom>
        </p:spPr>
      </p:pic>
      <p:pic>
        <p:nvPicPr>
          <p:cNvPr id="62493449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09" y="8947364"/>
            <a:ext cx="283110" cy="257864"/>
          </a:xfrm>
          <a:prstGeom prst="rect">
            <a:avLst/>
          </a:prstGeom>
        </p:spPr>
      </p:pic>
      <p:pic>
        <p:nvPicPr>
          <p:cNvPr id="677004876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32211" y="9873482"/>
            <a:ext cx="283110" cy="257864"/>
          </a:xfrm>
          <a:prstGeom prst="rect">
            <a:avLst/>
          </a:prstGeom>
        </p:spPr>
      </p:pic>
      <p:pic>
        <p:nvPicPr>
          <p:cNvPr id="1890263007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07" y="11129894"/>
            <a:ext cx="283110" cy="257864"/>
          </a:xfrm>
          <a:prstGeom prst="rect">
            <a:avLst/>
          </a:prstGeom>
        </p:spPr>
      </p:pic>
      <p:pic>
        <p:nvPicPr>
          <p:cNvPr id="207374019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09" y="11984638"/>
            <a:ext cx="283110" cy="257864"/>
          </a:xfrm>
          <a:prstGeom prst="rect">
            <a:avLst/>
          </a:prstGeom>
        </p:spPr>
      </p:pic>
      <p:pic>
        <p:nvPicPr>
          <p:cNvPr id="116284812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904911" y="12956652"/>
            <a:ext cx="283110" cy="257864"/>
          </a:xfrm>
          <a:prstGeom prst="rect">
            <a:avLst/>
          </a:prstGeom>
        </p:spPr>
      </p:pic>
      <p:pic>
        <p:nvPicPr>
          <p:cNvPr id="793167358" name="Рисунок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09" y="7729830"/>
            <a:ext cx="283110" cy="257864"/>
          </a:xfrm>
          <a:prstGeom prst="rect">
            <a:avLst/>
          </a:prstGeom>
        </p:spPr>
      </p:pic>
      <p:pic>
        <p:nvPicPr>
          <p:cNvPr id="788540170" name="Рисунок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680039" y="297472"/>
            <a:ext cx="2865586" cy="760256"/>
          </a:xfrm>
          <a:prstGeom prst="rect">
            <a:avLst/>
          </a:prstGeom>
        </p:spPr>
      </p:pic>
      <p:pic>
        <p:nvPicPr>
          <p:cNvPr id="16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69911" y="6473418"/>
            <a:ext cx="283110" cy="257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8553772" y="6457890"/>
            <a:ext cx="7276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ru-RU" sz="4000">
                <a:solidFill>
                  <a:srgbClr val="E7E6E6">
                    <a:lumMod val="25000"/>
                  </a:srgbClr>
                </a:solidFill>
                <a:latin typeface="Arial"/>
                <a:cs typeface="Arial"/>
              </a:rPr>
              <a:t>СПАСИБО ЗА ВНИМАНИЕ!</a:t>
            </a:r>
            <a:endParaRPr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8897599" y="12985751"/>
            <a:ext cx="5486400" cy="730250"/>
          </a:xfrm>
        </p:spPr>
        <p:txBody>
          <a:bodyPr/>
          <a:lstStyle/>
          <a:p>
            <a:pPr defTabSz="1828800">
              <a:defRPr/>
            </a:pPr>
            <a:fld id="{C8B77816-DE7A-4160-97C5-8F702DFEE69E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6558054" y="197502"/>
            <a:ext cx="7612896" cy="225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2023900"/>
            <a:ext cx="24384000" cy="11427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 49"/>
          <p:cNvSpPr/>
          <p:nvPr/>
        </p:nvSpPr>
        <p:spPr bwMode="auto">
          <a:xfrm>
            <a:off x="21466800" y="1213667"/>
            <a:ext cx="2728080" cy="631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454B51"/>
                </a:solidFill>
                <a:latin typeface="Helvetica Neue"/>
                <a:ea typeface="Helvetica Neue"/>
              </a:rPr>
              <a:t>млрд руб.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2" name="Таблица 1"/>
          <p:cNvGraphicFramePr>
            <a:graphicFrameLocks/>
          </p:cNvGraphicFramePr>
          <p:nvPr/>
        </p:nvGraphicFramePr>
        <p:xfrm>
          <a:off x="400248" y="2855860"/>
          <a:ext cx="10663920" cy="10364400"/>
        </p:xfrm>
        <a:graphic>
          <a:graphicData uri="http://schemas.openxmlformats.org/drawingml/2006/table">
            <a:tbl>
              <a:tblPr/>
              <a:tblGrid>
                <a:gridCol w="4992840"/>
                <a:gridCol w="1779120"/>
                <a:gridCol w="1803960"/>
                <a:gridCol w="2088000"/>
              </a:tblGrid>
              <a:tr h="248400"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 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Бюджет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Касса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% исполнения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0272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</a:rPr>
                        <a:t>ФП Геология: возрождение легенды</a:t>
                      </a:r>
                      <a:endParaRPr lang="ru-RU" sz="2400" b="0" u="none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28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</a:rPr>
                        <a:t>7,6</a:t>
                      </a:r>
                      <a:endParaRPr lang="ru-RU" sz="2400" b="0" u="none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</a:rPr>
                        <a:t>7,6</a:t>
                      </a:r>
                      <a:endParaRPr lang="ru-RU" sz="2400" b="0" u="none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112428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Геологоразведочные работы на углеводороды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2,6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2,6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127368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Геологоразведочные работы на твердые полезные ископаемые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1,4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1,4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95508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Геологоразведочные работы на подземные воды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0,2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0,2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99,9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159192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Геологическое изучение в Антарктиде, на архипелаге Шпицберген и на континентальном шельфе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0,85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0,85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127368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Выполнение обязательств Российской Федерации в рамках контрактов с МОМД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1,15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1,15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159192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Приобретение АО «Росгеология» основных средств, используемых для геологоразведочных работ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127368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Приобретение ФГБУ основных средств для геологоразведочных работ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0,9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0,9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3" name="Таблица 2"/>
          <p:cNvGraphicFramePr>
            <a:graphicFrameLocks/>
          </p:cNvGraphicFramePr>
          <p:nvPr/>
        </p:nvGraphicFramePr>
        <p:xfrm>
          <a:off x="11549320" y="2023900"/>
          <a:ext cx="12420000" cy="11196360"/>
        </p:xfrm>
        <a:graphic>
          <a:graphicData uri="http://schemas.openxmlformats.org/drawingml/2006/table">
            <a:tbl>
              <a:tblPr/>
              <a:tblGrid>
                <a:gridCol w="6783840"/>
                <a:gridCol w="1742040"/>
                <a:gridCol w="1630800"/>
                <a:gridCol w="2263320"/>
              </a:tblGrid>
              <a:tr h="369360"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 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Бюджет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Касса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% исполнения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4044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</a:rPr>
                        <a:t>КПМ ГИН</a:t>
                      </a:r>
                      <a:endParaRPr lang="ru-RU" sz="2400" b="0" u="none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28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</a:rPr>
                        <a:t>26,9</a:t>
                      </a:r>
                      <a:endParaRPr lang="ru-RU" sz="2400" b="0" u="none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</a:rPr>
                        <a:t>26,9</a:t>
                      </a:r>
                      <a:endParaRPr lang="ru-RU" sz="2400" b="0" u="none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99,9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44244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Региональное геологическое изучение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4,8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4,8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42732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ВМСБ углеводородов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8,5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8,5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42732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Обследование скважин УВС и рекультивация земель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i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0,007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i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0,007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99,9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54684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ВМСБ твердых полезных ископаемых 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3,0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3,0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85140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Геологоразведочные работы в Российских разведочных районах в Мировом океане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0,3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0,3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50544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ВМСБ подземных вод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0,3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0,3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95,7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62928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Государственное геологическое информационное обеспечение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2,7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2,7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177192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Иные работы и услуги в рамках государственного задания (тематические и опытно-методические работы; государственная экспертиза запасов полезных ископаемых)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4,0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4,0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  <a:round/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85140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Субвенции Республике Крым и городу Севастополь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i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0,05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i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0,05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  <a:round/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100,0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  <a:round/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85140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Обеспечение деятельности подведомственных бюджетных и автономного учреждений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0,5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99,6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85140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Содержание и обеспечение деятельности ФГКУ «Росгеолэкспертиза»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1,1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1,1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99,7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  <a:tr h="615960">
                <a:tc>
                  <a:txBody>
                    <a:bodyPr/>
                    <a:lstStyle/>
                    <a:p>
                      <a:pPr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Содержание и обеспечение деятельности Роснедр и территориальных органов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572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0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1,7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825480">
                        <a:lnSpc>
                          <a:spcPct val="100000"/>
                        </a:lnSpc>
                        <a:tabLst>
                          <a:tab pos="0" algn="l"/>
                        </a:tabLst>
                        <a:defRPr/>
                      </a:pPr>
                      <a:r>
                        <a:rPr lang="ru-RU" sz="2400" b="1" u="none" strike="noStrike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</a:rPr>
                        <a:t>99,1</a:t>
                      </a:r>
                      <a:endParaRPr lang="ru-RU" sz="2400" b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" marR="3600" anchor="ctr">
                    <a:lnL w="12240" algn="ctr">
                      <a:solidFill>
                        <a:srgbClr val="000000"/>
                      </a:solidFill>
                    </a:lnL>
                    <a:lnR w="12240" algn="ctr">
                      <a:solidFill>
                        <a:srgbClr val="000000"/>
                      </a:solidFill>
                    </a:lnR>
                    <a:lnT w="12240" algn="ctr">
                      <a:solidFill>
                        <a:srgbClr val="000000"/>
                      </a:solidFill>
                    </a:lnT>
                    <a:lnB w="12240" algn="ctr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91DD9F"/>
                        </a:gs>
                        <a:gs pos="50000">
                          <a:srgbClr val="BDE8C5"/>
                        </a:gs>
                        <a:gs pos="100000">
                          <a:srgbClr val="DEF3E3"/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223520" y="629920"/>
            <a:ext cx="5261080" cy="193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Заголовок слайда:…"/>
          <p:cNvSpPr/>
          <p:nvPr/>
        </p:nvSpPr>
        <p:spPr bwMode="auto">
          <a:xfrm>
            <a:off x="816600" y="766627"/>
            <a:ext cx="23567400" cy="933508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400" b="1" u="none" strike="noStrike">
                <a:solidFill>
                  <a:srgbClr val="454B51"/>
                </a:solidFill>
                <a:latin typeface="Arial"/>
                <a:ea typeface="Arial"/>
              </a:rPr>
              <a:t>Расходы:</a:t>
            </a:r>
            <a:r>
              <a:rPr lang="ru-RU" sz="5400" b="1" u="none" strike="noStrike">
                <a:solidFill>
                  <a:srgbClr val="A8503F"/>
                </a:solidFill>
                <a:latin typeface="Arial"/>
                <a:ea typeface="Arial"/>
              </a:rPr>
              <a:t> Кассовое исполнение ВИПР 2024 года</a:t>
            </a:r>
            <a:endParaRPr lang="ru-RU" sz="54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Заголовок слайда:…"/>
          <p:cNvSpPr/>
          <p:nvPr/>
        </p:nvSpPr>
        <p:spPr bwMode="auto">
          <a:xfrm>
            <a:off x="855534" y="1700135"/>
            <a:ext cx="4465735" cy="656509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454B51"/>
                </a:solidFill>
                <a:latin typeface="Arial"/>
                <a:ea typeface="Arial"/>
              </a:rPr>
              <a:t>(на 01.01.2025)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 bwMode="auto">
          <a:xfrm>
            <a:off x="0" y="2023900"/>
            <a:ext cx="24384000" cy="11427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45" name="Диаграмма 44"/>
          <p:cNvGraphicFramePr>
            <a:graphicFrameLocks/>
          </p:cNvGraphicFramePr>
          <p:nvPr/>
        </p:nvGraphicFramePr>
        <p:xfrm>
          <a:off x="6300000" y="3925440"/>
          <a:ext cx="6211800" cy="92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" name="Диаграмма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419366"/>
              </p:ext>
            </p:extLst>
          </p:nvPr>
        </p:nvGraphicFramePr>
        <p:xfrm>
          <a:off x="429840" y="3259440"/>
          <a:ext cx="5465122" cy="437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Box 12"/>
          <p:cNvSpPr/>
          <p:nvPr/>
        </p:nvSpPr>
        <p:spPr bwMode="auto">
          <a:xfrm>
            <a:off x="1782000" y="5068080"/>
            <a:ext cx="1895400" cy="712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none" strike="noStrike" dirty="0" smtClean="0">
                <a:solidFill>
                  <a:srgbClr val="000000"/>
                </a:solidFill>
                <a:latin typeface="Arial"/>
                <a:ea typeface="Helvetica Neue"/>
              </a:rPr>
              <a:t>35,8</a:t>
            </a:r>
            <a:endParaRPr lang="ru-RU" sz="4000" b="0" u="none" strike="noStrik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13"/>
          <p:cNvSpPr/>
          <p:nvPr/>
        </p:nvSpPr>
        <p:spPr bwMode="auto">
          <a:xfrm>
            <a:off x="1455480" y="2634840"/>
            <a:ext cx="2412360" cy="559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000" b="1" u="none" strike="noStrike">
                <a:solidFill>
                  <a:srgbClr val="B43C24"/>
                </a:solidFill>
                <a:latin typeface="Arial"/>
                <a:ea typeface="Helvetica Neue"/>
              </a:rPr>
              <a:t>ВСЕГО</a:t>
            </a:r>
            <a:endParaRPr lang="ru-RU" sz="30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Прямоугольник 14"/>
          <p:cNvSpPr/>
          <p:nvPr/>
        </p:nvSpPr>
        <p:spPr bwMode="auto">
          <a:xfrm>
            <a:off x="21481920" y="1399680"/>
            <a:ext cx="2378519" cy="585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200" b="1" u="none" strike="noStrike">
                <a:solidFill>
                  <a:srgbClr val="000000"/>
                </a:solidFill>
                <a:latin typeface="Arial"/>
                <a:ea typeface="Helvetica Neue"/>
              </a:rPr>
              <a:t>МЛРД РУБ.</a:t>
            </a:r>
            <a:endParaRPr lang="ru-RU" sz="32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Прямоугольник 52"/>
          <p:cNvSpPr/>
          <p:nvPr/>
        </p:nvSpPr>
        <p:spPr bwMode="auto">
          <a:xfrm>
            <a:off x="5619960" y="2570760"/>
            <a:ext cx="12193560" cy="1235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КПМ «Государственное геологическое изучение недр и обеспечение эффективной реализации государственных функций в сфере недропользования»</a:t>
            </a:r>
            <a:endParaRPr lang="ru-RU" sz="2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Прямоугольник 53"/>
          <p:cNvSpPr/>
          <p:nvPr/>
        </p:nvSpPr>
        <p:spPr bwMode="auto">
          <a:xfrm>
            <a:off x="17647200" y="2475360"/>
            <a:ext cx="5663880" cy="8542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Федеральный проект </a:t>
            </a:r>
            <a:endParaRPr lang="ru-RU" sz="2500" b="0" u="none" strike="noStrike">
              <a:solidFill>
                <a:srgbClr val="000000"/>
              </a:solidFill>
              <a:latin typeface="Arial"/>
            </a:endParaRPr>
          </a:p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«Геология: возрождение легенды»</a:t>
            </a:r>
            <a:endParaRPr lang="ru-RU" sz="2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23"/>
          <p:cNvSpPr/>
          <p:nvPr/>
        </p:nvSpPr>
        <p:spPr bwMode="auto">
          <a:xfrm>
            <a:off x="8296560" y="6081120"/>
            <a:ext cx="1888200" cy="712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none" strike="noStrike" dirty="0" smtClean="0">
                <a:solidFill>
                  <a:srgbClr val="000000"/>
                </a:solidFill>
                <a:latin typeface="Arial"/>
                <a:ea typeface="Helvetica Neue"/>
              </a:rPr>
              <a:t>26,7</a:t>
            </a:r>
            <a:endParaRPr lang="ru-RU" sz="4000" b="0" u="none" strike="noStrike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5" name="Диаграмма 54"/>
          <p:cNvGraphicFramePr>
            <a:graphicFrameLocks/>
          </p:cNvGraphicFramePr>
          <p:nvPr/>
        </p:nvGraphicFramePr>
        <p:xfrm>
          <a:off x="17791920" y="2729880"/>
          <a:ext cx="5751720" cy="1005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" name="TextBox 23"/>
          <p:cNvSpPr/>
          <p:nvPr/>
        </p:nvSpPr>
        <p:spPr bwMode="auto">
          <a:xfrm>
            <a:off x="19515240" y="5094360"/>
            <a:ext cx="1890000" cy="712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000" b="1" u="none" strike="noStrike">
                <a:solidFill>
                  <a:srgbClr val="000000"/>
                </a:solidFill>
                <a:latin typeface="Arial"/>
                <a:ea typeface="Helvetica Neue"/>
              </a:rPr>
              <a:t>9,0</a:t>
            </a:r>
            <a:endParaRPr lang="ru-RU" sz="40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23"/>
          <p:cNvSpPr/>
          <p:nvPr/>
        </p:nvSpPr>
        <p:spPr bwMode="auto">
          <a:xfrm>
            <a:off x="10483920" y="5556600"/>
            <a:ext cx="1027440" cy="498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600" b="1" u="none" strike="noStrike" dirty="0" smtClean="0">
                <a:solidFill>
                  <a:schemeClr val="lt1"/>
                </a:solidFill>
                <a:latin typeface="Arial"/>
                <a:ea typeface="Helvetica Neue"/>
              </a:rPr>
              <a:t>3,3</a:t>
            </a:r>
            <a:endParaRPr lang="ru-RU" sz="2600" b="0" u="none" strike="noStrike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8" name="Прямая соединительная линия 20"/>
          <p:cNvCxnSpPr>
            <a:cxnSpLocks/>
          </p:cNvCxnSpPr>
          <p:nvPr/>
        </p:nvCxnSpPr>
        <p:spPr bwMode="auto">
          <a:xfrm>
            <a:off x="514080" y="7965000"/>
            <a:ext cx="360" cy="310284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59" name="TextBox 22"/>
          <p:cNvSpPr/>
          <p:nvPr/>
        </p:nvSpPr>
        <p:spPr bwMode="auto">
          <a:xfrm>
            <a:off x="1044360" y="8476920"/>
            <a:ext cx="2138400" cy="3394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 dirty="0" smtClean="0">
                <a:solidFill>
                  <a:srgbClr val="000000"/>
                </a:solidFill>
                <a:latin typeface="Helvetica Neue"/>
                <a:ea typeface="Helvetica Neue"/>
              </a:rPr>
              <a:t>26,7</a:t>
            </a:r>
            <a:r>
              <a:rPr lang="ru-RU" sz="2400" b="1" u="none" strike="noStrike" dirty="0" smtClean="0">
                <a:solidFill>
                  <a:schemeClr val="lt1">
                    <a:lumMod val="50000"/>
                  </a:schemeClr>
                </a:solidFill>
                <a:latin typeface="Helvetica Neue"/>
                <a:ea typeface="Helvetica Neue"/>
              </a:rPr>
              <a:t> </a:t>
            </a:r>
            <a:r>
              <a:rPr lang="ru-RU" sz="2200" b="1" i="1" u="none" strike="noStrike" dirty="0">
                <a:solidFill>
                  <a:schemeClr val="lt1">
                    <a:lumMod val="50000"/>
                  </a:schemeClr>
                </a:solidFill>
                <a:latin typeface="Helvetica Neue"/>
                <a:ea typeface="Helvetica Neue"/>
              </a:rPr>
              <a:t>(-</a:t>
            </a:r>
            <a:r>
              <a:rPr lang="ru-RU" sz="2200" b="1" i="1" u="none" strike="noStrike" dirty="0" smtClean="0">
                <a:solidFill>
                  <a:schemeClr val="lt1">
                    <a:lumMod val="50000"/>
                  </a:schemeClr>
                </a:solidFill>
                <a:latin typeface="Helvetica Neue"/>
                <a:ea typeface="Helvetica Neue"/>
              </a:rPr>
              <a:t>0,2)</a:t>
            </a:r>
            <a:endParaRPr lang="ru-RU" sz="22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 dirty="0">
                <a:solidFill>
                  <a:srgbClr val="B43C24"/>
                </a:solidFill>
                <a:latin typeface="Helvetica Neue"/>
                <a:ea typeface="Helvetica Neue"/>
              </a:rPr>
              <a:t>КПМ ГИН</a:t>
            </a:r>
            <a:endParaRPr lang="ru-RU" sz="24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 dirty="0">
                <a:solidFill>
                  <a:srgbClr val="000000"/>
                </a:solidFill>
                <a:latin typeface="Helvetica Neue Medium"/>
                <a:ea typeface="Helvetica Neue Medium"/>
              </a:rPr>
              <a:t>9,0</a:t>
            </a:r>
            <a:r>
              <a:rPr lang="ru-RU" sz="2400" b="1" u="none" strike="noStrike" dirty="0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lang="en-US" sz="2200" b="1" i="1" u="none" strike="noStrike" dirty="0">
                <a:solidFill>
                  <a:schemeClr val="lt1">
                    <a:lumMod val="50000"/>
                  </a:schemeClr>
                </a:solidFill>
                <a:latin typeface="Helvetica Neue Medium"/>
                <a:ea typeface="Helvetica Neue Medium"/>
              </a:rPr>
              <a:t>(+1,4)</a:t>
            </a:r>
            <a:endParaRPr lang="ru-RU" sz="22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 dirty="0">
                <a:solidFill>
                  <a:srgbClr val="B43C24"/>
                </a:solidFill>
                <a:latin typeface="Helvetica Neue Medium"/>
                <a:ea typeface="Helvetica Neue Medium"/>
              </a:rPr>
              <a:t>ФП Геология</a:t>
            </a:r>
            <a:endParaRPr lang="ru-RU" sz="24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i="1" u="none" strike="noStrike" dirty="0">
                <a:solidFill>
                  <a:schemeClr val="dk1"/>
                </a:solidFill>
                <a:latin typeface="Helvetica Neue"/>
                <a:ea typeface="Helvetica Neue"/>
              </a:rPr>
              <a:t>0,04</a:t>
            </a:r>
            <a:endParaRPr lang="ru-RU" sz="24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 dirty="0">
                <a:solidFill>
                  <a:srgbClr val="B43C24"/>
                </a:solidFill>
                <a:latin typeface="Helvetica Neue"/>
                <a:ea typeface="Helvetica Neue"/>
              </a:rPr>
              <a:t>ФП БАС</a:t>
            </a:r>
            <a:endParaRPr lang="ru-RU" sz="2400" b="0" u="none" strike="noStrike" dirty="0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u="none" strike="noStrike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0" name="Прямая соединительная линия 28"/>
          <p:cNvCxnSpPr>
            <a:cxnSpLocks/>
          </p:cNvCxnSpPr>
          <p:nvPr/>
        </p:nvCxnSpPr>
        <p:spPr bwMode="auto">
          <a:xfrm>
            <a:off x="527040" y="11067480"/>
            <a:ext cx="413280" cy="36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cxnSp>
        <p:nvCxnSpPr>
          <p:cNvPr id="61" name="Прямая соединительная линия 32"/>
          <p:cNvCxnSpPr>
            <a:cxnSpLocks/>
          </p:cNvCxnSpPr>
          <p:nvPr/>
        </p:nvCxnSpPr>
        <p:spPr bwMode="auto">
          <a:xfrm>
            <a:off x="510480" y="8877240"/>
            <a:ext cx="487439" cy="36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cxnSp>
        <p:nvCxnSpPr>
          <p:cNvPr id="62" name="Прямая соединительная линия 33"/>
          <p:cNvCxnSpPr>
            <a:cxnSpLocks/>
          </p:cNvCxnSpPr>
          <p:nvPr/>
        </p:nvCxnSpPr>
        <p:spPr bwMode="auto">
          <a:xfrm>
            <a:off x="3549960" y="7873560"/>
            <a:ext cx="360" cy="109584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63" name="TextBox 39"/>
          <p:cNvSpPr/>
          <p:nvPr/>
        </p:nvSpPr>
        <p:spPr bwMode="auto">
          <a:xfrm>
            <a:off x="3963240" y="8555400"/>
            <a:ext cx="2133000" cy="833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chemeClr val="dk1"/>
                </a:solidFill>
                <a:latin typeface="Helvetica Neue"/>
                <a:ea typeface="Helvetica Neue"/>
              </a:rPr>
              <a:t>ФП Чистый воздух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4" name="Прямая соединительная линия 41"/>
          <p:cNvCxnSpPr>
            <a:cxnSpLocks/>
          </p:cNvCxnSpPr>
          <p:nvPr/>
        </p:nvCxnSpPr>
        <p:spPr bwMode="auto">
          <a:xfrm>
            <a:off x="3549960" y="8968680"/>
            <a:ext cx="413280" cy="72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cxnSp>
        <p:nvCxnSpPr>
          <p:cNvPr id="65" name="Прямая соединительная линия 32"/>
          <p:cNvCxnSpPr>
            <a:cxnSpLocks/>
          </p:cNvCxnSpPr>
          <p:nvPr/>
        </p:nvCxnSpPr>
        <p:spPr bwMode="auto">
          <a:xfrm>
            <a:off x="510480" y="10016280"/>
            <a:ext cx="487439" cy="36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66" name="Прямоугольник 65"/>
          <p:cNvSpPr/>
          <p:nvPr/>
        </p:nvSpPr>
        <p:spPr bwMode="auto">
          <a:xfrm>
            <a:off x="368280" y="7620840"/>
            <a:ext cx="2729880" cy="579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marL="416160" indent="-416160" defTabSz="825480">
              <a:lnSpc>
                <a:spcPct val="100000"/>
              </a:lnSpc>
              <a:buClr>
                <a:srgbClr val="B43C24"/>
              </a:buClr>
              <a:buFont typeface="Wingdings"/>
              <a:buChar char=""/>
              <a:defRPr/>
            </a:pPr>
            <a:r>
              <a:rPr lang="ru-RU" sz="3200" b="1" u="sng" strike="noStrike">
                <a:solidFill>
                  <a:srgbClr val="B43C24"/>
                </a:solidFill>
                <a:latin typeface="Helvetica Neue"/>
                <a:ea typeface="Helvetica Neue"/>
              </a:rPr>
              <a:t>ГП ВИПР</a:t>
            </a:r>
            <a:endParaRPr lang="ru-RU" sz="32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Прямоугольник 66"/>
          <p:cNvSpPr/>
          <p:nvPr/>
        </p:nvSpPr>
        <p:spPr bwMode="auto">
          <a:xfrm>
            <a:off x="3362760" y="7584120"/>
            <a:ext cx="2732760" cy="579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marL="416160" indent="-416160" defTabSz="825480">
              <a:lnSpc>
                <a:spcPct val="100000"/>
              </a:lnSpc>
              <a:buClr>
                <a:srgbClr val="000000"/>
              </a:buClr>
              <a:buFont typeface="Wingdings"/>
              <a:buChar char=""/>
              <a:defRPr/>
            </a:pPr>
            <a:r>
              <a:rPr lang="ru-RU" sz="3200" b="1" u="sng" strike="noStrike">
                <a:solidFill>
                  <a:schemeClr val="dk1"/>
                </a:solidFill>
                <a:latin typeface="Helvetica Neue"/>
                <a:ea typeface="Helvetica Neue"/>
              </a:rPr>
              <a:t>ГП ООС</a:t>
            </a:r>
            <a:endParaRPr lang="ru-RU" sz="32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223520" y="629920"/>
            <a:ext cx="5261080" cy="193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Заголовок слайда:…"/>
          <p:cNvSpPr/>
          <p:nvPr/>
        </p:nvSpPr>
        <p:spPr bwMode="auto">
          <a:xfrm>
            <a:off x="368280" y="875440"/>
            <a:ext cx="12802398" cy="933508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400" b="1" u="none" strike="noStrike">
                <a:solidFill>
                  <a:srgbClr val="454B51"/>
                </a:solidFill>
                <a:latin typeface="Arial"/>
                <a:ea typeface="Arial"/>
              </a:rPr>
              <a:t>Расходы: </a:t>
            </a:r>
            <a:r>
              <a:rPr lang="ru-RU" sz="5400" b="1" u="none" strike="noStrike">
                <a:solidFill>
                  <a:srgbClr val="A8503F"/>
                </a:solidFill>
                <a:latin typeface="Arial"/>
                <a:ea typeface="Arial"/>
              </a:rPr>
              <a:t>структура затрат 2025 года</a:t>
            </a:r>
            <a:endParaRPr lang="ru-RU" sz="54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Заголовок слайда:…"/>
          <p:cNvSpPr/>
          <p:nvPr/>
        </p:nvSpPr>
        <p:spPr bwMode="auto">
          <a:xfrm>
            <a:off x="459563" y="1816016"/>
            <a:ext cx="22688105" cy="471843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u="none" strike="noStrike">
                <a:solidFill>
                  <a:srgbClr val="454B51"/>
                </a:solidFill>
                <a:latin typeface="Arial"/>
                <a:ea typeface="Arial"/>
              </a:rPr>
              <a:t>Федеральный закон «О федеральном бюджете на 2025 год и на плановый период 2026 и 2027 годов» </a:t>
            </a:r>
            <a:endParaRPr lang="ru-RU" sz="2400" b="0" u="none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499877459"/>
              </p:ext>
            </p:extLst>
          </p:nvPr>
        </p:nvGraphicFramePr>
        <p:xfrm>
          <a:off x="11504160" y="3259440"/>
          <a:ext cx="6254280" cy="13134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3"/>
          <p:cNvSpPr/>
          <p:nvPr/>
        </p:nvSpPr>
        <p:spPr>
          <a:xfrm>
            <a:off x="13608720" y="5716080"/>
            <a:ext cx="1893960" cy="1321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</a:pPr>
            <a:r>
              <a:rPr lang="ru-RU" sz="4000" b="1" u="sng" strike="noStrike" dirty="0">
                <a:solidFill>
                  <a:srgbClr val="000000"/>
                </a:solidFill>
                <a:effectLst/>
                <a:uFillTx/>
                <a:latin typeface="Arial"/>
                <a:ea typeface="Helvetica Neue"/>
              </a:rPr>
              <a:t>ГРР</a:t>
            </a:r>
            <a:endParaRPr lang="ru-RU" sz="4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825480">
              <a:lnSpc>
                <a:spcPct val="100000"/>
              </a:lnSpc>
              <a:tabLst>
                <a:tab pos="0" algn="l"/>
              </a:tabLst>
            </a:pPr>
            <a:r>
              <a:rPr lang="ru-RU" sz="40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Helvetica Neue"/>
              </a:rPr>
              <a:t>16,0</a:t>
            </a:r>
            <a:endParaRPr lang="ru-RU" sz="4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 bwMode="auto">
          <a:xfrm>
            <a:off x="0" y="2023900"/>
            <a:ext cx="24384000" cy="11427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68" name="Диаграмма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250588"/>
              </p:ext>
            </p:extLst>
          </p:nvPr>
        </p:nvGraphicFramePr>
        <p:xfrm>
          <a:off x="700200" y="2531519"/>
          <a:ext cx="23287320" cy="1092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" name="Прямоугольник 9"/>
          <p:cNvSpPr/>
          <p:nvPr/>
        </p:nvSpPr>
        <p:spPr bwMode="auto">
          <a:xfrm>
            <a:off x="21153420" y="2309105"/>
            <a:ext cx="2378519" cy="585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200" b="1" u="none" strike="noStrike">
                <a:solidFill>
                  <a:srgbClr val="000000"/>
                </a:solidFill>
                <a:latin typeface="Arial"/>
                <a:ea typeface="Helvetica Neue"/>
              </a:rPr>
              <a:t>МЛРД РУБ.</a:t>
            </a:r>
            <a:endParaRPr lang="ru-RU" sz="32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1"/>
          <p:cNvSpPr/>
          <p:nvPr/>
        </p:nvSpPr>
        <p:spPr bwMode="auto">
          <a:xfrm>
            <a:off x="15902640" y="12646800"/>
            <a:ext cx="3564000" cy="529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8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ФЗ о ФБ 2025-2027</a:t>
            </a:r>
            <a:endParaRPr lang="ru-RU" sz="28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Правая круглая скобка 5"/>
          <p:cNvSpPr/>
          <p:nvPr/>
        </p:nvSpPr>
        <p:spPr bwMode="auto">
          <a:xfrm rot="5400000">
            <a:off x="17744760" y="7777800"/>
            <a:ext cx="621360" cy="9052560"/>
          </a:xfrm>
          <a:prstGeom prst="rightBracket">
            <a:avLst>
              <a:gd name="adj" fmla="val 8333"/>
            </a:avLst>
          </a:prstGeom>
          <a:noFill/>
          <a:ln w="50800">
            <a:solidFill>
              <a:srgbClr val="B43C24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36000" tIns="36000" rIns="36000" bIns="3600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1100" b="1" u="none" strike="noStrike">
              <a:solidFill>
                <a:srgbClr val="000000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74" name="TextBox 1"/>
          <p:cNvSpPr/>
          <p:nvPr/>
        </p:nvSpPr>
        <p:spPr bwMode="auto">
          <a:xfrm>
            <a:off x="4156920" y="8888400"/>
            <a:ext cx="876600" cy="640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none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3500" b="1" u="none" strike="noStrike">
              <a:solidFill>
                <a:srgbClr val="FF0000"/>
              </a:solidFill>
              <a:latin typeface="Helvetica Neue"/>
              <a:ea typeface="Helvetica Neue"/>
            </a:endParaRPr>
          </a:p>
        </p:txBody>
      </p:sp>
      <p:sp>
        <p:nvSpPr>
          <p:cNvPr id="75" name="TextBox 8"/>
          <p:cNvSpPr/>
          <p:nvPr/>
        </p:nvSpPr>
        <p:spPr bwMode="auto">
          <a:xfrm>
            <a:off x="7956720" y="8888400"/>
            <a:ext cx="876600" cy="640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none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3500" b="1" u="none" strike="noStrike">
              <a:solidFill>
                <a:srgbClr val="FF0000"/>
              </a:solidFill>
              <a:latin typeface="Helvetica Neue"/>
              <a:ea typeface="Helvetica Neue"/>
            </a:endParaRPr>
          </a:p>
        </p:txBody>
      </p:sp>
      <p:sp>
        <p:nvSpPr>
          <p:cNvPr id="76" name="TextBox 10"/>
          <p:cNvSpPr/>
          <p:nvPr/>
        </p:nvSpPr>
        <p:spPr bwMode="auto">
          <a:xfrm>
            <a:off x="11721240" y="8847720"/>
            <a:ext cx="876960" cy="63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 dirty="0">
                <a:solidFill>
                  <a:srgbClr val="B43C24"/>
                </a:solidFill>
                <a:latin typeface="Helvetica Neue"/>
                <a:ea typeface="Helvetica Neue"/>
              </a:rPr>
              <a:t>-</a:t>
            </a:r>
            <a:r>
              <a:rPr lang="ru-RU" sz="3500" b="1" u="none" strike="noStrike" dirty="0" smtClean="0">
                <a:solidFill>
                  <a:srgbClr val="B43C24"/>
                </a:solidFill>
                <a:latin typeface="Helvetica Neue"/>
                <a:ea typeface="Helvetica Neue"/>
              </a:rPr>
              <a:t>0,2</a:t>
            </a:r>
            <a:endParaRPr lang="ru-RU" sz="3500" b="0" u="none" strike="noStrik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Прямоугольник 76"/>
          <p:cNvSpPr/>
          <p:nvPr/>
        </p:nvSpPr>
        <p:spPr bwMode="auto">
          <a:xfrm>
            <a:off x="7884360" y="9170640"/>
            <a:ext cx="949680" cy="625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-0,8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3949200" y="9170640"/>
            <a:ext cx="949680" cy="625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-0,5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Прямоугольник 78"/>
          <p:cNvSpPr/>
          <p:nvPr/>
        </p:nvSpPr>
        <p:spPr bwMode="auto">
          <a:xfrm>
            <a:off x="15616079" y="9133920"/>
            <a:ext cx="1241280" cy="612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defRPr/>
            </a:pPr>
            <a:endParaRPr lang="ru-RU" sz="18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Box 10"/>
          <p:cNvSpPr/>
          <p:nvPr/>
        </p:nvSpPr>
        <p:spPr bwMode="auto">
          <a:xfrm>
            <a:off x="15709320" y="8795880"/>
            <a:ext cx="1061280" cy="63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 dirty="0">
                <a:solidFill>
                  <a:srgbClr val="B43C24"/>
                </a:solidFill>
                <a:latin typeface="Helvetica Neue"/>
                <a:ea typeface="Helvetica Neue"/>
              </a:rPr>
              <a:t>+</a:t>
            </a:r>
            <a:r>
              <a:rPr lang="ru-RU" sz="3500" b="1" u="none" strike="noStrike" dirty="0" smtClean="0">
                <a:solidFill>
                  <a:srgbClr val="B43C24"/>
                </a:solidFill>
                <a:latin typeface="Helvetica Neue"/>
                <a:ea typeface="Helvetica Neue"/>
              </a:rPr>
              <a:t>0,1</a:t>
            </a:r>
            <a:endParaRPr lang="ru-RU" sz="3500" b="0" u="none" strike="noStrik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Box 10"/>
          <p:cNvSpPr/>
          <p:nvPr/>
        </p:nvSpPr>
        <p:spPr bwMode="auto">
          <a:xfrm>
            <a:off x="19590840" y="8751240"/>
            <a:ext cx="1062000" cy="63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B43C24"/>
                </a:solidFill>
                <a:latin typeface="Helvetica Neue"/>
                <a:ea typeface="Helvetica Neue"/>
              </a:rPr>
              <a:t>+0,5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Box 1"/>
          <p:cNvSpPr/>
          <p:nvPr/>
        </p:nvSpPr>
        <p:spPr bwMode="auto">
          <a:xfrm>
            <a:off x="4715280" y="5824800"/>
            <a:ext cx="101880" cy="635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none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3500" b="1" u="none" strike="noStrike">
              <a:solidFill>
                <a:srgbClr val="CE8070"/>
              </a:solidFill>
              <a:latin typeface="Helvetica Neue"/>
              <a:ea typeface="Helvetica Neue"/>
            </a:endParaRPr>
          </a:p>
        </p:txBody>
      </p:sp>
      <p:sp>
        <p:nvSpPr>
          <p:cNvPr id="83" name="TextBox 8"/>
          <p:cNvSpPr/>
          <p:nvPr/>
        </p:nvSpPr>
        <p:spPr bwMode="auto">
          <a:xfrm>
            <a:off x="8515440" y="5824800"/>
            <a:ext cx="101880" cy="635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none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3500" b="1" u="none" strike="noStrike">
              <a:solidFill>
                <a:srgbClr val="CE8070"/>
              </a:solidFill>
              <a:latin typeface="Helvetica Neue"/>
              <a:ea typeface="Helvetica Neue"/>
            </a:endParaRPr>
          </a:p>
        </p:txBody>
      </p:sp>
      <p:sp>
        <p:nvSpPr>
          <p:cNvPr id="84" name="TextBox 10"/>
          <p:cNvSpPr/>
          <p:nvPr/>
        </p:nvSpPr>
        <p:spPr bwMode="auto">
          <a:xfrm>
            <a:off x="11892240" y="6048720"/>
            <a:ext cx="1102680" cy="63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CE8070"/>
                </a:solidFill>
                <a:latin typeface="Helvetica Neue"/>
                <a:ea typeface="Helvetica Neue"/>
              </a:rPr>
              <a:t>+1,4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Прямоугольник 84"/>
          <p:cNvSpPr/>
          <p:nvPr/>
        </p:nvSpPr>
        <p:spPr bwMode="auto">
          <a:xfrm>
            <a:off x="8055360" y="6103440"/>
            <a:ext cx="951840" cy="625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CE8070"/>
                </a:solidFill>
                <a:latin typeface="Helvetica Neue"/>
                <a:ea typeface="Helvetica Neue"/>
              </a:rPr>
              <a:t>+0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Прямоугольник 85"/>
          <p:cNvSpPr/>
          <p:nvPr/>
        </p:nvSpPr>
        <p:spPr bwMode="auto">
          <a:xfrm>
            <a:off x="4120200" y="6103440"/>
            <a:ext cx="951480" cy="625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CE8070"/>
                </a:solidFill>
                <a:latin typeface="Helvetica Neue"/>
                <a:ea typeface="Helvetica Neue"/>
              </a:rPr>
              <a:t>-2,6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Прямоугольник 86"/>
          <p:cNvSpPr/>
          <p:nvPr/>
        </p:nvSpPr>
        <p:spPr bwMode="auto">
          <a:xfrm>
            <a:off x="15786720" y="6066720"/>
            <a:ext cx="1241280" cy="612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endParaRPr lang="ru-RU" sz="3000" b="1" u="none" strike="noStrike">
              <a:solidFill>
                <a:srgbClr val="CE8070"/>
              </a:solidFill>
              <a:latin typeface="Helvetica Neue"/>
              <a:ea typeface="Helvetica Neue"/>
            </a:endParaRPr>
          </a:p>
        </p:txBody>
      </p:sp>
      <p:sp>
        <p:nvSpPr>
          <p:cNvPr id="88" name="TextBox 10"/>
          <p:cNvSpPr/>
          <p:nvPr/>
        </p:nvSpPr>
        <p:spPr bwMode="auto">
          <a:xfrm>
            <a:off x="15880320" y="5729760"/>
            <a:ext cx="1063440" cy="63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CE8070"/>
                </a:solidFill>
                <a:latin typeface="Helvetica Neue"/>
                <a:ea typeface="Helvetica Neue"/>
              </a:rPr>
              <a:t>+7,0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10"/>
          <p:cNvSpPr/>
          <p:nvPr/>
        </p:nvSpPr>
        <p:spPr bwMode="auto">
          <a:xfrm>
            <a:off x="19761840" y="5951520"/>
            <a:ext cx="1063440" cy="63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lIns="50760" tIns="50760" rIns="50760" bIns="50760" numCol="1" spcCol="38160" anchor="ctr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rgbClr val="CE8070"/>
                </a:solidFill>
                <a:latin typeface="Helvetica Neue"/>
                <a:ea typeface="Helvetica Neue"/>
              </a:rPr>
              <a:t>+0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223520" y="629920"/>
            <a:ext cx="5261080" cy="193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Заголовок слайда:…"/>
          <p:cNvSpPr/>
          <p:nvPr/>
        </p:nvSpPr>
        <p:spPr bwMode="auto">
          <a:xfrm>
            <a:off x="402280" y="1003560"/>
            <a:ext cx="21642480" cy="1764505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400" b="1" u="none" strike="noStrike">
                <a:solidFill>
                  <a:srgbClr val="454B51"/>
                </a:solidFill>
                <a:latin typeface="Arial"/>
                <a:ea typeface="Arial"/>
              </a:rPr>
              <a:t>Финансовое обеспечение ГП ВИПР</a:t>
            </a:r>
            <a:endParaRPr lang="ru-RU" sz="5400" b="0" u="none" strike="noStrike">
              <a:solidFill>
                <a:srgbClr val="000000"/>
              </a:solidFill>
              <a:latin typeface="Arial"/>
            </a:endParaRPr>
          </a:p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400" b="1" u="none" strike="noStrike">
                <a:solidFill>
                  <a:srgbClr val="A8503F"/>
                </a:solidFill>
                <a:latin typeface="Arial"/>
                <a:ea typeface="Arial"/>
              </a:rPr>
              <a:t>2022-2024 годы и плановый период 2025-2027 годы</a:t>
            </a:r>
            <a:endParaRPr lang="ru-RU" sz="54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2113059" y="4162045"/>
            <a:ext cx="1408353" cy="76944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square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400" b="1" u="none" strike="noStrike">
                <a:solidFill>
                  <a:srgbClr val="993300"/>
                </a:solidFill>
                <a:latin typeface="Helvetica Neue"/>
                <a:ea typeface="Helvetica Neue"/>
              </a:rPr>
              <a:t>38,4</a:t>
            </a:r>
            <a:endParaRPr lang="ru-RU" sz="4400" b="0" u="none" strike="noStrike">
              <a:solidFill>
                <a:srgbClr val="993300"/>
              </a:solidFill>
              <a:latin typeface="Arial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5923059" y="4546765"/>
            <a:ext cx="1408353" cy="76944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square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400" b="1" u="none" strike="noStrike">
                <a:solidFill>
                  <a:srgbClr val="993300"/>
                </a:solidFill>
                <a:latin typeface="Helvetica Neue"/>
                <a:ea typeface="Helvetica Neue"/>
              </a:rPr>
              <a:t>35,3</a:t>
            </a:r>
            <a:endParaRPr lang="ru-RU" sz="4400" b="0" u="none" strike="noStrike">
              <a:solidFill>
                <a:srgbClr val="993300"/>
              </a:solidFill>
              <a:latin typeface="Arial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9792058" y="4674071"/>
            <a:ext cx="1408353" cy="76944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square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400" b="1" u="none" strike="noStrike">
                <a:solidFill>
                  <a:srgbClr val="993300"/>
                </a:solidFill>
                <a:latin typeface="Helvetica Neue"/>
                <a:ea typeface="Helvetica Neue"/>
              </a:rPr>
              <a:t>34,5</a:t>
            </a:r>
            <a:endParaRPr lang="ru-RU" sz="4400" b="0" u="none" strike="noStrike">
              <a:solidFill>
                <a:srgbClr val="993300"/>
              </a:solidFill>
              <a:latin typeface="Arial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3546936" y="4627811"/>
            <a:ext cx="1408353" cy="76944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square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400" b="1" u="none" strike="noStrike" dirty="0" smtClean="0">
                <a:solidFill>
                  <a:srgbClr val="993300"/>
                </a:solidFill>
                <a:latin typeface="Helvetica Neue"/>
                <a:ea typeface="Helvetica Neue"/>
              </a:rPr>
              <a:t>35,7</a:t>
            </a:r>
            <a:endParaRPr lang="ru-RU" sz="4400" b="0" u="none" strike="noStrike" dirty="0">
              <a:solidFill>
                <a:srgbClr val="993300"/>
              </a:solidFill>
              <a:latin typeface="Arial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17351263" y="3403684"/>
            <a:ext cx="1408353" cy="76944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square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400" b="1" u="none" strike="noStrike">
                <a:solidFill>
                  <a:srgbClr val="993300"/>
                </a:solidFill>
                <a:latin typeface="Helvetica Neue"/>
                <a:ea typeface="Helvetica Neue"/>
              </a:rPr>
              <a:t>42,8</a:t>
            </a:r>
            <a:endParaRPr lang="ru-RU" sz="4400" b="0" u="none" strike="noStrike">
              <a:solidFill>
                <a:srgbClr val="993300"/>
              </a:solidFill>
              <a:latin typeface="Arial"/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21340583" y="3281591"/>
            <a:ext cx="1408353" cy="76944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horzOverflow="overflow" wrap="square" numCol="1" spcCol="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400" b="1" u="none" strike="noStrike">
                <a:solidFill>
                  <a:srgbClr val="993300"/>
                </a:solidFill>
                <a:latin typeface="Helvetica Neue"/>
                <a:ea typeface="Helvetica Neue"/>
              </a:rPr>
              <a:t>43,3</a:t>
            </a:r>
            <a:endParaRPr lang="ru-RU" sz="4400" b="0" u="none" strike="noStrike">
              <a:solidFill>
                <a:srgbClr val="99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2023900"/>
            <a:ext cx="24384000" cy="11427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1" name="Прямоугольник 1"/>
          <p:cNvSpPr/>
          <p:nvPr/>
        </p:nvSpPr>
        <p:spPr bwMode="auto">
          <a:xfrm>
            <a:off x="21123720" y="2353680"/>
            <a:ext cx="2728440" cy="625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500" b="1" u="none" strike="noStrike">
                <a:solidFill>
                  <a:schemeClr val="dk1"/>
                </a:solidFill>
                <a:latin typeface="Helvetica Neue"/>
                <a:ea typeface="Helvetica Neue"/>
              </a:rPr>
              <a:t>млрд руб.</a:t>
            </a:r>
            <a:endParaRPr lang="ru-RU" sz="3500" b="0" u="none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2" name="Диаграмма 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064568"/>
              </p:ext>
            </p:extLst>
          </p:nvPr>
        </p:nvGraphicFramePr>
        <p:xfrm>
          <a:off x="381960" y="3143160"/>
          <a:ext cx="23535000" cy="980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 bwMode="auto">
          <a:xfrm>
            <a:off x="223520" y="629920"/>
            <a:ext cx="5261080" cy="193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0" name="Заголовок слайда:…"/>
          <p:cNvSpPr/>
          <p:nvPr/>
        </p:nvSpPr>
        <p:spPr bwMode="auto">
          <a:xfrm>
            <a:off x="544520" y="1183268"/>
            <a:ext cx="13273080" cy="933508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50760" tIns="50760" rIns="50760" bIns="50760" anchor="t">
            <a:spAutoFit/>
          </a:bodyPr>
          <a:lstStyle/>
          <a:p>
            <a:pPr defTabSz="825480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400" b="1" u="none" strike="noStrike">
                <a:solidFill>
                  <a:srgbClr val="454B51"/>
                </a:solidFill>
                <a:latin typeface="Arial"/>
                <a:ea typeface="Arial"/>
              </a:rPr>
              <a:t>Доходы</a:t>
            </a:r>
            <a:r>
              <a:rPr lang="en-US" sz="5400" b="1" u="none" strike="noStrike">
                <a:solidFill>
                  <a:srgbClr val="454B51"/>
                </a:solidFill>
                <a:latin typeface="Arial"/>
                <a:ea typeface="Arial"/>
              </a:rPr>
              <a:t> </a:t>
            </a:r>
            <a:r>
              <a:rPr lang="ru-RU" sz="5400" b="1" u="none" strike="noStrike">
                <a:solidFill>
                  <a:srgbClr val="454B51"/>
                </a:solidFill>
                <a:latin typeface="Arial"/>
                <a:ea typeface="Arial"/>
              </a:rPr>
              <a:t>Роснедр</a:t>
            </a:r>
            <a:r>
              <a:rPr lang="ru-RU" sz="5400">
                <a:solidFill>
                  <a:srgbClr val="000000"/>
                </a:solidFill>
                <a:latin typeface="Arial"/>
              </a:rPr>
              <a:t> </a:t>
            </a:r>
            <a:r>
              <a:rPr lang="ru-RU" sz="5400" b="1" u="none" strike="noStrike">
                <a:solidFill>
                  <a:srgbClr val="C00000"/>
                </a:solidFill>
                <a:latin typeface="Arial"/>
                <a:ea typeface="Arial"/>
              </a:rPr>
              <a:t>2021-2025 годы</a:t>
            </a:r>
            <a:endParaRPr lang="ru-RU" sz="5400" b="0" u="none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Заголовок презентации:…"/>
          <p:cNvSpPr txBox="1"/>
          <p:nvPr/>
        </p:nvSpPr>
        <p:spPr bwMode="auto">
          <a:xfrm>
            <a:off x="700467" y="4895943"/>
            <a:ext cx="40559334" cy="3159839"/>
          </a:xfrm>
          <a:prstGeom prst="rect">
            <a:avLst/>
          </a:prstGeom>
          <a:ln w="12700">
            <a:miter lim="400000"/>
          </a:ln>
        </p:spPr>
        <p:txBody>
          <a:bodyPr lIns="101600" tIns="101600" rIns="101600" bIns="101600">
            <a:spAutoFit/>
          </a:bodyPr>
          <a:lstStyle/>
          <a:p>
            <a:pPr defTabSz="1651000">
              <a:defRPr sz="8900">
                <a:latin typeface="Arial"/>
                <a:ea typeface="Arial"/>
                <a:cs typeface="Arial"/>
              </a:defRPr>
            </a:pPr>
            <a:r>
              <a:rPr lang="ru-RU" sz="4800" b="1">
                <a:solidFill>
                  <a:srgbClr val="454B51"/>
                </a:solidFill>
                <a:latin typeface="Arial"/>
                <a:ea typeface="Arial"/>
                <a:cs typeface="Arial"/>
              </a:rPr>
              <a:t>Итоги работы Федерального агентства по недропользованию в 2024 году</a:t>
            </a:r>
            <a:endParaRPr/>
          </a:p>
          <a:p>
            <a:pPr defTabSz="1651000">
              <a:defRPr sz="8900">
                <a:latin typeface="Arial"/>
                <a:ea typeface="Arial"/>
                <a:cs typeface="Arial"/>
              </a:defRPr>
            </a:pPr>
            <a:r>
              <a:rPr lang="ru-RU" sz="4800" b="1">
                <a:solidFill>
                  <a:srgbClr val="454B51"/>
                </a:solidFill>
                <a:latin typeface="Arial"/>
                <a:ea typeface="Arial"/>
                <a:cs typeface="Arial"/>
              </a:rPr>
              <a:t>и планы на 2025 год</a:t>
            </a:r>
            <a:r>
              <a:rPr sz="4800" b="1">
                <a:solidFill>
                  <a:srgbClr val="454B51"/>
                </a:solidFill>
                <a:latin typeface="Arial"/>
                <a:ea typeface="Arial"/>
                <a:cs typeface="Arial"/>
              </a:rPr>
              <a:t>:</a:t>
            </a:r>
            <a:r>
              <a:rPr sz="4800" b="1">
                <a:solidFill>
                  <a:srgbClr val="A8503F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  <a:p>
            <a:pPr defTabSz="1651000">
              <a:defRPr sz="8900">
                <a:latin typeface="Arial"/>
                <a:ea typeface="Arial"/>
                <a:cs typeface="Arial"/>
              </a:defRPr>
            </a:pPr>
            <a:r>
              <a:rPr lang="ru-RU" sz="4800" b="1">
                <a:solidFill>
                  <a:srgbClr val="A8503F"/>
                </a:solidFill>
                <a:latin typeface="Arial"/>
                <a:ea typeface="Arial"/>
                <a:cs typeface="Arial"/>
              </a:rPr>
              <a:t>Результаты работ по региональному геологическому изучению недр и </a:t>
            </a:r>
            <a:endParaRPr/>
          </a:p>
          <a:p>
            <a:pPr defTabSz="1651000">
              <a:defRPr sz="8900">
                <a:latin typeface="Arial"/>
                <a:ea typeface="Arial"/>
                <a:cs typeface="Arial"/>
              </a:defRPr>
            </a:pPr>
            <a:r>
              <a:rPr lang="ru-RU" sz="4800" b="1">
                <a:solidFill>
                  <a:srgbClr val="A8503F"/>
                </a:solidFill>
                <a:latin typeface="Arial"/>
                <a:ea typeface="Arial"/>
                <a:cs typeface="Arial"/>
              </a:rPr>
              <a:t>государственному геологическому информационному обеспечению  </a:t>
            </a:r>
            <a:endParaRPr sz="4800" b="1">
              <a:solidFill>
                <a:srgbClr val="A8503F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3525" y="3321041"/>
            <a:ext cx="15372046" cy="10160922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 bwMode="auto">
          <a:xfrm>
            <a:off x="8393392" y="4440064"/>
            <a:ext cx="1066481" cy="795747"/>
            <a:chOff x="4344101" y="2486768"/>
            <a:chExt cx="421070" cy="262702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4344101" y="2552108"/>
              <a:ext cx="287001" cy="197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ru-RU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TextBox 2"/>
            <p:cNvSpPr txBox="1"/>
            <p:nvPr/>
          </p:nvSpPr>
          <p:spPr bwMode="auto">
            <a:xfrm>
              <a:off x="4415050" y="2486768"/>
              <a:ext cx="350121" cy="213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>
                <a:defRPr/>
              </a:pPr>
              <a:r>
                <a:rPr lang="ru-RU" sz="3600">
                  <a:solidFill>
                    <a:prstClr val="black"/>
                  </a:solidFill>
                  <a:latin typeface="Calibri"/>
                </a:rPr>
                <a:t>237</a:t>
              </a:r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5593745" y="2745434"/>
            <a:ext cx="868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ru-RU" sz="3200" b="1">
                <a:solidFill>
                  <a:prstClr val="black"/>
                </a:solidFill>
                <a:latin typeface="Calibri"/>
              </a:rPr>
              <a:t>Степень изученности территории России, %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16499966" y="7573995"/>
            <a:ext cx="7106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3200" b="1">
                <a:solidFill>
                  <a:prstClr val="black"/>
                </a:solidFill>
                <a:latin typeface="Calibri"/>
              </a:rPr>
              <a:t>Мониторинг листов ГК-1000/3 в 2025 г.</a:t>
            </a:r>
            <a:endParaRPr/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16857941" y="3306436"/>
          <a:ext cx="6517718" cy="332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"/>
          <p:cNvSpPr txBox="1"/>
          <p:nvPr/>
        </p:nvSpPr>
        <p:spPr bwMode="auto">
          <a:xfrm>
            <a:off x="6587627" y="871856"/>
            <a:ext cx="15714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ea typeface="Arial"/>
                <a:cs typeface="Arial"/>
              </a:rPr>
              <a:t>ГЕОЛОГИЧЕСКОЕ КАРТОГРАФИРОВАНИЕ  МАСШТАБА 1:1 000 000 </a:t>
            </a:r>
            <a:endParaRPr/>
          </a:p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ea typeface="Arial"/>
                <a:cs typeface="Arial"/>
              </a:rPr>
              <a:t>ТЕРРИТОРИИ РОССИЙСКОЙ ФЕДЕРАЦИИ</a:t>
            </a:r>
            <a:endParaRPr lang="ru-RU" sz="40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Прямоугольник 19"/>
          <p:cNvSpPr/>
          <p:nvPr/>
        </p:nvSpPr>
        <p:spPr bwMode="auto">
          <a:xfrm>
            <a:off x="723060" y="3208954"/>
            <a:ext cx="5093027" cy="235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defRPr/>
            </a:pPr>
            <a:r>
              <a:rPr lang="en-US" sz="6400">
                <a:solidFill>
                  <a:srgbClr val="0070C0"/>
                </a:solidFill>
                <a:latin typeface="Arial Narrow"/>
                <a:cs typeface="Times New Roman"/>
              </a:rPr>
              <a:t>1 406,</a:t>
            </a:r>
            <a:r>
              <a:rPr lang="ru-RU" sz="6400">
                <a:solidFill>
                  <a:srgbClr val="0070C0"/>
                </a:solidFill>
                <a:latin typeface="Arial Narrow"/>
                <a:cs typeface="Times New Roman"/>
              </a:rPr>
              <a:t>2 </a:t>
            </a:r>
            <a:r>
              <a:rPr lang="ru-RU" sz="2800" b="1">
                <a:solidFill>
                  <a:srgbClr val="0070C0"/>
                </a:solidFill>
                <a:latin typeface="Arial Narrow"/>
                <a:cs typeface="Times New Roman"/>
              </a:rPr>
              <a:t>тыс. кв. км</a:t>
            </a:r>
            <a:endParaRPr sz="2800">
              <a:solidFill>
                <a:srgbClr val="0070C0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Прирост мелкомасштабной</a:t>
            </a:r>
            <a:endParaRPr sz="2800">
              <a:solidFill>
                <a:prstClr val="black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геологической изученности </a:t>
            </a:r>
            <a:endParaRPr sz="2800">
              <a:solidFill>
                <a:prstClr val="black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территории России в 2024 г</a:t>
            </a:r>
            <a:r>
              <a:rPr lang="ru-RU" sz="2800">
                <a:solidFill>
                  <a:prstClr val="black"/>
                </a:solidFill>
                <a:latin typeface="Arial Narrow"/>
              </a:rPr>
              <a:t>.</a:t>
            </a:r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7626808" y="642636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</a:rPr>
              <a:t>2022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19658980" y="642636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</a:rPr>
              <a:t>2023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21647826" y="642636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2800" b="1">
                <a:solidFill>
                  <a:srgbClr val="4472C4"/>
                </a:solidFill>
                <a:latin typeface="Calibri"/>
              </a:rPr>
              <a:t>2024</a:t>
            </a:r>
            <a:endParaRPr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/>
        </p:nvGraphicFramePr>
        <p:xfrm>
          <a:off x="15629963" y="7617525"/>
          <a:ext cx="8609742" cy="5732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Прямоугольник 3"/>
          <p:cNvSpPr/>
          <p:nvPr/>
        </p:nvSpPr>
        <p:spPr bwMode="auto">
          <a:xfrm>
            <a:off x="19643309" y="9810792"/>
            <a:ext cx="1326002" cy="628072"/>
          </a:xfrm>
          <a:prstGeom prst="rect">
            <a:avLst/>
          </a:prstGeom>
          <a:solidFill>
            <a:schemeClr val="bg1"/>
          </a:solidFill>
          <a:ln w="349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9844445" y="9769633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3600" b="1">
                <a:solidFill>
                  <a:srgbClr val="4472C4"/>
                </a:solidFill>
                <a:latin typeface="Calibri"/>
              </a:rPr>
              <a:t>151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16698258" y="537883"/>
            <a:ext cx="6837084" cy="190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ru-RU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Прямоугольник 19"/>
          <p:cNvSpPr/>
          <p:nvPr/>
        </p:nvSpPr>
        <p:spPr bwMode="auto">
          <a:xfrm>
            <a:off x="17977970" y="5546291"/>
            <a:ext cx="53261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defRPr/>
            </a:pPr>
            <a:r>
              <a:rPr lang="ru-RU" sz="6400">
                <a:solidFill>
                  <a:srgbClr val="0070C0"/>
                </a:solidFill>
                <a:latin typeface="Arial Narrow"/>
                <a:cs typeface="Times New Roman"/>
              </a:rPr>
              <a:t>7,6</a:t>
            </a:r>
            <a:r>
              <a:rPr lang="ru-RU" sz="2800" b="1">
                <a:solidFill>
                  <a:srgbClr val="0070C0"/>
                </a:solidFill>
                <a:latin typeface="Arial Narrow"/>
                <a:cs typeface="Times New Roman"/>
              </a:rPr>
              <a:t>тыс. кв. км</a:t>
            </a:r>
            <a:endParaRPr sz="2800">
              <a:solidFill>
                <a:srgbClr val="0070C0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Прирост среднемасштабной </a:t>
            </a:r>
            <a:endParaRPr sz="2800">
              <a:solidFill>
                <a:prstClr val="black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гравиметрической изученности </a:t>
            </a:r>
            <a:endParaRPr sz="2800">
              <a:solidFill>
                <a:prstClr val="black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территории России в 2024 г.</a:t>
            </a:r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7"/>
          <p:cNvSpPr txBox="1"/>
          <p:nvPr/>
        </p:nvSpPr>
        <p:spPr bwMode="auto">
          <a:xfrm>
            <a:off x="6690775" y="857960"/>
            <a:ext cx="17971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ea typeface="Arial"/>
                <a:cs typeface="Arial"/>
              </a:rPr>
              <a:t>ГЕОЛОГОСЪЁМОЧНЫЕ И ГРАВИМЕТРИЧЕСКИЕ РАБОТЫ МАСШТАБА </a:t>
            </a:r>
            <a:endParaRPr lang="en-US" sz="3600" b="1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defTabSz="1828800">
              <a:defRPr/>
            </a:pPr>
            <a:r>
              <a:rPr lang="ru-RU" sz="3600" b="1">
                <a:solidFill>
                  <a:prstClr val="black"/>
                </a:solidFill>
                <a:latin typeface="Arial"/>
                <a:ea typeface="Arial"/>
                <a:cs typeface="Arial"/>
              </a:rPr>
              <a:t>1:200 000 НА ТЕРРИТОРИИ РОССИЙСКОЙ ФЕДЕРАЦИИ</a:t>
            </a:r>
            <a:endParaRPr lang="ru-RU" sz="4000" b="1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4" name="Диаграмма 63"/>
          <p:cNvGraphicFramePr>
            <a:graphicFrameLocks/>
          </p:cNvGraphicFramePr>
          <p:nvPr/>
        </p:nvGraphicFramePr>
        <p:xfrm>
          <a:off x="17297479" y="9569143"/>
          <a:ext cx="6453290" cy="312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" name="TextBox 64"/>
          <p:cNvSpPr txBox="1"/>
          <p:nvPr/>
        </p:nvSpPr>
        <p:spPr bwMode="auto">
          <a:xfrm>
            <a:off x="18474139" y="8310820"/>
            <a:ext cx="4099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3200" b="1">
                <a:solidFill>
                  <a:prstClr val="black"/>
                </a:solidFill>
                <a:latin typeface="Calibri"/>
              </a:rPr>
              <a:t>Степень изученности</a:t>
            </a:r>
            <a:endParaRPr/>
          </a:p>
          <a:p>
            <a:pPr algn="ctr" defTabSz="1828800">
              <a:defRPr/>
            </a:pPr>
            <a:r>
              <a:rPr lang="ru-RU" sz="3200" b="1">
                <a:solidFill>
                  <a:prstClr val="black"/>
                </a:solidFill>
                <a:latin typeface="Calibri"/>
              </a:rPr>
              <a:t>территории России, %</a:t>
            </a:r>
            <a:endParaRPr/>
          </a:p>
        </p:txBody>
      </p:sp>
      <p:sp>
        <p:nvSpPr>
          <p:cNvPr id="66" name="Прямоугольник 19"/>
          <p:cNvSpPr/>
          <p:nvPr/>
        </p:nvSpPr>
        <p:spPr bwMode="auto">
          <a:xfrm>
            <a:off x="18014182" y="2862645"/>
            <a:ext cx="509230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defRPr/>
            </a:pPr>
            <a:r>
              <a:rPr lang="ru-RU" sz="6400">
                <a:solidFill>
                  <a:srgbClr val="0070C0"/>
                </a:solidFill>
                <a:latin typeface="Arial Narrow"/>
                <a:cs typeface="Times New Roman"/>
              </a:rPr>
              <a:t>65,5 </a:t>
            </a:r>
            <a:r>
              <a:rPr lang="ru-RU" sz="2800" b="1">
                <a:solidFill>
                  <a:srgbClr val="0070C0"/>
                </a:solidFill>
                <a:latin typeface="Arial Narrow"/>
                <a:cs typeface="Times New Roman"/>
              </a:rPr>
              <a:t>тыс. кв. км</a:t>
            </a:r>
            <a:endParaRPr sz="2800">
              <a:solidFill>
                <a:srgbClr val="0070C0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Прирост среднемасштабной </a:t>
            </a:r>
            <a:endParaRPr sz="2800">
              <a:solidFill>
                <a:prstClr val="black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геологической изученности </a:t>
            </a:r>
            <a:endParaRPr sz="2800">
              <a:solidFill>
                <a:prstClr val="black"/>
              </a:solidFill>
              <a:latin typeface="Calibri"/>
            </a:endParaRPr>
          </a:p>
          <a:p>
            <a:pPr defTabSz="1828800">
              <a:defRPr/>
            </a:pPr>
            <a:r>
              <a:rPr lang="ru-RU" sz="2800">
                <a:solidFill>
                  <a:prstClr val="black"/>
                </a:solidFill>
                <a:latin typeface="Calibri"/>
              </a:rPr>
              <a:t>территории России в 2024 г.</a:t>
            </a:r>
            <a:endParaRPr sz="2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 bwMode="auto">
          <a:xfrm>
            <a:off x="1287185" y="2894260"/>
            <a:ext cx="15667829" cy="10651036"/>
            <a:chOff x="3745838" y="1175204"/>
            <a:chExt cx="8383639" cy="569922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745838" y="1175204"/>
              <a:ext cx="8383639" cy="569922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rcRect l="51011" t="80753" r="19924" b="6215"/>
            <a:stretch/>
          </p:blipFill>
          <p:spPr bwMode="auto">
            <a:xfrm>
              <a:off x="7375703" y="5780956"/>
              <a:ext cx="3336066" cy="101693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 bwMode="auto">
          <a:xfrm>
            <a:off x="18106516" y="1247175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</a:rPr>
              <a:t>2023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20138688" y="1247176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2800" b="1">
                <a:solidFill>
                  <a:prstClr val="black"/>
                </a:solidFill>
                <a:latin typeface="Calibri"/>
              </a:rPr>
              <a:t>2024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22003301" y="12471763"/>
            <a:ext cx="11641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>
              <a:defRPr/>
            </a:pPr>
            <a:r>
              <a:rPr lang="ru-RU" sz="2800" b="1">
                <a:solidFill>
                  <a:srgbClr val="4472C4"/>
                </a:solidFill>
                <a:latin typeface="Calibri"/>
              </a:rPr>
              <a:t>2025</a:t>
            </a:r>
            <a:endParaRPr/>
          </a:p>
          <a:p>
            <a:pPr algn="ctr" defTabSz="1828800">
              <a:defRPr/>
            </a:pPr>
            <a:r>
              <a:rPr lang="ru-RU" sz="2800" b="1">
                <a:solidFill>
                  <a:srgbClr val="4472C4"/>
                </a:solidFill>
                <a:latin typeface="Calibri"/>
              </a:rPr>
              <a:t>(план)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</TotalTime>
  <Words>1555</Words>
  <Application>Microsoft Office PowerPoint</Application>
  <DocSecurity>0</DocSecurity>
  <PresentationFormat>Произвольный</PresentationFormat>
  <Paragraphs>388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</vt:lpstr>
      <vt:lpstr>Arial Black</vt:lpstr>
      <vt:lpstr>Arial Narrow</vt:lpstr>
      <vt:lpstr>Arial Nova</vt:lpstr>
      <vt:lpstr>Calibri</vt:lpstr>
      <vt:lpstr>Calibri Light</vt:lpstr>
      <vt:lpstr>Helvetica Neue</vt:lpstr>
      <vt:lpstr>Helvetica Neue Medium</vt:lpstr>
      <vt:lpstr>Myriad Pro</vt:lpstr>
      <vt:lpstr>Symbol</vt:lpstr>
      <vt:lpstr>Times New Roman</vt:lpstr>
      <vt:lpstr>Wingdings</vt:lpstr>
      <vt:lpstr>White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Жуков Дмитрий Джонович</dc:creator>
  <cp:keywords/>
  <dc:description/>
  <cp:lastModifiedBy>Королев Борис Игоревич</cp:lastModifiedBy>
  <cp:revision>120</cp:revision>
  <cp:lastPrinted>2025-04-24T05:52:49Z</cp:lastPrinted>
  <dcterms:modified xsi:type="dcterms:W3CDTF">2025-04-24T07:57:52Z</dcterms:modified>
  <cp:category/>
  <dc:identifier/>
  <cp:contentStatus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6</vt:i4>
  </property>
  <property fmtid="{D5CDD505-2E9C-101B-9397-08002B2CF9AE}" pid="4" name="PresentationFormat">
    <vt:lpwstr>Произвольный</vt:lpwstr>
  </property>
  <property fmtid="{D5CDD505-2E9C-101B-9397-08002B2CF9AE}" pid="5" name="Slides">
    <vt:i4>6</vt:i4>
  </property>
</Properties>
</file>