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77" r:id="rId5"/>
    <p:sldId id="278" r:id="rId6"/>
    <p:sldId id="279" r:id="rId7"/>
    <p:sldId id="280" r:id="rId8"/>
    <p:sldId id="276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</p:sldIdLst>
  <p:sldSz cx="7559675" cy="10691813"/>
  <p:notesSz cx="6797675" cy="9926638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5">
          <p15:clr>
            <a:srgbClr val="A4A3A4"/>
          </p15:clr>
        </p15:guide>
        <p15:guide id="2" pos="431">
          <p15:clr>
            <a:srgbClr val="A4A3A4"/>
          </p15:clr>
        </p15:guide>
        <p15:guide id="3" pos="589">
          <p15:clr>
            <a:srgbClr val="A4A3A4"/>
          </p15:clr>
        </p15:guide>
        <p15:guide id="4" orient="horz" pos="3368">
          <p15:clr>
            <a:srgbClr val="A4A3A4"/>
          </p15:clr>
        </p15:guide>
        <p15:guide id="5" orient="horz" pos="37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pavlukhina" initials="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92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4620" y="56"/>
      </p:cViewPr>
      <p:guideLst>
        <p:guide orient="horz" pos="555"/>
        <p:guide pos="431"/>
        <p:guide pos="589"/>
        <p:guide orient="horz" pos="3368"/>
        <p:guide orient="horz" pos="374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23" y="1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r">
              <a:defRPr sz="1100"/>
            </a:lvl1pPr>
          </a:lstStyle>
          <a:p>
            <a:fld id="{A23985FD-6F1C-4423-8181-7933406AC14E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41425"/>
            <a:ext cx="23653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86" tIns="41893" rIns="83786" bIns="4189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82" y="4776872"/>
            <a:ext cx="5438711" cy="3908752"/>
          </a:xfrm>
          <a:prstGeom prst="rect">
            <a:avLst/>
          </a:prstGeom>
        </p:spPr>
        <p:txBody>
          <a:bodyPr vert="horz" lIns="83786" tIns="41893" rIns="83786" bIns="4189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464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23" y="9428464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r">
              <a:defRPr sz="1100"/>
            </a:lvl1pPr>
          </a:lstStyle>
          <a:p>
            <a:fld id="{0867C131-901B-48DF-830C-E34B4EDA3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33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7C131-901B-48DF-830C-E34B4EDA3A9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608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7C131-901B-48DF-830C-E34B4EDA3A9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68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566976" y="1749794"/>
            <a:ext cx="6425724" cy="3722335"/>
          </a:xfrm>
        </p:spPr>
        <p:txBody>
          <a:bodyPr anchor="b"/>
          <a:lstStyle>
            <a:lvl1pPr algn="ctr">
              <a:defRPr sz="495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2000"/>
            </a:lvl1pPr>
            <a:lvl2pPr marL="377967" indent="0" algn="ctr">
              <a:buNone/>
              <a:defRPr sz="1650"/>
            </a:lvl2pPr>
            <a:lvl3pPr marL="755934" indent="0" algn="ctr">
              <a:buNone/>
              <a:defRPr sz="1500"/>
            </a:lvl3pPr>
            <a:lvl4pPr marL="1133902" indent="0" algn="ctr">
              <a:buNone/>
              <a:defRPr sz="1300"/>
            </a:lvl4pPr>
            <a:lvl5pPr marL="1511869" indent="0" algn="ctr">
              <a:buNone/>
              <a:defRPr sz="1300"/>
            </a:lvl5pPr>
            <a:lvl6pPr marL="1889836" indent="0" algn="ctr">
              <a:buNone/>
              <a:defRPr sz="1300"/>
            </a:lvl6pPr>
            <a:lvl7pPr marL="2267803" indent="0" algn="ctr">
              <a:buNone/>
              <a:defRPr sz="1300"/>
            </a:lvl7pPr>
            <a:lvl8pPr marL="2645771" indent="0" algn="ctr">
              <a:buNone/>
              <a:defRPr sz="1300"/>
            </a:lvl8pPr>
            <a:lvl9pPr marL="3023738" indent="0" algn="ctr">
              <a:buNone/>
              <a:defRPr sz="13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5ED99C6-AC55-45CD-AE4F-3294CE91E828}" type="datetimeFigureOut">
              <a:rPr lang="ru-RU"/>
              <a:t>06.05.2025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918CC25-6FD5-451A-98B1-682EE2482A6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5ED99C6-AC55-45CD-AE4F-3294CE91E828}" type="datetimeFigureOut">
              <a:rPr lang="ru-RU"/>
              <a:t>06.05.2025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918CC25-6FD5-451A-98B1-682EE2482A6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5409893" y="569240"/>
            <a:ext cx="1630055" cy="9060817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519728" y="569240"/>
            <a:ext cx="4795669" cy="9060817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5ED99C6-AC55-45CD-AE4F-3294CE91E828}" type="datetimeFigureOut">
              <a:rPr lang="ru-RU"/>
              <a:t>06.05.2025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918CC25-6FD5-451A-98B1-682EE2482A6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19728" y="1051842"/>
            <a:ext cx="6520220" cy="206659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5ED99C6-AC55-45CD-AE4F-3294CE91E828}" type="datetimeFigureOut">
              <a:rPr lang="ru-RU"/>
              <a:t>06.05.2025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918CC25-6FD5-451A-98B1-682EE2482A6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15791" y="2665532"/>
            <a:ext cx="6520220" cy="4447496"/>
          </a:xfrm>
        </p:spPr>
        <p:txBody>
          <a:bodyPr anchor="b"/>
          <a:lstStyle>
            <a:lvl1pPr>
              <a:defRPr sz="495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1pPr>
            <a:lvl2pPr marL="377967" indent="0">
              <a:buNone/>
              <a:defRPr sz="1650">
                <a:solidFill>
                  <a:schemeClr val="tx1">
                    <a:tint val="82000"/>
                  </a:schemeClr>
                </a:solidFill>
              </a:defRPr>
            </a:lvl2pPr>
            <a:lvl3pPr marL="755934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3pPr>
            <a:lvl4pPr marL="1133902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4pPr>
            <a:lvl5pPr marL="1511869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5pPr>
            <a:lvl6pPr marL="1889836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6pPr>
            <a:lvl7pPr marL="2267803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7pPr>
            <a:lvl8pPr marL="2645771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8pPr>
            <a:lvl9pPr marL="3023738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5ED99C6-AC55-45CD-AE4F-3294CE91E828}" type="datetimeFigureOut">
              <a:rPr lang="ru-RU"/>
              <a:t>06.05.2025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918CC25-6FD5-451A-98B1-682EE2482A6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519728" y="2846200"/>
            <a:ext cx="3212862" cy="678385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3827085" y="2846200"/>
            <a:ext cx="3212862" cy="678385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5ED99C6-AC55-45CD-AE4F-3294CE91E828}" type="datetimeFigureOut">
              <a:rPr lang="ru-RU"/>
              <a:t>06.05.2025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918CC25-6FD5-451A-98B1-682EE2482A6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20712" y="569242"/>
            <a:ext cx="6520220" cy="206659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967" indent="0">
              <a:buNone/>
              <a:defRPr sz="1650" b="1"/>
            </a:lvl2pPr>
            <a:lvl3pPr marL="755934" indent="0">
              <a:buNone/>
              <a:defRPr sz="1500" b="1"/>
            </a:lvl3pPr>
            <a:lvl4pPr marL="1133902" indent="0">
              <a:buNone/>
              <a:defRPr sz="1300" b="1"/>
            </a:lvl4pPr>
            <a:lvl5pPr marL="1511869" indent="0">
              <a:buNone/>
              <a:defRPr sz="1300" b="1"/>
            </a:lvl5pPr>
            <a:lvl6pPr marL="1889836" indent="0">
              <a:buNone/>
              <a:defRPr sz="1300" b="1"/>
            </a:lvl6pPr>
            <a:lvl7pPr marL="2267803" indent="0">
              <a:buNone/>
              <a:defRPr sz="1300" b="1"/>
            </a:lvl7pPr>
            <a:lvl8pPr marL="2645771" indent="0">
              <a:buNone/>
              <a:defRPr sz="1300" b="1"/>
            </a:lvl8pPr>
            <a:lvl9pPr marL="3023738" indent="0">
              <a:buNone/>
              <a:defRPr sz="13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20713" y="3905482"/>
            <a:ext cx="3198096" cy="574437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967" indent="0">
              <a:buNone/>
              <a:defRPr sz="1650" b="1"/>
            </a:lvl2pPr>
            <a:lvl3pPr marL="755934" indent="0">
              <a:buNone/>
              <a:defRPr sz="1500" b="1"/>
            </a:lvl3pPr>
            <a:lvl4pPr marL="1133902" indent="0">
              <a:buNone/>
              <a:defRPr sz="1300" b="1"/>
            </a:lvl4pPr>
            <a:lvl5pPr marL="1511869" indent="0">
              <a:buNone/>
              <a:defRPr sz="1300" b="1"/>
            </a:lvl5pPr>
            <a:lvl6pPr marL="1889836" indent="0">
              <a:buNone/>
              <a:defRPr sz="1300" b="1"/>
            </a:lvl6pPr>
            <a:lvl7pPr marL="2267803" indent="0">
              <a:buNone/>
              <a:defRPr sz="1300" b="1"/>
            </a:lvl7pPr>
            <a:lvl8pPr marL="2645771" indent="0">
              <a:buNone/>
              <a:defRPr sz="1300" b="1"/>
            </a:lvl8pPr>
            <a:lvl9pPr marL="3023738" indent="0">
              <a:buNone/>
              <a:defRPr sz="13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3827086" y="3905482"/>
            <a:ext cx="3213847" cy="574437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5ED99C6-AC55-45CD-AE4F-3294CE91E828}" type="datetimeFigureOut">
              <a:rPr lang="ru-RU"/>
              <a:t>06.05.2025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918CC25-6FD5-451A-98B1-682EE2482A6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5ED99C6-AC55-45CD-AE4F-3294CE91E828}" type="datetimeFigureOut">
              <a:rPr lang="ru-RU"/>
              <a:t>06.05.2025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918CC25-6FD5-451A-98B1-682EE2482A6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5ED99C6-AC55-45CD-AE4F-3294CE91E828}" type="datetimeFigureOut">
              <a:rPr lang="ru-RU"/>
              <a:t>06.05.2025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918CC25-6FD5-451A-98B1-682EE2482A6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20712" y="712788"/>
            <a:ext cx="2438192" cy="2494756"/>
          </a:xfrm>
        </p:spPr>
        <p:txBody>
          <a:bodyPr anchor="b"/>
          <a:lstStyle>
            <a:lvl1pPr>
              <a:defRPr sz="265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213847" y="1539425"/>
            <a:ext cx="3827085" cy="7598117"/>
          </a:xfrm>
        </p:spPr>
        <p:txBody>
          <a:bodyPr/>
          <a:lstStyle>
            <a:lvl1pPr>
              <a:defRPr sz="2650"/>
            </a:lvl1pPr>
            <a:lvl2pPr>
              <a:defRPr sz="2300"/>
            </a:lvl2pPr>
            <a:lvl3pPr>
              <a:defRPr sz="20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00"/>
            </a:lvl1pPr>
            <a:lvl2pPr marL="377967" indent="0">
              <a:buNone/>
              <a:defRPr sz="1150"/>
            </a:lvl2pPr>
            <a:lvl3pPr marL="755934" indent="0">
              <a:buNone/>
              <a:defRPr sz="1000"/>
            </a:lvl3pPr>
            <a:lvl4pPr marL="1133902" indent="0">
              <a:buNone/>
              <a:defRPr sz="850"/>
            </a:lvl4pPr>
            <a:lvl5pPr marL="1511869" indent="0">
              <a:buNone/>
              <a:defRPr sz="850"/>
            </a:lvl5pPr>
            <a:lvl6pPr marL="1889836" indent="0">
              <a:buNone/>
              <a:defRPr sz="850"/>
            </a:lvl6pPr>
            <a:lvl7pPr marL="2267803" indent="0">
              <a:buNone/>
              <a:defRPr sz="850"/>
            </a:lvl7pPr>
            <a:lvl8pPr marL="2645771" indent="0">
              <a:buNone/>
              <a:defRPr sz="850"/>
            </a:lvl8pPr>
            <a:lvl9pPr marL="3023738" indent="0">
              <a:buNone/>
              <a:defRPr sz="8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5ED99C6-AC55-45CD-AE4F-3294CE91E828}" type="datetimeFigureOut">
              <a:rPr lang="ru-RU"/>
              <a:t>06.05.2025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918CC25-6FD5-451A-98B1-682EE2482A6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20712" y="712788"/>
            <a:ext cx="2438192" cy="2494756"/>
          </a:xfrm>
        </p:spPr>
        <p:txBody>
          <a:bodyPr anchor="b"/>
          <a:lstStyle>
            <a:lvl1pPr>
              <a:defRPr sz="265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50"/>
            </a:lvl1pPr>
            <a:lvl2pPr marL="377967" indent="0">
              <a:buNone/>
              <a:defRPr sz="2300"/>
            </a:lvl2pPr>
            <a:lvl3pPr marL="755934" indent="0">
              <a:buNone/>
              <a:defRPr sz="2000"/>
            </a:lvl3pPr>
            <a:lvl4pPr marL="1133902" indent="0">
              <a:buNone/>
              <a:defRPr sz="1650"/>
            </a:lvl4pPr>
            <a:lvl5pPr marL="1511869" indent="0">
              <a:buNone/>
              <a:defRPr sz="1650"/>
            </a:lvl5pPr>
            <a:lvl6pPr marL="1889836" indent="0">
              <a:buNone/>
              <a:defRPr sz="1650"/>
            </a:lvl6pPr>
            <a:lvl7pPr marL="2267803" indent="0">
              <a:buNone/>
              <a:defRPr sz="1650"/>
            </a:lvl7pPr>
            <a:lvl8pPr marL="2645771" indent="0">
              <a:buNone/>
              <a:defRPr sz="1650"/>
            </a:lvl8pPr>
            <a:lvl9pPr marL="3023738" indent="0">
              <a:buNone/>
              <a:defRPr sz="165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00"/>
            </a:lvl1pPr>
            <a:lvl2pPr marL="377967" indent="0">
              <a:buNone/>
              <a:defRPr sz="1150"/>
            </a:lvl2pPr>
            <a:lvl3pPr marL="755934" indent="0">
              <a:buNone/>
              <a:defRPr sz="1000"/>
            </a:lvl3pPr>
            <a:lvl4pPr marL="1133902" indent="0">
              <a:buNone/>
              <a:defRPr sz="850"/>
            </a:lvl4pPr>
            <a:lvl5pPr marL="1511869" indent="0">
              <a:buNone/>
              <a:defRPr sz="850"/>
            </a:lvl5pPr>
            <a:lvl6pPr marL="1889836" indent="0">
              <a:buNone/>
              <a:defRPr sz="850"/>
            </a:lvl6pPr>
            <a:lvl7pPr marL="2267803" indent="0">
              <a:buNone/>
              <a:defRPr sz="850"/>
            </a:lvl7pPr>
            <a:lvl8pPr marL="2645771" indent="0">
              <a:buNone/>
              <a:defRPr sz="850"/>
            </a:lvl8pPr>
            <a:lvl9pPr marL="3023738" indent="0">
              <a:buNone/>
              <a:defRPr sz="8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5ED99C6-AC55-45CD-AE4F-3294CE91E828}" type="datetimeFigureOut">
              <a:rPr lang="ru-RU"/>
              <a:t>06.05.2025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918CC25-6FD5-451A-98B1-682EE2482A6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95ED99C6-AC55-45CD-AE4F-3294CE91E828}" type="datetimeFigureOut">
              <a:rPr lang="ru-RU"/>
              <a:t>06.05.2025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504143" y="9909729"/>
            <a:ext cx="2551389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1918CC25-6FD5-451A-98B1-682EE2482A64}" type="slidenum">
              <a:rPr lang="ru-RU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303213" y="183821"/>
            <a:ext cx="1116628" cy="3530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1610360" y="177695"/>
            <a:ext cx="1126088" cy="2907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55934">
        <a:lnSpc>
          <a:spcPct val="90000"/>
        </a:lnSpc>
        <a:spcBef>
          <a:spcPts val="0"/>
        </a:spcBef>
        <a:buNone/>
        <a:defRPr sz="36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>
        <a:lnSpc>
          <a:spcPct val="90000"/>
        </a:lnSpc>
        <a:spcBef>
          <a:spcPts val="827"/>
        </a:spcBef>
        <a:buFont typeface="Arial"/>
        <a:buChar char="•"/>
        <a:defRPr sz="23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>
        <a:lnSpc>
          <a:spcPct val="90000"/>
        </a:lnSpc>
        <a:spcBef>
          <a:spcPts val="413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>
        <a:lnSpc>
          <a:spcPct val="90000"/>
        </a:lnSpc>
        <a:spcBef>
          <a:spcPts val="413"/>
        </a:spcBef>
        <a:buFont typeface="Arial"/>
        <a:buChar char="•"/>
        <a:defRPr sz="165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>
        <a:lnSpc>
          <a:spcPct val="90000"/>
        </a:lnSpc>
        <a:spcBef>
          <a:spcPts val="413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>
        <a:lnSpc>
          <a:spcPct val="90000"/>
        </a:lnSpc>
        <a:spcBef>
          <a:spcPts val="413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>
        <a:lnSpc>
          <a:spcPct val="90000"/>
        </a:lnSpc>
        <a:spcBef>
          <a:spcPts val="413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>
        <a:lnSpc>
          <a:spcPct val="90000"/>
        </a:lnSpc>
        <a:spcBef>
          <a:spcPts val="413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>
        <a:lnSpc>
          <a:spcPct val="90000"/>
        </a:lnSpc>
        <a:spcBef>
          <a:spcPts val="413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>
        <a:lnSpc>
          <a:spcPct val="90000"/>
        </a:lnSpc>
        <a:spcBef>
          <a:spcPts val="413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>
        <a:defRPr sz="15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>
        <a:defRPr sz="15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>
        <a:defRPr sz="15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>
        <a:defRPr sz="15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svg"/><Relationship Id="rId3" Type="http://schemas.openxmlformats.org/officeDocument/2006/relationships/image" Target="../media/image3.jpg"/><Relationship Id="rId7" Type="http://schemas.openxmlformats.org/officeDocument/2006/relationships/image" Target="../media/image7.sv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4.jpg"/><Relationship Id="rId9" Type="http://schemas.openxmlformats.org/officeDocument/2006/relationships/image" Target="../media/image9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              </a:t>
            </a:r>
            <a:endParaRPr/>
          </a:p>
        </p:txBody>
      </p:sp>
      <p:sp>
        <p:nvSpPr>
          <p:cNvPr id="48" name="TextBox 47"/>
          <p:cNvSpPr txBox="1"/>
          <p:nvPr/>
        </p:nvSpPr>
        <p:spPr bwMode="auto">
          <a:xfrm>
            <a:off x="322911" y="645289"/>
            <a:ext cx="5414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Golos Text DemiBold"/>
                <a:ea typeface="Golos Text DemiBold"/>
              </a:rPr>
              <a:t>Федеральный проект </a:t>
            </a: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Golos Text DemiBold"/>
                <a:ea typeface="Golos Text DemiBold"/>
              </a:rPr>
              <a:t>«Геология: возрождение легенды»</a:t>
            </a:r>
            <a:endParaRPr sz="1400" dirty="0"/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a typeface="Golos Text DemiBold"/>
              </a:rPr>
              <a:t>2022 – 2024 годы</a:t>
            </a:r>
          </a:p>
        </p:txBody>
      </p:sp>
      <p:sp>
        <p:nvSpPr>
          <p:cNvPr id="49" name="TextBox 48"/>
          <p:cNvSpPr txBox="1"/>
          <p:nvPr/>
        </p:nvSpPr>
        <p:spPr bwMode="auto">
          <a:xfrm>
            <a:off x="851823" y="3049864"/>
            <a:ext cx="4240212" cy="83099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latin typeface="PT Sans"/>
                <a:ea typeface="PT Sans"/>
              </a:rPr>
              <a:t>УЧАСТКИ НЕДР </a:t>
            </a:r>
            <a:r>
              <a:rPr lang="ru-RU" sz="2400" dirty="0" smtClean="0">
                <a:solidFill>
                  <a:schemeClr val="bg1"/>
                </a:solidFill>
                <a:latin typeface="PT Sans"/>
                <a:ea typeface="PT Sans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PT Sans"/>
                <a:ea typeface="PT Sans"/>
              </a:rPr>
            </a:br>
            <a:r>
              <a:rPr lang="ru-RU" sz="2400" dirty="0" smtClean="0">
                <a:solidFill>
                  <a:schemeClr val="bg1"/>
                </a:solidFill>
                <a:latin typeface="PT Sans"/>
                <a:ea typeface="PT Sans"/>
              </a:rPr>
              <a:t>ДЛЯ </a:t>
            </a:r>
            <a:r>
              <a:rPr lang="ru-RU" sz="2400" dirty="0">
                <a:solidFill>
                  <a:schemeClr val="bg1"/>
                </a:solidFill>
                <a:latin typeface="PT Sans"/>
                <a:ea typeface="PT Sans"/>
              </a:rPr>
              <a:t>ЛИЦЕНЗИРОВАНИЯ</a:t>
            </a:r>
          </a:p>
        </p:txBody>
      </p:sp>
      <p:cxnSp>
        <p:nvCxnSpPr>
          <p:cNvPr id="50" name="Прямая соединительная линия 49"/>
          <p:cNvCxnSpPr>
            <a:cxnSpLocks/>
          </p:cNvCxnSpPr>
          <p:nvPr/>
        </p:nvCxnSpPr>
        <p:spPr bwMode="auto">
          <a:xfrm>
            <a:off x="919969" y="3465363"/>
            <a:ext cx="60727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Изображение выглядит как снимок экрана, карта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3989413"/>
            <a:ext cx="7559675" cy="387392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 bwMode="auto">
          <a:xfrm>
            <a:off x="2554266" y="4613644"/>
            <a:ext cx="1096181" cy="43088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 err="1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Пинкельявр</a:t>
            </a:r>
            <a:r>
              <a:rPr lang="ru-RU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ru-RU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en-US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Fe</a:t>
            </a:r>
            <a:endParaRPr lang="ru-RU" sz="11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PT Sans"/>
              <a:ea typeface="PT Sans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202941" y="4717250"/>
            <a:ext cx="1712912" cy="43088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100" b="1" dirty="0" err="1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Кирьяволахтинская</a:t>
            </a:r>
            <a:r>
              <a:rPr lang="ru-RU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ru-RU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ru-RU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графит</a:t>
            </a:r>
            <a:endParaRPr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141671" y="6431263"/>
            <a:ext cx="955695" cy="600164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Восточно-</a:t>
            </a:r>
            <a: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ru-RU" sz="1100" b="1" dirty="0" err="1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Хилакская</a:t>
            </a:r>
            <a: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en-US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Au</a:t>
            </a:r>
            <a:endParaRPr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620202" y="6471854"/>
            <a:ext cx="1626632" cy="600164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Южно-</a:t>
            </a:r>
            <a: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ru-RU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Подольское</a:t>
            </a:r>
            <a: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en-US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Cu, Zn, Au, Ag</a:t>
            </a:r>
            <a:endParaRPr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1547495" y="5963325"/>
            <a:ext cx="997210" cy="43088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100" b="1" dirty="0" err="1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Шамейская</a:t>
            </a:r>
            <a: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en-US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Au</a:t>
            </a:r>
            <a:endParaRPr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3537333" y="6615539"/>
            <a:ext cx="1268968" cy="43088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 err="1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Тырганская</a:t>
            </a:r>
            <a: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en-US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Au</a:t>
            </a:r>
            <a:endParaRPr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1781902" y="7071730"/>
            <a:ext cx="1499797" cy="43088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Кандидатская</a:t>
            </a:r>
            <a: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en-US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Au</a:t>
            </a:r>
            <a:endParaRPr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4857407" y="6215819"/>
            <a:ext cx="1268968" cy="43088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 err="1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Кудускитская</a:t>
            </a:r>
            <a: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en-US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Au</a:t>
            </a:r>
            <a:endParaRPr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5087990" y="6549246"/>
            <a:ext cx="1399510" cy="43088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 err="1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Бугарихтинская</a:t>
            </a:r>
            <a: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en-US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Au</a:t>
            </a:r>
            <a:endParaRPr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3857500" y="6880167"/>
            <a:ext cx="1304301" cy="43088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Воздвиженская</a:t>
            </a:r>
            <a: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en-US" sz="1000" dirty="0" err="1">
                <a:solidFill>
                  <a:prstClr val="white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ea typeface="PT Sans"/>
              </a:rPr>
              <a:t>Pb</a:t>
            </a:r>
            <a:r>
              <a:rPr lang="en-US" sz="1000" dirty="0">
                <a:solidFill>
                  <a:prstClr val="white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ea typeface="PT Sans"/>
              </a:rPr>
              <a:t>, Zn, Ag, Au</a:t>
            </a:r>
            <a:endParaRPr sz="1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5146289" y="7074403"/>
            <a:ext cx="1372060" cy="43088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Ивановская</a:t>
            </a:r>
            <a:br>
              <a:rPr lang="ru-RU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en-US" sz="1000" dirty="0" err="1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Pb</a:t>
            </a:r>
            <a:r>
              <a:rPr lang="en-US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, Zn, Ag, Au</a:t>
            </a:r>
            <a:endParaRPr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TextBox 40"/>
          <p:cNvSpPr txBox="1"/>
          <p:nvPr/>
        </p:nvSpPr>
        <p:spPr bwMode="auto">
          <a:xfrm>
            <a:off x="6238283" y="7071730"/>
            <a:ext cx="1223296" cy="43088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 err="1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Устиновский</a:t>
            </a:r>
            <a: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ru-RU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Бентониты</a:t>
            </a:r>
            <a:endParaRPr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2" name="TextBox 41"/>
          <p:cNvSpPr txBox="1"/>
          <p:nvPr/>
        </p:nvSpPr>
        <p:spPr bwMode="auto">
          <a:xfrm>
            <a:off x="5981507" y="5550703"/>
            <a:ext cx="1223296" cy="600164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 err="1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Чалбыктан-Хилтанская</a:t>
            </a:r>
            <a: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en-US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Au</a:t>
            </a:r>
            <a:endParaRPr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3" name="TextBox 42"/>
          <p:cNvSpPr txBox="1"/>
          <p:nvPr/>
        </p:nvSpPr>
        <p:spPr bwMode="auto">
          <a:xfrm>
            <a:off x="5699338" y="5179008"/>
            <a:ext cx="1223296" cy="43088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 dirty="0" err="1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Делянкирская</a:t>
            </a:r>
            <a: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en-US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Au</a:t>
            </a:r>
            <a:endParaRPr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4023067" y="5078105"/>
            <a:ext cx="1223296" cy="43088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Депутатский</a:t>
            </a:r>
            <a: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/>
            </a:r>
            <a:br>
              <a:rPr lang="en-US" sz="1100" b="1" dirty="0" smtClean="0">
                <a:solidFill>
                  <a:srgbClr val="95A7B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</a:br>
            <a:r>
              <a:rPr lang="en-US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Ag, </a:t>
            </a:r>
            <a:r>
              <a:rPr lang="en-US" sz="1000" dirty="0" err="1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Pb</a:t>
            </a:r>
            <a:r>
              <a:rPr lang="en-US" sz="1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PT Sans"/>
                <a:ea typeface="PT Sans"/>
              </a:rPr>
              <a:t>, Zn</a:t>
            </a:r>
            <a:endParaRPr sz="14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81">
            <a:off x="4345897" y="1012275"/>
            <a:ext cx="3258520" cy="325852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 bwMode="auto">
          <a:xfrm>
            <a:off x="682304" y="8222595"/>
            <a:ext cx="5891212" cy="261610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100">
              <a:solidFill>
                <a:schemeClr val="bg1"/>
              </a:solidFill>
              <a:latin typeface="PT Sans"/>
              <a:ea typeface="PT Sans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835484" y="8057489"/>
            <a:ext cx="2820479" cy="2323713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PT Sans"/>
                <a:ea typeface="PT Sans"/>
              </a:rPr>
              <a:t>6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ф</a:t>
            </a:r>
            <a:r>
              <a:rPr lang="ru-RU" sz="1100" dirty="0" smtClean="0">
                <a:solidFill>
                  <a:schemeClr val="bg1"/>
                </a:solidFill>
                <a:latin typeface="PT Sans"/>
                <a:ea typeface="PT Sans"/>
              </a:rPr>
              <a:t>едеральных 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округов</a:t>
            </a:r>
            <a:endParaRPr dirty="0"/>
          </a:p>
          <a:p>
            <a:pPr>
              <a:defRPr/>
            </a:pPr>
            <a:endParaRPr lang="ru-RU" sz="1100" dirty="0">
              <a:solidFill>
                <a:schemeClr val="bg1"/>
              </a:solidFill>
              <a:latin typeface="PT Sans"/>
              <a:ea typeface="PT Sans"/>
            </a:endParaRP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PT Sans"/>
                <a:ea typeface="PT Sans"/>
              </a:rPr>
              <a:t>14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субъектов Российской Федерации</a:t>
            </a:r>
            <a:endParaRPr dirty="0"/>
          </a:p>
          <a:p>
            <a:pPr algn="just">
              <a:defRPr/>
            </a:pPr>
            <a:endParaRPr lang="ru-RU" sz="1100" dirty="0">
              <a:solidFill>
                <a:schemeClr val="bg1"/>
              </a:solidFill>
              <a:latin typeface="PT Sans"/>
              <a:ea typeface="PT Sans"/>
            </a:endParaRPr>
          </a:p>
          <a:p>
            <a:pPr algn="just"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PT Sans"/>
                <a:ea typeface="PT Sans"/>
              </a:rPr>
              <a:t>15</a:t>
            </a:r>
            <a:r>
              <a:rPr lang="ru-RU" sz="1100" dirty="0" smtClean="0">
                <a:solidFill>
                  <a:schemeClr val="bg1"/>
                </a:solidFill>
                <a:latin typeface="PT Sans"/>
                <a:ea typeface="PT Sans"/>
              </a:rPr>
              <a:t> объектов ГРР на ТПИ</a:t>
            </a:r>
            <a:endParaRPr dirty="0"/>
          </a:p>
          <a:p>
            <a:pPr>
              <a:defRPr/>
            </a:pPr>
            <a:endParaRPr lang="ru-RU" sz="1100" dirty="0">
              <a:solidFill>
                <a:schemeClr val="bg1"/>
              </a:solidFill>
              <a:latin typeface="PT Sans"/>
              <a:ea typeface="PT Sans"/>
            </a:endParaRPr>
          </a:p>
          <a:p>
            <a:pPr>
              <a:defRPr/>
            </a:pPr>
            <a:r>
              <a:rPr lang="ru-RU" sz="1200" dirty="0">
                <a:solidFill>
                  <a:schemeClr val="bg1"/>
                </a:solidFill>
                <a:latin typeface="PT Sans"/>
                <a:ea typeface="PT Sans"/>
              </a:rPr>
              <a:t>Бурение: </a:t>
            </a:r>
            <a:r>
              <a:rPr lang="ru-RU" sz="1200" b="1" dirty="0">
                <a:solidFill>
                  <a:schemeClr val="bg1"/>
                </a:solidFill>
                <a:latin typeface="PT Sans"/>
                <a:ea typeface="PT Sans"/>
              </a:rPr>
              <a:t>более </a:t>
            </a:r>
            <a:r>
              <a:rPr lang="ru-RU" sz="1200" b="1" dirty="0" smtClean="0">
                <a:solidFill>
                  <a:schemeClr val="bg1"/>
                </a:solidFill>
                <a:latin typeface="PT Sans"/>
                <a:ea typeface="PT Sans"/>
              </a:rPr>
              <a:t>146 </a:t>
            </a:r>
            <a:r>
              <a:rPr lang="ru-RU" sz="1200" b="1" dirty="0" err="1">
                <a:solidFill>
                  <a:schemeClr val="bg1"/>
                </a:solidFill>
                <a:latin typeface="PT Sans"/>
                <a:ea typeface="PT Sans"/>
              </a:rPr>
              <a:t>пог</a:t>
            </a:r>
            <a:r>
              <a:rPr lang="ru-RU" sz="1200" b="1" dirty="0">
                <a:solidFill>
                  <a:schemeClr val="bg1"/>
                </a:solidFill>
                <a:latin typeface="PT Sans"/>
                <a:ea typeface="PT Sans"/>
              </a:rPr>
              <a:t>. км </a:t>
            </a:r>
            <a:endParaRPr lang="en-US" sz="1200" b="1" dirty="0">
              <a:solidFill>
                <a:schemeClr val="bg1"/>
              </a:solidFill>
              <a:latin typeface="PT Sans"/>
              <a:ea typeface="PT Sans"/>
            </a:endParaRPr>
          </a:p>
          <a:p>
            <a:pPr>
              <a:defRPr/>
            </a:pPr>
            <a:endParaRPr lang="ru-RU" sz="1200" b="1" dirty="0">
              <a:solidFill>
                <a:schemeClr val="bg1"/>
              </a:solidFill>
              <a:latin typeface="PT Sans"/>
              <a:ea typeface="PT Sans"/>
            </a:endParaRPr>
          </a:p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PT Sans"/>
                <a:ea typeface="PT Sans"/>
              </a:rPr>
              <a:t>Г</a:t>
            </a:r>
            <a:r>
              <a:rPr lang="ru-RU" sz="1200" dirty="0">
                <a:solidFill>
                  <a:schemeClr val="bg1"/>
                </a:solidFill>
                <a:latin typeface="PT Sans"/>
                <a:ea typeface="PT Sans"/>
              </a:rPr>
              <a:t>орные работы: </a:t>
            </a:r>
            <a:r>
              <a:rPr lang="ru-RU" sz="1200" b="1" dirty="0">
                <a:solidFill>
                  <a:schemeClr val="bg1"/>
                </a:solidFill>
                <a:latin typeface="PT Sans"/>
                <a:ea typeface="PT Sans"/>
              </a:rPr>
              <a:t>более 216 тыс. м</a:t>
            </a:r>
            <a:r>
              <a:rPr lang="ru-RU" sz="1200" b="1" baseline="30000" dirty="0">
                <a:solidFill>
                  <a:schemeClr val="bg1"/>
                </a:solidFill>
                <a:latin typeface="PT Sans"/>
                <a:ea typeface="PT Sans"/>
              </a:rPr>
              <a:t>3</a:t>
            </a:r>
            <a:endParaRPr lang="ru-RU" sz="1100" baseline="30000" dirty="0">
              <a:solidFill>
                <a:schemeClr val="bg1"/>
              </a:solidFill>
              <a:latin typeface="PT Sans"/>
              <a:ea typeface="PT Sans"/>
            </a:endParaRPr>
          </a:p>
          <a:p>
            <a:pPr>
              <a:defRPr/>
            </a:pPr>
            <a:endParaRPr lang="ru-RU" sz="1100" dirty="0">
              <a:solidFill>
                <a:schemeClr val="bg1"/>
              </a:solidFill>
              <a:latin typeface="PT Sans"/>
              <a:ea typeface="PT Sans"/>
            </a:endParaRPr>
          </a:p>
          <a:p>
            <a:pPr>
              <a:defRPr/>
            </a:pPr>
            <a:r>
              <a:rPr lang="ru-RU" sz="1100" dirty="0" smtClean="0">
                <a:solidFill>
                  <a:schemeClr val="bg1"/>
                </a:solidFill>
                <a:latin typeface="PT Sans"/>
                <a:ea typeface="PT Sans"/>
              </a:rPr>
              <a:t>Аналитические 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работы:  </a:t>
            </a:r>
            <a:b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</a:br>
            <a:r>
              <a:rPr lang="ru-RU" sz="1200" b="1" dirty="0">
                <a:solidFill>
                  <a:schemeClr val="bg1"/>
                </a:solidFill>
                <a:latin typeface="PT Sans"/>
                <a:ea typeface="PT Sans"/>
              </a:rPr>
              <a:t>более 247 тыс. проб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/>
        </p:blipFill>
        <p:spPr bwMode="auto">
          <a:xfrm>
            <a:off x="494172" y="8861362"/>
            <a:ext cx="323850" cy="32385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/>
        </p:blipFill>
        <p:spPr bwMode="auto">
          <a:xfrm>
            <a:off x="494172" y="8450234"/>
            <a:ext cx="323850" cy="323850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/>
        </p:blipFill>
        <p:spPr bwMode="auto">
          <a:xfrm>
            <a:off x="494172" y="8065571"/>
            <a:ext cx="323850" cy="32385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/>
        </p:blipFill>
        <p:spPr bwMode="auto">
          <a:xfrm>
            <a:off x="494172" y="9236670"/>
            <a:ext cx="323850" cy="323850"/>
          </a:xfrm>
          <a:prstGeom prst="rect">
            <a:avLst/>
          </a:prstGeom>
        </p:spPr>
      </p:pic>
      <p:grpSp>
        <p:nvGrpSpPr>
          <p:cNvPr id="71" name="Группа 70"/>
          <p:cNvGrpSpPr/>
          <p:nvPr/>
        </p:nvGrpSpPr>
        <p:grpSpPr bwMode="auto">
          <a:xfrm>
            <a:off x="500171" y="9617937"/>
            <a:ext cx="311853" cy="311853"/>
            <a:chOff x="985929" y="9387936"/>
            <a:chExt cx="311853" cy="311853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14"/>
            <a:stretch/>
          </p:blipFill>
          <p:spPr bwMode="auto">
            <a:xfrm>
              <a:off x="1024445" y="9405313"/>
              <a:ext cx="234823" cy="231469"/>
            </a:xfrm>
            <a:prstGeom prst="rect">
              <a:avLst/>
            </a:prstGeom>
          </p:spPr>
        </p:pic>
        <p:sp>
          <p:nvSpPr>
            <p:cNvPr id="73" name="Овал 72"/>
            <p:cNvSpPr/>
            <p:nvPr/>
          </p:nvSpPr>
          <p:spPr bwMode="auto">
            <a:xfrm>
              <a:off x="985929" y="9387936"/>
              <a:ext cx="311853" cy="311853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74" name="Группа 73"/>
          <p:cNvGrpSpPr/>
          <p:nvPr/>
        </p:nvGrpSpPr>
        <p:grpSpPr bwMode="auto">
          <a:xfrm>
            <a:off x="500171" y="10040066"/>
            <a:ext cx="311853" cy="311853"/>
            <a:chOff x="985928" y="9820771"/>
            <a:chExt cx="311853" cy="311853"/>
          </a:xfrm>
        </p:grpSpPr>
        <p:sp>
          <p:nvSpPr>
            <p:cNvPr id="75" name="Овал 74"/>
            <p:cNvSpPr/>
            <p:nvPr/>
          </p:nvSpPr>
          <p:spPr bwMode="auto">
            <a:xfrm>
              <a:off x="985928" y="9820771"/>
              <a:ext cx="311853" cy="311853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5"/>
            <a:stretch/>
          </p:blipFill>
          <p:spPr bwMode="auto">
            <a:xfrm>
              <a:off x="1025467" y="9844967"/>
              <a:ext cx="246121" cy="246121"/>
            </a:xfrm>
            <a:prstGeom prst="rect">
              <a:avLst/>
            </a:prstGeom>
          </p:spPr>
        </p:pic>
      </p:grpSp>
      <p:sp>
        <p:nvSpPr>
          <p:cNvPr id="45" name="TextBox 44"/>
          <p:cNvSpPr txBox="1"/>
          <p:nvPr/>
        </p:nvSpPr>
        <p:spPr bwMode="auto">
          <a:xfrm>
            <a:off x="755418" y="2008465"/>
            <a:ext cx="4240212" cy="64633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АУКЦИОНЫ</a:t>
            </a:r>
            <a:endParaRPr lang="ru-RU" sz="36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sp>
        <p:nvSpPr>
          <p:cNvPr id="46" name="TextBox 45"/>
          <p:cNvSpPr txBox="1"/>
          <p:nvPr/>
        </p:nvSpPr>
        <p:spPr bwMode="auto">
          <a:xfrm>
            <a:off x="3700475" y="8034789"/>
            <a:ext cx="3859199" cy="2508379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PT Sans"/>
                <a:ea typeface="PT Sans"/>
              </a:rPr>
              <a:t>РЕЗУЛЬТАТЫ ГЕОЛОГОРАЗВЕДОЧНЫХ РАБОТ:</a:t>
            </a:r>
          </a:p>
          <a:p>
            <a:pPr algn="just">
              <a:defRPr/>
            </a:pPr>
            <a:endParaRPr lang="ru-RU" sz="100" dirty="0">
              <a:solidFill>
                <a:schemeClr val="bg1"/>
              </a:solidFill>
              <a:latin typeface="PT Sans"/>
              <a:ea typeface="PT Sans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-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Железные руды 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(млн т): С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1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+С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2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ea typeface="PT Sans"/>
              </a:rPr>
              <a:t>–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77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; </a:t>
            </a:r>
            <a:r>
              <a:rPr lang="ru-RU" sz="1100" dirty="0" err="1">
                <a:solidFill>
                  <a:schemeClr val="bg1"/>
                </a:solidFill>
                <a:latin typeface="PT Sans"/>
                <a:ea typeface="PT Sans"/>
              </a:rPr>
              <a:t>заб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. </a:t>
            </a:r>
            <a:r>
              <a:rPr lang="ru-RU" sz="1100" dirty="0" smtClean="0">
                <a:solidFill>
                  <a:schemeClr val="bg1"/>
                </a:solidFill>
                <a:ea typeface="PT Sans"/>
              </a:rPr>
              <a:t>–</a:t>
            </a:r>
            <a:r>
              <a:rPr lang="ru-RU" sz="1100" dirty="0" smtClean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15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; </a:t>
            </a:r>
            <a:r>
              <a:rPr lang="ru-RU" sz="1100" dirty="0" smtClean="0">
                <a:solidFill>
                  <a:schemeClr val="bg1"/>
                </a:solidFill>
                <a:latin typeface="PT Sans"/>
                <a:ea typeface="PT Sans"/>
              </a:rPr>
              <a:t>Р</a:t>
            </a:r>
            <a:r>
              <a:rPr lang="ru-RU" sz="1100" baseline="-25000" dirty="0" smtClean="0">
                <a:solidFill>
                  <a:schemeClr val="bg1"/>
                </a:solidFill>
                <a:latin typeface="PT Sans"/>
                <a:ea typeface="PT Sans"/>
              </a:rPr>
              <a:t>1 </a:t>
            </a:r>
            <a:r>
              <a:rPr lang="ru-RU" sz="1100" dirty="0" smtClean="0">
                <a:solidFill>
                  <a:schemeClr val="bg1"/>
                </a:solidFill>
                <a:latin typeface="PT Sans"/>
                <a:ea typeface="PT Sans"/>
              </a:rPr>
              <a:t>–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21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-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Медь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(тыс. т): С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1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+С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2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PT Sans"/>
              </a:rPr>
              <a:t>–</a:t>
            </a:r>
            <a:r>
              <a:rPr lang="ru-RU" sz="1100" dirty="0" smtClean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191,6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, Р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1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PT Sans"/>
              </a:rPr>
              <a:t>– </a:t>
            </a:r>
            <a:r>
              <a:rPr lang="ru-RU" sz="1100" dirty="0" smtClean="0">
                <a:solidFill>
                  <a:schemeClr val="bg1"/>
                </a:solidFill>
                <a:ea typeface="PT Sans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latin typeface="PT Sans"/>
                <a:ea typeface="PT Sans"/>
              </a:rPr>
              <a:t>136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, Р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2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PT Sans"/>
              </a:rPr>
              <a:t>–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13,1</a:t>
            </a:r>
            <a:endParaRPr dirty="0"/>
          </a:p>
          <a:p>
            <a:pPr algn="just">
              <a:spcAft>
                <a:spcPts val="600"/>
              </a:spcAft>
              <a:defRPr/>
            </a:pP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-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Свинец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(тыс. т): </a:t>
            </a:r>
            <a:r>
              <a:rPr lang="ru-RU" sz="1100" dirty="0" smtClean="0">
                <a:solidFill>
                  <a:schemeClr val="bg1"/>
                </a:solidFill>
                <a:latin typeface="PT Sans"/>
                <a:ea typeface="PT Sans"/>
              </a:rPr>
              <a:t>С</a:t>
            </a:r>
            <a:r>
              <a:rPr lang="ru-RU" sz="1100" baseline="-25000" dirty="0" smtClean="0">
                <a:solidFill>
                  <a:schemeClr val="bg1"/>
                </a:solidFill>
                <a:latin typeface="PT Sans"/>
                <a:ea typeface="PT Sans"/>
              </a:rPr>
              <a:t>1</a:t>
            </a:r>
            <a:r>
              <a:rPr lang="ru-RU" sz="1100" dirty="0" smtClean="0">
                <a:solidFill>
                  <a:schemeClr val="bg1"/>
                </a:solidFill>
                <a:latin typeface="PT Sans"/>
                <a:ea typeface="PT Sans"/>
              </a:rPr>
              <a:t>+С</a:t>
            </a:r>
            <a:r>
              <a:rPr lang="ru-RU" sz="1100" baseline="-25000" dirty="0" smtClean="0">
                <a:solidFill>
                  <a:schemeClr val="bg1"/>
                </a:solidFill>
                <a:latin typeface="PT Sans"/>
                <a:ea typeface="PT Sans"/>
              </a:rPr>
              <a:t>2</a:t>
            </a:r>
            <a:r>
              <a:rPr lang="ru-RU" sz="1100" dirty="0">
                <a:solidFill>
                  <a:schemeClr val="bg1"/>
                </a:solidFill>
                <a:ea typeface="PT Sans"/>
              </a:rPr>
              <a:t> – </a:t>
            </a:r>
            <a:r>
              <a:rPr lang="ru-RU" sz="1100" b="1" dirty="0" smtClean="0">
                <a:solidFill>
                  <a:schemeClr val="bg1"/>
                </a:solidFill>
                <a:latin typeface="PT Sans"/>
                <a:ea typeface="PT Sans"/>
              </a:rPr>
              <a:t>122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, Р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1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PT Sans"/>
              </a:rPr>
              <a:t>–</a:t>
            </a:r>
            <a:r>
              <a:rPr lang="ru-RU" sz="1100" dirty="0" smtClean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687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, Р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2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PT Sans"/>
              </a:rPr>
              <a:t>–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189</a:t>
            </a:r>
            <a:endParaRPr dirty="0"/>
          </a:p>
          <a:p>
            <a:pPr algn="just">
              <a:spcAft>
                <a:spcPts val="600"/>
              </a:spcAft>
              <a:defRPr/>
            </a:pP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-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Цинк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(тыс. т): С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1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+С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2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PT Sans"/>
              </a:rPr>
              <a:t>–</a:t>
            </a:r>
            <a:r>
              <a:rPr lang="ru-RU" sz="1100" dirty="0" smtClean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501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, Р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1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PT Sans"/>
              </a:rPr>
              <a:t>–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640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, Р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2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ea typeface="PT Sans"/>
              </a:rPr>
              <a:t>– </a:t>
            </a:r>
            <a:r>
              <a:rPr lang="ru-RU" sz="1100" b="1" dirty="0" smtClean="0">
                <a:solidFill>
                  <a:schemeClr val="bg1"/>
                </a:solidFill>
                <a:latin typeface="PT Sans"/>
                <a:ea typeface="PT Sans"/>
              </a:rPr>
              <a:t>333</a:t>
            </a:r>
            <a:endParaRPr dirty="0"/>
          </a:p>
          <a:p>
            <a:pPr algn="just">
              <a:spcAft>
                <a:spcPts val="600"/>
              </a:spcAft>
              <a:defRPr/>
            </a:pP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-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Золото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(т): С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1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+С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2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–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33,2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; Р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1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– </a:t>
            </a:r>
            <a:r>
              <a:rPr lang="ru-RU" sz="1100" b="1" dirty="0" smtClean="0">
                <a:solidFill>
                  <a:schemeClr val="bg1"/>
                </a:solidFill>
                <a:latin typeface="PT Sans"/>
                <a:ea typeface="PT Sans"/>
              </a:rPr>
              <a:t>65,7</a:t>
            </a:r>
            <a:r>
              <a:rPr lang="ru-RU" sz="1100" dirty="0" smtClean="0">
                <a:solidFill>
                  <a:schemeClr val="bg1"/>
                </a:solidFill>
                <a:latin typeface="PT Sans"/>
                <a:ea typeface="PT Sans"/>
              </a:rPr>
              <a:t>; 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Р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2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– </a:t>
            </a:r>
            <a:r>
              <a:rPr lang="ru-RU" sz="1100" b="1" dirty="0" smtClean="0">
                <a:solidFill>
                  <a:schemeClr val="bg1"/>
                </a:solidFill>
                <a:latin typeface="PT Sans"/>
                <a:ea typeface="PT Sans"/>
              </a:rPr>
              <a:t>140,7</a:t>
            </a:r>
            <a:endParaRPr lang="ru-RU" sz="1100" b="1" dirty="0">
              <a:solidFill>
                <a:schemeClr val="bg1"/>
              </a:solidFill>
              <a:latin typeface="PT Sans"/>
              <a:ea typeface="PT Sans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-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Серебро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(тыс. т): С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1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+С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2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PT Sans"/>
              </a:rPr>
              <a:t>–</a:t>
            </a:r>
            <a:r>
              <a:rPr lang="ru-RU" sz="1100" dirty="0" smtClean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1,2; 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Р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1 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–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3,8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; Р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2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–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3,2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-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Графит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(млн т): Р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1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PT Sans"/>
              </a:rPr>
              <a:t>–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0,3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; Р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2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–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 0,5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-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Бентонит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(млн т): С</a:t>
            </a:r>
            <a:r>
              <a:rPr lang="ru-RU" sz="1100" baseline="-25000" dirty="0">
                <a:solidFill>
                  <a:schemeClr val="bg1"/>
                </a:solidFill>
                <a:latin typeface="PT Sans"/>
                <a:ea typeface="PT Sans"/>
              </a:rPr>
              <a:t>2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 – </a:t>
            </a:r>
            <a:r>
              <a:rPr lang="ru-RU" sz="1100" b="1" dirty="0">
                <a:solidFill>
                  <a:schemeClr val="bg1"/>
                </a:solidFill>
                <a:latin typeface="PT Sans"/>
                <a:ea typeface="PT Sans"/>
              </a:rPr>
              <a:t>2,7</a:t>
            </a:r>
            <a:r>
              <a:rPr lang="ru-RU" sz="1100" dirty="0">
                <a:solidFill>
                  <a:schemeClr val="bg1"/>
                </a:solidFill>
                <a:latin typeface="PT Sans"/>
                <a:ea typeface="PT Sans"/>
              </a:rPr>
              <a:t>; </a:t>
            </a:r>
            <a:r>
              <a:rPr lang="ru-RU" sz="1100" dirty="0">
                <a:solidFill>
                  <a:schemeClr val="bg1"/>
                </a:solidFill>
              </a:rPr>
              <a:t>Р</a:t>
            </a:r>
            <a:r>
              <a:rPr lang="ru-RU" sz="1100" baseline="-25000" dirty="0">
                <a:solidFill>
                  <a:schemeClr val="bg1"/>
                </a:solidFill>
              </a:rPr>
              <a:t>1</a:t>
            </a:r>
            <a:r>
              <a:rPr lang="ru-RU" sz="1100" dirty="0">
                <a:solidFill>
                  <a:schemeClr val="bg1"/>
                </a:solidFill>
              </a:rPr>
              <a:t> – </a:t>
            </a:r>
            <a:r>
              <a:rPr lang="ru-RU" sz="1100" b="1" dirty="0">
                <a:solidFill>
                  <a:schemeClr val="bg1"/>
                </a:solidFill>
              </a:rPr>
              <a:t>2,2;</a:t>
            </a:r>
            <a:r>
              <a:rPr lang="ru-RU" sz="1100" dirty="0">
                <a:solidFill>
                  <a:schemeClr val="bg1"/>
                </a:solidFill>
              </a:rPr>
              <a:t> Р</a:t>
            </a:r>
            <a:r>
              <a:rPr lang="ru-RU" sz="1100" baseline="-25000" dirty="0">
                <a:solidFill>
                  <a:schemeClr val="bg1"/>
                </a:solidFill>
              </a:rPr>
              <a:t>2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–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</a:rPr>
              <a:t>12,8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 bwMode="auto">
          <a:xfrm>
            <a:off x="789026" y="813828"/>
            <a:ext cx="581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ФЛАНГИ ДЕПУТАТСКОГО РУДНОГО УЗЛА </a:t>
            </a:r>
            <a:r>
              <a:rPr lang="ru-RU" sz="20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(серебро)</a:t>
            </a:r>
            <a:endParaRPr sz="2400" dirty="0"/>
          </a:p>
        </p:txBody>
      </p:sp>
      <p:sp>
        <p:nvSpPr>
          <p:cNvPr id="23" name="TextBox 22"/>
          <p:cNvSpPr txBox="1"/>
          <p:nvPr/>
        </p:nvSpPr>
        <p:spPr bwMode="auto">
          <a:xfrm>
            <a:off x="698542" y="6746502"/>
            <a:ext cx="6665892" cy="24622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698542" y="7343402"/>
            <a:ext cx="5176837" cy="24622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698542" y="6221535"/>
            <a:ext cx="63198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РАСПОЛОЖЕНИЕ:</a:t>
            </a:r>
            <a:r>
              <a:rPr lang="ru-RU" sz="1200" dirty="0">
                <a:solidFill>
                  <a:schemeClr val="bg1"/>
                </a:solidFill>
              </a:rPr>
              <a:t> Республика Саха (Якутия), </a:t>
            </a:r>
            <a:r>
              <a:rPr lang="ru-RU" sz="1200" dirty="0" err="1">
                <a:solidFill>
                  <a:schemeClr val="bg1"/>
                </a:solidFill>
              </a:rPr>
              <a:t>Усть</a:t>
            </a:r>
            <a:r>
              <a:rPr lang="ru-RU" sz="1200" dirty="0">
                <a:solidFill>
                  <a:schemeClr val="bg1"/>
                </a:solidFill>
              </a:rPr>
              <a:t>-Янский район (улус). 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Площадь – 7,5 </a:t>
            </a:r>
            <a:r>
              <a:rPr lang="ru-RU" sz="1200" dirty="0">
                <a:solidFill>
                  <a:schemeClr val="bg1"/>
                </a:solidFill>
              </a:rPr>
              <a:t>км</a:t>
            </a:r>
            <a:r>
              <a:rPr lang="ru-RU" sz="1200" baseline="30000" dirty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600"/>
              </a:spcBef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ИНФРАСТРУКТУРА</a:t>
            </a:r>
            <a:r>
              <a:rPr lang="ru-RU" sz="12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: </a:t>
            </a:r>
            <a:r>
              <a:rPr lang="ru-RU" sz="1200" dirty="0">
                <a:solidFill>
                  <a:schemeClr val="bg1"/>
                </a:solidFill>
                <a:latin typeface="Golos Text DemiBold"/>
                <a:ea typeface="Golos Text DemiBold"/>
              </a:rPr>
              <a:t>5 км от Депутатского ГОКа. 240 км от речного порта </a:t>
            </a:r>
            <a:r>
              <a:rPr lang="ru-RU" sz="1200" dirty="0" err="1">
                <a:solidFill>
                  <a:schemeClr val="bg1"/>
                </a:solidFill>
                <a:latin typeface="Golos Text DemiBold"/>
                <a:ea typeface="Golos Text DemiBold"/>
              </a:rPr>
              <a:t>Усть-Куйга</a:t>
            </a:r>
            <a:r>
              <a:rPr lang="ru-RU" sz="1200" dirty="0">
                <a:solidFill>
                  <a:schemeClr val="bg1"/>
                </a:solidFill>
                <a:latin typeface="Golos Text DemiBold"/>
                <a:ea typeface="Golos Text DemiBold"/>
              </a:rPr>
              <a:t> и месторождения </a:t>
            </a:r>
            <a:r>
              <a:rPr lang="ru-RU" sz="1200" dirty="0" err="1">
                <a:solidFill>
                  <a:schemeClr val="bg1"/>
                </a:solidFill>
                <a:latin typeface="Golos Text DemiBold"/>
                <a:ea typeface="Golos Text DemiBold"/>
              </a:rPr>
              <a:t>Кючус</a:t>
            </a:r>
            <a:endParaRPr lang="ru-RU" sz="1200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698542" y="7318934"/>
            <a:ext cx="6665892" cy="64633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бурение </a:t>
            </a:r>
            <a:r>
              <a:rPr lang="ru-RU" sz="1100" i="1" dirty="0" smtClean="0">
                <a:solidFill>
                  <a:schemeClr val="bg1"/>
                </a:solidFill>
              </a:rPr>
              <a:t>(31 скважин, 3,9 </a:t>
            </a:r>
            <a:r>
              <a:rPr lang="ru-RU" sz="1100" i="1" dirty="0" err="1">
                <a:solidFill>
                  <a:schemeClr val="bg1"/>
                </a:solidFill>
              </a:rPr>
              <a:t>пог</a:t>
            </a:r>
            <a:r>
              <a:rPr lang="ru-RU" sz="1100" i="1" dirty="0">
                <a:solidFill>
                  <a:schemeClr val="bg1"/>
                </a:solidFill>
              </a:rPr>
              <a:t>. км)</a:t>
            </a:r>
            <a:r>
              <a:rPr lang="ru-RU" sz="1200" b="1" dirty="0">
                <a:solidFill>
                  <a:schemeClr val="bg1"/>
                </a:solidFill>
              </a:rPr>
              <a:t>, горные работы </a:t>
            </a:r>
            <a:r>
              <a:rPr lang="ru-RU" sz="1100" i="1" dirty="0">
                <a:solidFill>
                  <a:schemeClr val="bg1"/>
                </a:solidFill>
              </a:rPr>
              <a:t>(12,3 тыс. м</a:t>
            </a:r>
            <a:r>
              <a:rPr lang="ru-RU" sz="1100" i="1" baseline="30000" dirty="0">
                <a:solidFill>
                  <a:schemeClr val="bg1"/>
                </a:solidFill>
              </a:rPr>
              <a:t>3</a:t>
            </a:r>
            <a:r>
              <a:rPr lang="ru-RU" sz="1100" i="1" dirty="0">
                <a:solidFill>
                  <a:schemeClr val="bg1"/>
                </a:solidFill>
              </a:rPr>
              <a:t>)</a:t>
            </a:r>
            <a:r>
              <a:rPr lang="ru-RU" sz="1200" b="1" dirty="0">
                <a:solidFill>
                  <a:schemeClr val="bg1"/>
                </a:solidFill>
              </a:rPr>
              <a:t>, </a:t>
            </a:r>
            <a:r>
              <a:rPr lang="ru-RU" sz="1200" b="1" dirty="0" smtClean="0">
                <a:solidFill>
                  <a:schemeClr val="bg1"/>
                </a:solidFill>
              </a:rPr>
              <a:t>геофизика, геохими</a:t>
            </a:r>
            <a:r>
              <a:rPr lang="ru-RU" sz="1200" b="1" dirty="0">
                <a:solidFill>
                  <a:schemeClr val="bg1"/>
                </a:solidFill>
              </a:rPr>
              <a:t>я</a:t>
            </a:r>
            <a:r>
              <a:rPr lang="ru-RU" sz="1200" b="1" dirty="0" smtClean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лабораторные </a:t>
            </a:r>
            <a:r>
              <a:rPr lang="ru-RU" sz="1200" b="1" dirty="0" smtClean="0">
                <a:solidFill>
                  <a:schemeClr val="bg1"/>
                </a:solidFill>
              </a:rPr>
              <a:t>работы </a:t>
            </a:r>
            <a:r>
              <a:rPr lang="ru-RU" sz="1200" i="1" dirty="0" smtClean="0">
                <a:solidFill>
                  <a:schemeClr val="bg1"/>
                </a:solidFill>
              </a:rPr>
              <a:t>(9,9 </a:t>
            </a:r>
            <a:r>
              <a:rPr lang="ru-RU" sz="1200" i="1" dirty="0">
                <a:solidFill>
                  <a:schemeClr val="bg1"/>
                </a:solidFill>
              </a:rPr>
              <a:t>тыс. ПКСА, </a:t>
            </a:r>
            <a:r>
              <a:rPr lang="ru-RU" sz="1200" i="1" dirty="0" smtClean="0">
                <a:solidFill>
                  <a:schemeClr val="bg1"/>
                </a:solidFill>
              </a:rPr>
              <a:t>4,9 </a:t>
            </a:r>
            <a:r>
              <a:rPr lang="ru-RU" sz="1200" i="1" dirty="0">
                <a:solidFill>
                  <a:schemeClr val="bg1"/>
                </a:solidFill>
              </a:rPr>
              <a:t>тыс. </a:t>
            </a:r>
            <a:r>
              <a:rPr lang="ru-RU" sz="1200" i="1" dirty="0" err="1">
                <a:solidFill>
                  <a:schemeClr val="bg1"/>
                </a:solidFill>
              </a:rPr>
              <a:t>спектро-золотометрии</a:t>
            </a:r>
            <a:r>
              <a:rPr lang="ru-RU" sz="1200" i="1" dirty="0">
                <a:solidFill>
                  <a:schemeClr val="bg1"/>
                </a:solidFill>
              </a:rPr>
              <a:t>, </a:t>
            </a:r>
            <a:r>
              <a:rPr lang="ru-RU" sz="1200" i="1" dirty="0" smtClean="0">
                <a:solidFill>
                  <a:schemeClr val="bg1"/>
                </a:solidFill>
              </a:rPr>
              <a:t>2,8 тыс. </a:t>
            </a:r>
            <a:r>
              <a:rPr lang="ru-RU" sz="1200" i="1" dirty="0">
                <a:solidFill>
                  <a:schemeClr val="bg1"/>
                </a:solidFill>
              </a:rPr>
              <a:t>пробирных </a:t>
            </a:r>
            <a:r>
              <a:rPr lang="ru-RU" sz="1200" i="1" dirty="0" smtClean="0">
                <a:solidFill>
                  <a:schemeClr val="bg1"/>
                </a:solidFill>
              </a:rPr>
              <a:t>анализов)</a:t>
            </a:r>
            <a:r>
              <a:rPr lang="ru-RU" sz="1200" b="1" dirty="0" smtClean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технологические исследования</a:t>
            </a:r>
            <a:r>
              <a:rPr lang="ru-RU" sz="1200" b="1" dirty="0" smtClean="0">
                <a:solidFill>
                  <a:schemeClr val="bg1"/>
                </a:solidFill>
              </a:rPr>
              <a:t>. </a:t>
            </a:r>
            <a:r>
              <a:rPr lang="ru-RU" sz="1200" dirty="0" smtClean="0">
                <a:solidFill>
                  <a:schemeClr val="bg1"/>
                </a:solidFill>
              </a:rPr>
              <a:t>Апробация </a:t>
            </a:r>
            <a:r>
              <a:rPr lang="ru-RU" sz="1200" dirty="0">
                <a:solidFill>
                  <a:schemeClr val="bg1"/>
                </a:solidFill>
              </a:rPr>
              <a:t>прогнозных </a:t>
            </a:r>
            <a:r>
              <a:rPr lang="ru-RU" sz="1200" dirty="0" smtClean="0">
                <a:solidFill>
                  <a:schemeClr val="bg1"/>
                </a:solidFill>
              </a:rPr>
              <a:t>ресурсов</a:t>
            </a: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0" y="64770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 bwMode="auto">
          <a:xfrm>
            <a:off x="699388" y="7124169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46" name="Прямая соединительная линия 45"/>
          <p:cNvCxnSpPr>
            <a:cxnSpLocks/>
          </p:cNvCxnSpPr>
          <p:nvPr/>
        </p:nvCxnSpPr>
        <p:spPr bwMode="auto">
          <a:xfrm>
            <a:off x="771568" y="710338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cxnSpLocks/>
          </p:cNvCxnSpPr>
          <p:nvPr/>
        </p:nvCxnSpPr>
        <p:spPr bwMode="auto">
          <a:xfrm>
            <a:off x="771568" y="7955543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693980" y="7984717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698542" y="10064991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II</a:t>
            </a:r>
            <a:r>
              <a:rPr lang="en-US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50" name="Прямая соединительная линия 49"/>
          <p:cNvCxnSpPr>
            <a:cxnSpLocks/>
          </p:cNvCxnSpPr>
          <p:nvPr/>
        </p:nvCxnSpPr>
        <p:spPr bwMode="auto">
          <a:xfrm>
            <a:off x="771568" y="1006561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553992"/>
            <a:ext cx="6048000" cy="453855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 bwMode="auto">
          <a:xfrm>
            <a:off x="693981" y="8195354"/>
            <a:ext cx="6197894" cy="187743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Прогнозные ресурсы</a:t>
            </a:r>
            <a:r>
              <a:rPr lang="ru-RU" sz="1200" dirty="0">
                <a:solidFill>
                  <a:schemeClr val="bg1"/>
                </a:solidFill>
              </a:rPr>
              <a:t>:</a:t>
            </a:r>
            <a:endParaRPr sz="2800" dirty="0"/>
          </a:p>
          <a:p>
            <a:pPr>
              <a:defRPr/>
            </a:pPr>
            <a:r>
              <a:rPr lang="ru-RU" sz="1200" dirty="0">
                <a:solidFill>
                  <a:schemeClr val="bg1"/>
                </a:solidFill>
              </a:rPr>
              <a:t>Р</a:t>
            </a:r>
            <a:r>
              <a:rPr lang="ru-RU" sz="1200" baseline="-25000" dirty="0">
                <a:solidFill>
                  <a:schemeClr val="bg1"/>
                </a:solidFill>
              </a:rPr>
              <a:t>1</a:t>
            </a:r>
            <a:r>
              <a:rPr lang="ru-RU" sz="1200" dirty="0">
                <a:solidFill>
                  <a:schemeClr val="bg1"/>
                </a:solidFill>
              </a:rPr>
              <a:t> серебра – </a:t>
            </a:r>
            <a:r>
              <a:rPr lang="ru-RU" sz="1200" b="1" dirty="0">
                <a:solidFill>
                  <a:schemeClr val="bg1"/>
                </a:solidFill>
              </a:rPr>
              <a:t>3 380,7 </a:t>
            </a:r>
            <a:r>
              <a:rPr lang="ru-RU" sz="1200" dirty="0">
                <a:solidFill>
                  <a:schemeClr val="bg1"/>
                </a:solidFill>
              </a:rPr>
              <a:t>т, свинца – </a:t>
            </a:r>
            <a:r>
              <a:rPr lang="ru-RU" sz="1200" b="1" dirty="0">
                <a:solidFill>
                  <a:schemeClr val="bg1"/>
                </a:solidFill>
              </a:rPr>
              <a:t>237,1 </a:t>
            </a:r>
            <a:r>
              <a:rPr lang="ru-RU" sz="1200" dirty="0">
                <a:solidFill>
                  <a:schemeClr val="bg1"/>
                </a:solidFill>
              </a:rPr>
              <a:t>тыс. т, цинка – </a:t>
            </a:r>
            <a:r>
              <a:rPr lang="ru-RU" sz="1200" b="1" dirty="0">
                <a:solidFill>
                  <a:schemeClr val="bg1"/>
                </a:solidFill>
              </a:rPr>
              <a:t>209,9 </a:t>
            </a:r>
            <a:r>
              <a:rPr lang="ru-RU" sz="1200" dirty="0">
                <a:solidFill>
                  <a:schemeClr val="bg1"/>
                </a:solidFill>
              </a:rPr>
              <a:t>тыс. т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dirty="0">
                <a:solidFill>
                  <a:schemeClr val="bg1"/>
                </a:solidFill>
              </a:rPr>
              <a:t>Р</a:t>
            </a:r>
            <a:r>
              <a:rPr lang="ru-RU" sz="1200" baseline="-25000" dirty="0">
                <a:solidFill>
                  <a:schemeClr val="bg1"/>
                </a:solidFill>
              </a:rPr>
              <a:t>2</a:t>
            </a:r>
            <a:r>
              <a:rPr lang="ru-RU" sz="1200" dirty="0">
                <a:solidFill>
                  <a:schemeClr val="bg1"/>
                </a:solidFill>
              </a:rPr>
              <a:t> серебра – </a:t>
            </a:r>
            <a:r>
              <a:rPr lang="ru-RU" sz="1200" b="1" dirty="0">
                <a:solidFill>
                  <a:schemeClr val="bg1"/>
                </a:solidFill>
              </a:rPr>
              <a:t>3 208,9 </a:t>
            </a:r>
            <a:r>
              <a:rPr lang="ru-RU" sz="1200" dirty="0">
                <a:solidFill>
                  <a:schemeClr val="bg1"/>
                </a:solidFill>
              </a:rPr>
              <a:t>т, свинца – </a:t>
            </a:r>
            <a:r>
              <a:rPr lang="ru-RU" sz="1200" b="1" dirty="0">
                <a:solidFill>
                  <a:schemeClr val="bg1"/>
                </a:solidFill>
              </a:rPr>
              <a:t>91,8 </a:t>
            </a:r>
            <a:r>
              <a:rPr lang="ru-RU" sz="1200" dirty="0">
                <a:solidFill>
                  <a:schemeClr val="bg1"/>
                </a:solidFill>
              </a:rPr>
              <a:t>тыс. т, цинка – </a:t>
            </a:r>
            <a:r>
              <a:rPr lang="ru-RU" sz="1200" b="1" dirty="0">
                <a:solidFill>
                  <a:schemeClr val="bg1"/>
                </a:solidFill>
              </a:rPr>
              <a:t>104,2 </a:t>
            </a:r>
            <a:r>
              <a:rPr lang="ru-RU" sz="1200" dirty="0">
                <a:solidFill>
                  <a:schemeClr val="bg1"/>
                </a:solidFill>
              </a:rPr>
              <a:t>тыс. т</a:t>
            </a:r>
            <a:endParaRPr lang="ru-RU" sz="1200" dirty="0">
              <a:solidFill>
                <a:schemeClr val="bg1"/>
              </a:solidFill>
              <a:latin typeface="PT Astra Sans"/>
              <a:ea typeface="PT Astra Sans"/>
            </a:endParaRPr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Содержание полезных компонентов: </a:t>
            </a:r>
            <a:r>
              <a:rPr lang="ru-RU" sz="1200" dirty="0">
                <a:solidFill>
                  <a:schemeClr val="bg1"/>
                </a:solidFill>
              </a:rPr>
              <a:t>серебро – 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411-686,7 </a:t>
            </a:r>
            <a:r>
              <a:rPr lang="ru-RU" sz="1200" dirty="0">
                <a:solidFill>
                  <a:schemeClr val="bg1"/>
                </a:solidFill>
              </a:rPr>
              <a:t>г/т, 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свинец </a:t>
            </a:r>
            <a:r>
              <a:rPr lang="ru-RU" sz="1200" dirty="0">
                <a:solidFill>
                  <a:schemeClr val="bg1"/>
                </a:solidFill>
              </a:rPr>
              <a:t>– 1,96-2,88%, цинк – 2,23-2,55%</a:t>
            </a:r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Тип руд: </a:t>
            </a:r>
            <a:r>
              <a:rPr lang="ru-RU" sz="1200" dirty="0">
                <a:solidFill>
                  <a:schemeClr val="bg1"/>
                </a:solidFill>
              </a:rPr>
              <a:t>кварц-карбонат-сульфидные с попутными свинцом и цинком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Объект аналог</a:t>
            </a:r>
            <a:r>
              <a:rPr lang="ru-RU" sz="1200" dirty="0">
                <a:solidFill>
                  <a:schemeClr val="bg1"/>
                </a:solidFill>
              </a:rPr>
              <a:t>: месторождение </a:t>
            </a:r>
            <a:r>
              <a:rPr lang="ru-RU" sz="1200" dirty="0" smtClean="0">
                <a:solidFill>
                  <a:schemeClr val="bg1"/>
                </a:solidFill>
              </a:rPr>
              <a:t>Прогноз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Способ </a:t>
            </a:r>
            <a:r>
              <a:rPr lang="ru-RU" sz="1200" b="1" dirty="0">
                <a:solidFill>
                  <a:schemeClr val="bg1"/>
                </a:solidFill>
              </a:rPr>
              <a:t>отработки</a:t>
            </a:r>
            <a:r>
              <a:rPr lang="ru-RU" sz="1200" dirty="0">
                <a:solidFill>
                  <a:schemeClr val="bg1"/>
                </a:solidFill>
              </a:rPr>
              <a:t>: </a:t>
            </a:r>
            <a:r>
              <a:rPr lang="ru-RU" sz="1200" dirty="0" smtClean="0">
                <a:solidFill>
                  <a:schemeClr val="bg1"/>
                </a:solidFill>
              </a:rPr>
              <a:t>открытый</a:t>
            </a:r>
            <a:endParaRPr sz="2800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90886" y="103092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301,0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  <p:pic>
        <p:nvPicPr>
          <p:cNvPr id="21" name="Рисунок 20" descr="Изображение выглядит как зарисовка, рисунок, искусство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17388">
            <a:off x="5835037" y="8780103"/>
            <a:ext cx="1349812" cy="129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01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298499"/>
            <a:ext cx="6048000" cy="45385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 bwMode="auto">
          <a:xfrm>
            <a:off x="789026" y="813828"/>
            <a:ext cx="581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ТЫРГАНСКАЯ </a:t>
            </a:r>
            <a:r>
              <a:rPr lang="ru-RU" sz="20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(золото)</a:t>
            </a:r>
            <a:endParaRPr sz="2400" dirty="0"/>
          </a:p>
        </p:txBody>
      </p:sp>
      <p:sp>
        <p:nvSpPr>
          <p:cNvPr id="23" name="TextBox 22"/>
          <p:cNvSpPr txBox="1"/>
          <p:nvPr/>
        </p:nvSpPr>
        <p:spPr bwMode="auto">
          <a:xfrm>
            <a:off x="698542" y="6437221"/>
            <a:ext cx="6665892" cy="24622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698542" y="7034121"/>
            <a:ext cx="5176837" cy="24622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698542" y="5836054"/>
            <a:ext cx="629443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200" b="1" dirty="0">
                <a:solidFill>
                  <a:schemeClr val="bg1"/>
                </a:solidFill>
              </a:rPr>
              <a:t>РАСПОЛОЖЕНИЕ</a:t>
            </a:r>
            <a:r>
              <a:rPr lang="ru-RU" sz="1200" b="1" dirty="0" smtClean="0">
                <a:solidFill>
                  <a:schemeClr val="bg1"/>
                </a:solidFill>
              </a:rPr>
              <a:t>: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Кемеровская область, </a:t>
            </a:r>
            <a:r>
              <a:rPr lang="ru-RU" sz="1200" dirty="0" err="1">
                <a:solidFill>
                  <a:schemeClr val="bg1"/>
                </a:solidFill>
              </a:rPr>
              <a:t>Гурьевский</a:t>
            </a:r>
            <a:r>
              <a:rPr lang="ru-RU" sz="1200" dirty="0">
                <a:solidFill>
                  <a:schemeClr val="bg1"/>
                </a:solidFill>
              </a:rPr>
              <a:t> район. Площадь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200" dirty="0" smtClean="0">
                <a:solidFill>
                  <a:schemeClr val="bg1"/>
                </a:solidFill>
                <a:latin typeface="PT Astra Sans"/>
              </a:rPr>
              <a:t>87,65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км</a:t>
            </a:r>
            <a:r>
              <a:rPr lang="ru-RU" sz="1200" baseline="30000" dirty="0">
                <a:solidFill>
                  <a:schemeClr val="bg1"/>
                </a:solidFill>
              </a:rPr>
              <a:t>2</a:t>
            </a:r>
            <a:endParaRPr lang="ru-RU" sz="1200" baseline="30000" dirty="0">
              <a:solidFill>
                <a:schemeClr val="bg1"/>
              </a:solidFill>
              <a:latin typeface="PT Astra Sans"/>
              <a:ea typeface="PT Astra Sans"/>
            </a:endParaRPr>
          </a:p>
          <a:p>
            <a:pPr>
              <a:spcBef>
                <a:spcPts val="600"/>
              </a:spcBef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ИНФРАСТРУКТУРА</a:t>
            </a:r>
            <a:r>
              <a:rPr lang="ru-RU" sz="12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: </a:t>
            </a:r>
            <a:r>
              <a:rPr lang="ru-RU" sz="1200" dirty="0">
                <a:solidFill>
                  <a:schemeClr val="bg1"/>
                </a:solidFill>
                <a:latin typeface="Golos Text DemiBold"/>
                <a:ea typeface="Golos Text DemiBold"/>
              </a:rPr>
              <a:t>развитый горно-рудный район, ЛЭП-35, сеть а/д на участке, </a:t>
            </a:r>
            <a:endParaRPr lang="ru-RU" sz="1200" dirty="0" smtClean="0">
              <a:solidFill>
                <a:schemeClr val="bg1"/>
              </a:solidFill>
              <a:latin typeface="Golos Text DemiBold"/>
              <a:ea typeface="Golos Text DemiBold"/>
            </a:endParaRPr>
          </a:p>
          <a:p>
            <a:pPr>
              <a:defRPr/>
            </a:pPr>
            <a:r>
              <a:rPr lang="ru-RU" sz="12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2 </a:t>
            </a:r>
            <a:r>
              <a:rPr lang="ru-RU" sz="1200" dirty="0">
                <a:solidFill>
                  <a:schemeClr val="bg1"/>
                </a:solidFill>
                <a:latin typeface="Golos Text DemiBold"/>
                <a:ea typeface="Golos Text DemiBold"/>
              </a:rPr>
              <a:t>км от ж/д, 30 км ж/д узел </a:t>
            </a:r>
            <a:r>
              <a:rPr lang="ru-RU" sz="12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Белово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.</a:t>
            </a:r>
            <a:endParaRPr lang="ru-RU" sz="1200" b="1" dirty="0">
              <a:solidFill>
                <a:schemeClr val="bg1"/>
              </a:solidFill>
              <a:ea typeface="Golos Text DemiBold"/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698542" y="6952503"/>
            <a:ext cx="6578558" cy="64633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бурение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ru-RU" sz="1100" i="1" dirty="0" smtClean="0">
                <a:solidFill>
                  <a:schemeClr val="bg1"/>
                </a:solidFill>
              </a:rPr>
              <a:t>(109 скважин, </a:t>
            </a:r>
            <a:r>
              <a:rPr lang="ru-RU" sz="1100" i="1" dirty="0" smtClean="0">
                <a:solidFill>
                  <a:schemeClr val="bg1"/>
                </a:solidFill>
                <a:latin typeface="PT Astra Sans"/>
              </a:rPr>
              <a:t>5</a:t>
            </a:r>
            <a:r>
              <a:rPr lang="ru-RU" sz="1100" i="1" dirty="0" smtClean="0">
                <a:solidFill>
                  <a:schemeClr val="bg1"/>
                </a:solidFill>
              </a:rPr>
              <a:t> </a:t>
            </a:r>
            <a:r>
              <a:rPr lang="ru-RU" sz="1100" i="1" dirty="0" err="1">
                <a:solidFill>
                  <a:schemeClr val="bg1"/>
                </a:solidFill>
              </a:rPr>
              <a:t>пог</a:t>
            </a:r>
            <a:r>
              <a:rPr lang="ru-RU" sz="1100" i="1" dirty="0">
                <a:solidFill>
                  <a:schemeClr val="bg1"/>
                </a:solidFill>
              </a:rPr>
              <a:t>. км)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горные работы </a:t>
            </a:r>
            <a:r>
              <a:rPr lang="ru-RU" sz="1100" i="1" dirty="0">
                <a:solidFill>
                  <a:schemeClr val="bg1"/>
                </a:solidFill>
              </a:rPr>
              <a:t>(</a:t>
            </a:r>
            <a:r>
              <a:rPr lang="ru-RU" sz="1100" i="1" dirty="0">
                <a:solidFill>
                  <a:schemeClr val="bg1"/>
                </a:solidFill>
                <a:latin typeface="PT Astra Sans"/>
              </a:rPr>
              <a:t>8</a:t>
            </a:r>
            <a:r>
              <a:rPr lang="ru-RU" sz="1100" i="1" dirty="0">
                <a:solidFill>
                  <a:schemeClr val="bg1"/>
                </a:solidFill>
              </a:rPr>
              <a:t> тыс. м</a:t>
            </a:r>
            <a:r>
              <a:rPr lang="ru-RU" sz="1100" i="1" baseline="30000" dirty="0">
                <a:solidFill>
                  <a:schemeClr val="bg1"/>
                </a:solidFill>
              </a:rPr>
              <a:t>3</a:t>
            </a:r>
            <a:r>
              <a:rPr lang="ru-RU" sz="1100" i="1" dirty="0">
                <a:solidFill>
                  <a:schemeClr val="bg1"/>
                </a:solidFill>
              </a:rPr>
              <a:t>)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геофизика, лабораторные </a:t>
            </a:r>
            <a:r>
              <a:rPr lang="ru-RU" sz="1200" b="1" dirty="0" smtClean="0">
                <a:solidFill>
                  <a:schemeClr val="bg1"/>
                </a:solidFill>
              </a:rPr>
              <a:t>работы </a:t>
            </a:r>
            <a:r>
              <a:rPr lang="ru-RU" sz="1200" i="1" dirty="0" smtClean="0">
                <a:solidFill>
                  <a:schemeClr val="bg1"/>
                </a:solidFill>
              </a:rPr>
              <a:t>(7,8 </a:t>
            </a:r>
            <a:r>
              <a:rPr lang="ru-RU" sz="1200" i="1" dirty="0">
                <a:solidFill>
                  <a:schemeClr val="bg1"/>
                </a:solidFill>
              </a:rPr>
              <a:t>тыс. ПКСА</a:t>
            </a:r>
            <a:r>
              <a:rPr lang="ru-RU" sz="1200" i="1" dirty="0" smtClean="0">
                <a:solidFill>
                  <a:schemeClr val="bg1"/>
                </a:solidFill>
              </a:rPr>
              <a:t>, 8,8 тыс. </a:t>
            </a:r>
            <a:r>
              <a:rPr lang="ru-RU" sz="1200" i="1" dirty="0">
                <a:solidFill>
                  <a:schemeClr val="bg1"/>
                </a:solidFill>
              </a:rPr>
              <a:t>пробирных анализов, </a:t>
            </a:r>
            <a:r>
              <a:rPr lang="ru-RU" sz="1200" i="1" dirty="0" smtClean="0">
                <a:solidFill>
                  <a:schemeClr val="bg1"/>
                </a:solidFill>
              </a:rPr>
              <a:t>330 </a:t>
            </a:r>
            <a:r>
              <a:rPr lang="ru-RU" sz="1200" i="1" dirty="0">
                <a:solidFill>
                  <a:schemeClr val="bg1"/>
                </a:solidFill>
              </a:rPr>
              <a:t>атомно-абсорбционных анализов</a:t>
            </a:r>
            <a:r>
              <a:rPr lang="ru-RU" sz="1200" i="1" dirty="0" smtClean="0">
                <a:solidFill>
                  <a:schemeClr val="bg1"/>
                </a:solidFill>
              </a:rPr>
              <a:t>)</a:t>
            </a:r>
            <a:r>
              <a:rPr lang="ru-RU" sz="1200" b="1" dirty="0" smtClean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технологические </a:t>
            </a:r>
            <a:r>
              <a:rPr lang="ru-RU" sz="1200" b="1" dirty="0" smtClean="0">
                <a:solidFill>
                  <a:schemeClr val="bg1"/>
                </a:solidFill>
              </a:rPr>
              <a:t>исследования</a:t>
            </a:r>
            <a:r>
              <a:rPr lang="ru-RU" sz="1200" dirty="0" smtClean="0">
                <a:solidFill>
                  <a:schemeClr val="bg1"/>
                </a:solidFill>
              </a:rPr>
              <a:t>. Апробация </a:t>
            </a:r>
            <a:r>
              <a:rPr lang="ru-RU" sz="1200" dirty="0">
                <a:solidFill>
                  <a:schemeClr val="bg1"/>
                </a:solidFill>
              </a:rPr>
              <a:t>прогнозных </a:t>
            </a:r>
            <a:r>
              <a:rPr lang="ru-RU" sz="1200" dirty="0" smtClean="0">
                <a:solidFill>
                  <a:schemeClr val="bg1"/>
                </a:solidFill>
              </a:rPr>
              <a:t>ресурсов</a:t>
            </a: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0" y="64770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 bwMode="auto">
          <a:xfrm>
            <a:off x="699388" y="6719638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46" name="Прямая соединительная линия 45"/>
          <p:cNvCxnSpPr>
            <a:cxnSpLocks/>
          </p:cNvCxnSpPr>
          <p:nvPr/>
        </p:nvCxnSpPr>
        <p:spPr bwMode="auto">
          <a:xfrm>
            <a:off x="771568" y="6651226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cxnSpLocks/>
          </p:cNvCxnSpPr>
          <p:nvPr/>
        </p:nvCxnSpPr>
        <p:spPr bwMode="auto">
          <a:xfrm>
            <a:off x="771568" y="760816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693980" y="7662736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698542" y="10064991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II</a:t>
            </a:r>
            <a:r>
              <a:rPr lang="en-US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50" name="Прямая соединительная линия 49"/>
          <p:cNvCxnSpPr>
            <a:cxnSpLocks/>
          </p:cNvCxnSpPr>
          <p:nvPr/>
        </p:nvCxnSpPr>
        <p:spPr bwMode="auto">
          <a:xfrm>
            <a:off x="771568" y="1006561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693980" y="7925737"/>
            <a:ext cx="6741117" cy="1323439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Прогнозные ресурсы </a:t>
            </a:r>
            <a:r>
              <a:rPr lang="ru-RU" sz="1200" dirty="0">
                <a:solidFill>
                  <a:schemeClr val="bg1"/>
                </a:solidFill>
              </a:rPr>
              <a:t>золота </a:t>
            </a:r>
            <a:r>
              <a:rPr lang="ru-RU" sz="1200" dirty="0" smtClean="0">
                <a:solidFill>
                  <a:schemeClr val="bg1"/>
                </a:solidFill>
              </a:rPr>
              <a:t>Р</a:t>
            </a:r>
            <a:r>
              <a:rPr lang="ru-RU" sz="1200" baseline="-25000" dirty="0" smtClean="0">
                <a:solidFill>
                  <a:schemeClr val="bg1"/>
                </a:solidFill>
              </a:rPr>
              <a:t>1 </a:t>
            </a:r>
            <a:r>
              <a:rPr lang="ru-RU" sz="1200" dirty="0">
                <a:solidFill>
                  <a:schemeClr val="bg1"/>
                </a:solidFill>
              </a:rPr>
              <a:t>– </a:t>
            </a:r>
            <a:r>
              <a:rPr lang="ru-RU" sz="1200" b="1" dirty="0" smtClean="0">
                <a:solidFill>
                  <a:schemeClr val="bg1"/>
                </a:solidFill>
                <a:latin typeface="PT Astra Sans"/>
              </a:rPr>
              <a:t>2,2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т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Содержание полезных компонентов:  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0,75</a:t>
            </a:r>
            <a:r>
              <a:rPr lang="ru-RU" sz="1200" dirty="0">
                <a:solidFill>
                  <a:schemeClr val="bg1"/>
                </a:solidFill>
              </a:rPr>
              <a:t> г/т золота 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Тип руд: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легкообогатимые золотоносные коры выветривания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Объект аналог: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золотоносные коры выветривания Июньское (Кемеровская область)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  <a:ea typeface="PT Astra Sans"/>
              </a:rPr>
              <a:t>Способ </a:t>
            </a:r>
            <a:r>
              <a:rPr lang="ru-RU" sz="1200" b="1" dirty="0">
                <a:solidFill>
                  <a:schemeClr val="bg1"/>
                </a:solidFill>
                <a:ea typeface="PT Astra Sans"/>
              </a:rPr>
              <a:t>отработки: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открытый (рыхлые руды в приповерхностном залегании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)</a:t>
            </a:r>
            <a:endParaRPr sz="2800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90886" y="103092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12,5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  <p:pic>
        <p:nvPicPr>
          <p:cNvPr id="22" name="Рисунок 21" descr="Изображение выглядит как зарисовка, рисунок, искусство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17388">
            <a:off x="5885837" y="8780103"/>
            <a:ext cx="1349812" cy="129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88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298499"/>
            <a:ext cx="6048000" cy="45385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 bwMode="auto">
          <a:xfrm>
            <a:off x="789026" y="813828"/>
            <a:ext cx="581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ШАМЕЙСКАЯ </a:t>
            </a:r>
            <a:r>
              <a:rPr lang="ru-RU" sz="20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(золото)</a:t>
            </a:r>
            <a:endParaRPr sz="2400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9826" y="9140269"/>
            <a:ext cx="1492048" cy="92472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698542" y="6437221"/>
            <a:ext cx="6665892" cy="24622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698542" y="7034121"/>
            <a:ext cx="5176837" cy="24622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698542" y="5836054"/>
            <a:ext cx="6473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РАСПОЛОЖЕНИЕ</a:t>
            </a:r>
            <a:r>
              <a:rPr lang="ru-RU" sz="1200" b="1" dirty="0" smtClean="0">
                <a:solidFill>
                  <a:schemeClr val="bg1"/>
                </a:solidFill>
              </a:rPr>
              <a:t>: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Свердловская область, </a:t>
            </a:r>
            <a:r>
              <a:rPr lang="ru-RU" sz="1200" dirty="0" err="1">
                <a:solidFill>
                  <a:schemeClr val="bg1"/>
                </a:solidFill>
              </a:rPr>
              <a:t>Режевский</a:t>
            </a:r>
            <a:r>
              <a:rPr lang="ru-RU" sz="1200" dirty="0">
                <a:solidFill>
                  <a:schemeClr val="bg1"/>
                </a:solidFill>
              </a:rPr>
              <a:t> район и </a:t>
            </a:r>
            <a:r>
              <a:rPr lang="ru-RU" sz="1200" dirty="0" err="1">
                <a:solidFill>
                  <a:schemeClr val="bg1"/>
                </a:solidFill>
              </a:rPr>
              <a:t>Асбестовский</a:t>
            </a:r>
            <a:r>
              <a:rPr lang="ru-RU" sz="1200" dirty="0">
                <a:solidFill>
                  <a:schemeClr val="bg1"/>
                </a:solidFill>
              </a:rPr>
              <a:t> ГО. Площадь – </a:t>
            </a:r>
            <a:r>
              <a:rPr lang="ru-RU" sz="1200" dirty="0" smtClean="0">
                <a:solidFill>
                  <a:schemeClr val="bg1"/>
                </a:solidFill>
                <a:latin typeface="PT Astra Sans"/>
              </a:rPr>
              <a:t>73,48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км</a:t>
            </a:r>
            <a:r>
              <a:rPr lang="ru-RU" sz="1200" baseline="30000" dirty="0">
                <a:solidFill>
                  <a:schemeClr val="bg1"/>
                </a:solidFill>
              </a:rPr>
              <a:t>2</a:t>
            </a:r>
            <a:endParaRPr lang="ru-RU" sz="1200" dirty="0"/>
          </a:p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ИНФРАСТРУКТУРА</a:t>
            </a:r>
            <a:r>
              <a:rPr lang="ru-RU" sz="12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: 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4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км от пос. Малышева, 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15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км от г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. Асбест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. В 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15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км от ж/д станции Асбест и Реж, 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40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км к северу от ж/д ст. Баженово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Транссибирской магистрали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.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 bwMode="auto">
          <a:xfrm>
            <a:off x="698542" y="6952503"/>
            <a:ext cx="6388058" cy="64633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бурение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ru-RU" sz="1100" i="1" dirty="0" smtClean="0">
                <a:solidFill>
                  <a:schemeClr val="bg1"/>
                </a:solidFill>
              </a:rPr>
              <a:t>(145 скважин, </a:t>
            </a:r>
            <a:r>
              <a:rPr lang="ru-RU" sz="1100" i="1" dirty="0" smtClean="0">
                <a:solidFill>
                  <a:schemeClr val="bg1"/>
                </a:solidFill>
                <a:latin typeface="PT Astra Sans"/>
              </a:rPr>
              <a:t>18,8</a:t>
            </a:r>
            <a:r>
              <a:rPr lang="ru-RU" sz="1100" i="1" dirty="0" smtClean="0">
                <a:solidFill>
                  <a:schemeClr val="bg1"/>
                </a:solidFill>
              </a:rPr>
              <a:t> </a:t>
            </a:r>
            <a:r>
              <a:rPr lang="ru-RU" sz="1100" i="1" dirty="0" err="1" smtClean="0">
                <a:solidFill>
                  <a:schemeClr val="bg1"/>
                </a:solidFill>
              </a:rPr>
              <a:t>пог</a:t>
            </a:r>
            <a:r>
              <a:rPr lang="ru-RU" sz="1100" i="1" dirty="0" smtClean="0">
                <a:solidFill>
                  <a:schemeClr val="bg1"/>
                </a:solidFill>
              </a:rPr>
              <a:t>. км)</a:t>
            </a:r>
            <a:r>
              <a:rPr lang="ru-RU" sz="1200" dirty="0" smtClean="0">
                <a:solidFill>
                  <a:schemeClr val="bg1"/>
                </a:solidFill>
              </a:rPr>
              <a:t>, </a:t>
            </a:r>
            <a:r>
              <a:rPr lang="ru-RU" sz="1200" b="1" dirty="0" smtClean="0">
                <a:solidFill>
                  <a:schemeClr val="bg1"/>
                </a:solidFill>
              </a:rPr>
              <a:t>горные работы </a:t>
            </a:r>
            <a:r>
              <a:rPr lang="ru-RU" sz="1100" i="1" dirty="0" smtClean="0">
                <a:solidFill>
                  <a:schemeClr val="bg1"/>
                </a:solidFill>
              </a:rPr>
              <a:t>(</a:t>
            </a:r>
            <a:r>
              <a:rPr lang="ru-RU" sz="1100" i="1" dirty="0" smtClean="0">
                <a:solidFill>
                  <a:schemeClr val="bg1"/>
                </a:solidFill>
                <a:latin typeface="PT Astra Sans"/>
              </a:rPr>
              <a:t>3,5</a:t>
            </a:r>
            <a:r>
              <a:rPr lang="ru-RU" sz="1100" i="1" dirty="0" smtClean="0">
                <a:solidFill>
                  <a:schemeClr val="bg1"/>
                </a:solidFill>
              </a:rPr>
              <a:t> тыс. м</a:t>
            </a:r>
            <a:r>
              <a:rPr lang="ru-RU" sz="1100" i="1" baseline="30000" dirty="0" smtClean="0">
                <a:solidFill>
                  <a:schemeClr val="bg1"/>
                </a:solidFill>
              </a:rPr>
              <a:t>3</a:t>
            </a:r>
            <a:r>
              <a:rPr lang="ru-RU" sz="1100" i="1" dirty="0" smtClean="0">
                <a:solidFill>
                  <a:schemeClr val="bg1"/>
                </a:solidFill>
              </a:rPr>
              <a:t>)</a:t>
            </a:r>
            <a:r>
              <a:rPr lang="ru-RU" sz="1200" dirty="0" smtClean="0">
                <a:solidFill>
                  <a:schemeClr val="bg1"/>
                </a:solidFill>
              </a:rPr>
              <a:t>, </a:t>
            </a:r>
            <a:r>
              <a:rPr lang="ru-RU" sz="1200" b="1" dirty="0" smtClean="0">
                <a:solidFill>
                  <a:schemeClr val="bg1"/>
                </a:solidFill>
              </a:rPr>
              <a:t>лабораторные работы </a:t>
            </a:r>
            <a:r>
              <a:rPr lang="ru-RU" sz="1200" i="1" dirty="0" smtClean="0">
                <a:solidFill>
                  <a:schemeClr val="bg1"/>
                </a:solidFill>
              </a:rPr>
              <a:t>(21,6 </a:t>
            </a:r>
            <a:r>
              <a:rPr lang="ru-RU" sz="1200" i="1" dirty="0">
                <a:solidFill>
                  <a:schemeClr val="bg1"/>
                </a:solidFill>
              </a:rPr>
              <a:t>тыс</a:t>
            </a:r>
            <a:r>
              <a:rPr lang="ru-RU" sz="1200" i="1" dirty="0" smtClean="0">
                <a:solidFill>
                  <a:schemeClr val="bg1"/>
                </a:solidFill>
              </a:rPr>
              <a:t>.</a:t>
            </a:r>
            <a:r>
              <a:rPr lang="ru-RU" sz="1200" i="1" dirty="0">
                <a:solidFill>
                  <a:schemeClr val="bg1"/>
                </a:solidFill>
              </a:rPr>
              <a:t> ПКСА</a:t>
            </a:r>
            <a:r>
              <a:rPr lang="ru-RU" sz="1200" i="1" dirty="0" smtClean="0">
                <a:solidFill>
                  <a:schemeClr val="bg1"/>
                </a:solidFill>
              </a:rPr>
              <a:t>, 21,6 тыс. пробирных анализов)</a:t>
            </a:r>
            <a:r>
              <a:rPr lang="ru-RU" sz="1200" dirty="0" smtClean="0">
                <a:solidFill>
                  <a:schemeClr val="bg1"/>
                </a:solidFill>
              </a:rPr>
              <a:t>, утверждено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ТЭО разведочных </a:t>
            </a:r>
            <a:r>
              <a:rPr lang="ru-RU" sz="1200" dirty="0">
                <a:solidFill>
                  <a:schemeClr val="bg1"/>
                </a:solidFill>
              </a:rPr>
              <a:t>кондиций</a:t>
            </a: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0" y="64770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 bwMode="auto">
          <a:xfrm>
            <a:off x="699388" y="6719638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46" name="Прямая соединительная линия 45"/>
          <p:cNvCxnSpPr>
            <a:cxnSpLocks/>
          </p:cNvCxnSpPr>
          <p:nvPr/>
        </p:nvCxnSpPr>
        <p:spPr bwMode="auto">
          <a:xfrm>
            <a:off x="771568" y="6651226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cxnSpLocks/>
          </p:cNvCxnSpPr>
          <p:nvPr/>
        </p:nvCxnSpPr>
        <p:spPr bwMode="auto">
          <a:xfrm>
            <a:off x="771568" y="760816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693980" y="7650036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698542" y="10064991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II</a:t>
            </a:r>
            <a:r>
              <a:rPr lang="en-US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50" name="Прямая соединительная линия 49"/>
          <p:cNvCxnSpPr>
            <a:cxnSpLocks/>
          </p:cNvCxnSpPr>
          <p:nvPr/>
        </p:nvCxnSpPr>
        <p:spPr bwMode="auto">
          <a:xfrm>
            <a:off x="771568" y="1006561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 bwMode="auto">
          <a:xfrm>
            <a:off x="693980" y="7928054"/>
            <a:ext cx="6096788" cy="176971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Запасы</a:t>
            </a:r>
            <a:r>
              <a:rPr lang="ru-RU" sz="1200" dirty="0">
                <a:solidFill>
                  <a:schemeClr val="bg1"/>
                </a:solidFill>
              </a:rPr>
              <a:t> золота 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С</a:t>
            </a:r>
            <a:r>
              <a:rPr lang="ru-RU" sz="1200" baseline="-25000" dirty="0">
                <a:solidFill>
                  <a:schemeClr val="bg1"/>
                </a:solidFill>
                <a:latin typeface="PT Astra Sans"/>
              </a:rPr>
              <a:t>1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+С</a:t>
            </a:r>
            <a:r>
              <a:rPr lang="ru-RU" sz="1200" baseline="-25000" dirty="0">
                <a:solidFill>
                  <a:schemeClr val="bg1"/>
                </a:solidFill>
                <a:latin typeface="PT Astra Sans"/>
              </a:rPr>
              <a:t>2</a:t>
            </a:r>
            <a:r>
              <a:rPr lang="ru-RU" sz="1200" dirty="0">
                <a:solidFill>
                  <a:schemeClr val="bg1"/>
                </a:solidFill>
              </a:rPr>
              <a:t> – </a:t>
            </a:r>
            <a:r>
              <a:rPr lang="ru-RU" sz="1200" b="1" dirty="0">
                <a:solidFill>
                  <a:schemeClr val="bg1"/>
                </a:solidFill>
              </a:rPr>
              <a:t>8,3</a:t>
            </a:r>
            <a:r>
              <a:rPr lang="ru-RU" sz="1200" dirty="0">
                <a:solidFill>
                  <a:schemeClr val="bg1"/>
                </a:solidFill>
              </a:rPr>
              <a:t> т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Содержание полезных компонентов: </a:t>
            </a:r>
            <a:r>
              <a:rPr lang="ru-RU" sz="1200" dirty="0">
                <a:solidFill>
                  <a:schemeClr val="bg1"/>
                </a:solidFill>
              </a:rPr>
              <a:t>золото – 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1,73</a:t>
            </a:r>
            <a:r>
              <a:rPr lang="ru-RU" sz="1200" dirty="0">
                <a:solidFill>
                  <a:schemeClr val="bg1"/>
                </a:solidFill>
              </a:rPr>
              <a:t> г/т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Тип руд</a:t>
            </a:r>
            <a:r>
              <a:rPr lang="ru-RU" sz="1200" dirty="0">
                <a:solidFill>
                  <a:schemeClr val="bg1"/>
                </a:solidFill>
              </a:rPr>
              <a:t>: легкообогатимые окисленные и не окисленные золото-сульфидно-кварцевые со свободным золотом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Объект аналог</a:t>
            </a:r>
            <a:r>
              <a:rPr lang="ru-RU" sz="1200" dirty="0">
                <a:solidFill>
                  <a:schemeClr val="bg1"/>
                </a:solidFill>
              </a:rPr>
              <a:t>: </a:t>
            </a:r>
            <a:r>
              <a:rPr lang="ru-RU" sz="1200" dirty="0" err="1">
                <a:solidFill>
                  <a:schemeClr val="bg1"/>
                </a:solidFill>
              </a:rPr>
              <a:t>Сусанское</a:t>
            </a:r>
            <a:r>
              <a:rPr lang="ru-RU" sz="1200" dirty="0">
                <a:solidFill>
                  <a:schemeClr val="bg1"/>
                </a:solidFill>
              </a:rPr>
              <a:t> и </a:t>
            </a:r>
            <a:r>
              <a:rPr lang="ru-RU" sz="1200" dirty="0" err="1">
                <a:solidFill>
                  <a:schemeClr val="bg1"/>
                </a:solidFill>
              </a:rPr>
              <a:t>Гагарское</a:t>
            </a:r>
            <a:r>
              <a:rPr lang="ru-RU" sz="1200" dirty="0">
                <a:solidFill>
                  <a:schemeClr val="bg1"/>
                </a:solidFill>
              </a:rPr>
              <a:t> месторождения (Свердловская область)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Товарная продукция</a:t>
            </a:r>
            <a:r>
              <a:rPr lang="ru-RU" sz="1200" dirty="0">
                <a:solidFill>
                  <a:schemeClr val="bg1"/>
                </a:solidFill>
              </a:rPr>
              <a:t>: золото, с извлечением 88-91%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Способ отработки</a:t>
            </a:r>
            <a:r>
              <a:rPr lang="ru-RU" sz="1200" dirty="0">
                <a:solidFill>
                  <a:schemeClr val="bg1"/>
                </a:solidFill>
              </a:rPr>
              <a:t>: </a:t>
            </a:r>
            <a:r>
              <a:rPr lang="ru-RU" sz="1200" dirty="0" smtClean="0">
                <a:solidFill>
                  <a:schemeClr val="bg1"/>
                </a:solidFill>
              </a:rPr>
              <a:t>открытый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90886" y="103092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267,1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</p:spTree>
    <p:extLst>
      <p:ext uri="{BB962C8B-B14F-4D97-AF65-F5344CB8AC3E}">
        <p14:creationId xmlns:p14="http://schemas.microsoft.com/office/powerpoint/2010/main" val="3019671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298499"/>
            <a:ext cx="6048000" cy="45385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 bwMode="auto">
          <a:xfrm>
            <a:off x="789026" y="813828"/>
            <a:ext cx="581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ВОСТОЧНО-ХИЛАКСКАЯ </a:t>
            </a:r>
            <a:r>
              <a:rPr lang="ru-RU" sz="20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(золото)</a:t>
            </a:r>
            <a:endParaRPr sz="2400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4024" y="9223441"/>
            <a:ext cx="1357849" cy="8415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698542" y="6437221"/>
            <a:ext cx="6665892" cy="24622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698542" y="7034121"/>
            <a:ext cx="5176837" cy="24622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698543" y="5836054"/>
            <a:ext cx="6294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РАСПОЛОЖЕНИЕ</a:t>
            </a:r>
            <a:r>
              <a:rPr lang="ru-RU" sz="1200" b="1" dirty="0" smtClean="0">
                <a:solidFill>
                  <a:schemeClr val="bg1"/>
                </a:solidFill>
              </a:rPr>
              <a:t>: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Республика Северная Осетия-Алания, </a:t>
            </a:r>
            <a:r>
              <a:rPr lang="ru-RU" sz="1200" dirty="0" err="1">
                <a:solidFill>
                  <a:schemeClr val="bg1"/>
                </a:solidFill>
              </a:rPr>
              <a:t>Алагирский</a:t>
            </a:r>
            <a:r>
              <a:rPr lang="ru-RU" sz="1200" dirty="0">
                <a:solidFill>
                  <a:schemeClr val="bg1"/>
                </a:solidFill>
              </a:rPr>
              <a:t> район. </a:t>
            </a:r>
            <a:endParaRPr lang="ru-RU" sz="1200" dirty="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Площадь – 8,33 </a:t>
            </a:r>
            <a:r>
              <a:rPr lang="ru-RU" sz="1200" dirty="0">
                <a:solidFill>
                  <a:schemeClr val="bg1"/>
                </a:solidFill>
              </a:rPr>
              <a:t>км</a:t>
            </a:r>
            <a:r>
              <a:rPr lang="ru-RU" sz="1200" baseline="30000" dirty="0">
                <a:solidFill>
                  <a:schemeClr val="bg1"/>
                </a:solidFill>
              </a:rPr>
              <a:t>2</a:t>
            </a:r>
            <a:endParaRPr lang="ru-RU" sz="1200" baseline="30000" dirty="0"/>
          </a:p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ИНФРАСТРУКТУРА</a:t>
            </a:r>
            <a:r>
              <a:rPr lang="ru-RU" sz="12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: 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17 км от </a:t>
            </a:r>
            <a:r>
              <a:rPr lang="ru-RU" sz="1200" dirty="0" err="1">
                <a:solidFill>
                  <a:schemeClr val="bg1"/>
                </a:solidFill>
                <a:latin typeface="PT Astra Sans"/>
                <a:ea typeface="PT Astra Sans"/>
              </a:rPr>
              <a:t>с.п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 Верхний </a:t>
            </a:r>
            <a:r>
              <a:rPr lang="ru-RU" sz="1200" dirty="0" err="1">
                <a:solidFill>
                  <a:schemeClr val="bg1"/>
                </a:solidFill>
                <a:latin typeface="PT Astra Sans"/>
                <a:ea typeface="PT Astra Sans"/>
              </a:rPr>
              <a:t>Фиагдон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, 52 км от районного центра Алагир, 55 км г. Владикавказ и </a:t>
            </a:r>
            <a:r>
              <a:rPr lang="ru-RU" sz="1200" dirty="0" smtClean="0">
                <a:solidFill>
                  <a:schemeClr val="bg1"/>
                </a:solidFill>
                <a:latin typeface="PT Astra Sans"/>
                <a:ea typeface="PT Astra Sans"/>
              </a:rPr>
              <a:t>ж/д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 bwMode="auto">
          <a:xfrm>
            <a:off x="698542" y="6952503"/>
            <a:ext cx="6464258" cy="64633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бурение </a:t>
            </a:r>
            <a:r>
              <a:rPr lang="ru-RU" sz="1100" i="1" dirty="0" smtClean="0">
                <a:solidFill>
                  <a:schemeClr val="bg1"/>
                </a:solidFill>
              </a:rPr>
              <a:t>(10 скважин, 2,3 </a:t>
            </a:r>
            <a:r>
              <a:rPr lang="ru-RU" sz="1100" i="1" dirty="0" err="1">
                <a:solidFill>
                  <a:schemeClr val="bg1"/>
                </a:solidFill>
              </a:rPr>
              <a:t>пог</a:t>
            </a:r>
            <a:r>
              <a:rPr lang="ru-RU" sz="1100" i="1" dirty="0">
                <a:solidFill>
                  <a:schemeClr val="bg1"/>
                </a:solidFill>
              </a:rPr>
              <a:t>. км)</a:t>
            </a:r>
            <a:r>
              <a:rPr lang="ru-RU" sz="1200" b="1" dirty="0">
                <a:solidFill>
                  <a:schemeClr val="bg1"/>
                </a:solidFill>
              </a:rPr>
              <a:t>, горные работы </a:t>
            </a:r>
            <a:r>
              <a:rPr lang="ru-RU" sz="1100" i="1" dirty="0">
                <a:solidFill>
                  <a:schemeClr val="bg1"/>
                </a:solidFill>
              </a:rPr>
              <a:t>(4 тыс. м</a:t>
            </a:r>
            <a:r>
              <a:rPr lang="ru-RU" sz="1100" i="1" baseline="30000" dirty="0">
                <a:solidFill>
                  <a:schemeClr val="bg1"/>
                </a:solidFill>
              </a:rPr>
              <a:t>3</a:t>
            </a:r>
            <a:r>
              <a:rPr lang="ru-RU" sz="1100" i="1" dirty="0" smtClean="0">
                <a:solidFill>
                  <a:schemeClr val="bg1"/>
                </a:solidFill>
              </a:rPr>
              <a:t>)</a:t>
            </a:r>
            <a:r>
              <a:rPr lang="ru-RU" sz="1200" b="1" dirty="0" smtClean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лабораторные </a:t>
            </a:r>
            <a:r>
              <a:rPr lang="ru-RU" sz="1200" b="1" dirty="0" smtClean="0">
                <a:solidFill>
                  <a:schemeClr val="bg1"/>
                </a:solidFill>
              </a:rPr>
              <a:t>работы </a:t>
            </a:r>
            <a:r>
              <a:rPr lang="ru-RU" sz="1200" i="1" dirty="0" smtClean="0">
                <a:solidFill>
                  <a:schemeClr val="bg1"/>
                </a:solidFill>
              </a:rPr>
              <a:t>(6,7 </a:t>
            </a:r>
            <a:r>
              <a:rPr lang="ru-RU" sz="1200" i="1" dirty="0">
                <a:solidFill>
                  <a:schemeClr val="bg1"/>
                </a:solidFill>
              </a:rPr>
              <a:t>тыс. </a:t>
            </a:r>
            <a:r>
              <a:rPr lang="ru-RU" sz="1200" i="1" dirty="0" smtClean="0">
                <a:solidFill>
                  <a:schemeClr val="bg1"/>
                </a:solidFill>
              </a:rPr>
              <a:t>ПКСА, 7,8 тыс. </a:t>
            </a:r>
            <a:r>
              <a:rPr lang="ru-RU" sz="1200" i="1" dirty="0">
                <a:solidFill>
                  <a:schemeClr val="bg1"/>
                </a:solidFill>
              </a:rPr>
              <a:t>пробирных анализов, </a:t>
            </a:r>
            <a:r>
              <a:rPr lang="ru-RU" sz="1200" i="1" dirty="0" smtClean="0">
                <a:solidFill>
                  <a:schemeClr val="bg1"/>
                </a:solidFill>
              </a:rPr>
              <a:t>1,3 тыс. </a:t>
            </a:r>
            <a:r>
              <a:rPr lang="ru-RU" sz="1200" i="1" dirty="0">
                <a:solidFill>
                  <a:schemeClr val="bg1"/>
                </a:solidFill>
              </a:rPr>
              <a:t>атомно-абсорбционных анализов)</a:t>
            </a:r>
            <a:r>
              <a:rPr lang="ru-RU" sz="1200" b="1" dirty="0" smtClean="0">
                <a:solidFill>
                  <a:schemeClr val="bg1"/>
                </a:solidFill>
              </a:rPr>
              <a:t>. </a:t>
            </a:r>
            <a:r>
              <a:rPr lang="ru-RU" sz="1200" dirty="0" smtClean="0">
                <a:solidFill>
                  <a:schemeClr val="bg1"/>
                </a:solidFill>
              </a:rPr>
              <a:t>Апробация прогнозных ресурсов</a:t>
            </a: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0" y="64770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 bwMode="auto">
          <a:xfrm>
            <a:off x="699388" y="6719638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46" name="Прямая соединительная линия 45"/>
          <p:cNvCxnSpPr>
            <a:cxnSpLocks/>
          </p:cNvCxnSpPr>
          <p:nvPr/>
        </p:nvCxnSpPr>
        <p:spPr bwMode="auto">
          <a:xfrm>
            <a:off x="771568" y="6698851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cxnSpLocks/>
          </p:cNvCxnSpPr>
          <p:nvPr/>
        </p:nvCxnSpPr>
        <p:spPr bwMode="auto">
          <a:xfrm>
            <a:off x="771568" y="760816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693980" y="7675436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698542" y="10064991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II</a:t>
            </a:r>
            <a:r>
              <a:rPr lang="en-US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50" name="Прямая соединительная линия 49"/>
          <p:cNvCxnSpPr>
            <a:cxnSpLocks/>
          </p:cNvCxnSpPr>
          <p:nvPr/>
        </p:nvCxnSpPr>
        <p:spPr bwMode="auto">
          <a:xfrm>
            <a:off x="771568" y="1006561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691991" y="7938193"/>
            <a:ext cx="6221412" cy="1323439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Прогнозные ресурсы </a:t>
            </a:r>
            <a:r>
              <a:rPr lang="ru-RU" sz="1200" dirty="0">
                <a:solidFill>
                  <a:schemeClr val="bg1"/>
                </a:solidFill>
              </a:rPr>
              <a:t>золота Р</a:t>
            </a:r>
            <a:r>
              <a:rPr lang="ru-RU" sz="1200" baseline="-25000" dirty="0">
                <a:solidFill>
                  <a:schemeClr val="bg1"/>
                </a:solidFill>
              </a:rPr>
              <a:t>2</a:t>
            </a:r>
            <a:r>
              <a:rPr lang="ru-RU" sz="1200" dirty="0">
                <a:solidFill>
                  <a:schemeClr val="bg1"/>
                </a:solidFill>
              </a:rPr>
              <a:t> – </a:t>
            </a:r>
            <a:r>
              <a:rPr lang="ru-RU" sz="1200" b="1" dirty="0">
                <a:solidFill>
                  <a:schemeClr val="bg1"/>
                </a:solidFill>
              </a:rPr>
              <a:t>32,5</a:t>
            </a:r>
            <a:r>
              <a:rPr lang="ru-RU" sz="1200" dirty="0">
                <a:solidFill>
                  <a:schemeClr val="bg1"/>
                </a:solidFill>
              </a:rPr>
              <a:t> т на пяти участках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Содержание полезных компонентов: 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1</a:t>
            </a:r>
            <a:r>
              <a:rPr lang="ru-RU" sz="1200" b="1" dirty="0">
                <a:solidFill>
                  <a:schemeClr val="bg1"/>
                </a:solidFill>
                <a:latin typeface="PT Astra Sans"/>
              </a:rPr>
              <a:t>,03</a:t>
            </a:r>
            <a:r>
              <a:rPr lang="ru-RU" sz="1200" dirty="0">
                <a:solidFill>
                  <a:schemeClr val="bg1"/>
                </a:solidFill>
              </a:rPr>
              <a:t> г/т золота 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Тип руд: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золото-сульфидно-кварцевые руды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Объект аналог: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 err="1">
                <a:solidFill>
                  <a:schemeClr val="bg1"/>
                </a:solidFill>
                <a:ea typeface="PT Astra Sans"/>
              </a:rPr>
              <a:t>Какадур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и Байком (</a:t>
            </a:r>
            <a:r>
              <a:rPr lang="ru-RU" sz="1200" dirty="0">
                <a:solidFill>
                  <a:schemeClr val="bg1"/>
                </a:solidFill>
              </a:rPr>
              <a:t>Республика Северная Осетия-Алания)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  <a:ea typeface="PT Astra Sans"/>
              </a:rPr>
              <a:t>Способ </a:t>
            </a:r>
            <a:r>
              <a:rPr lang="ru-RU" sz="1200" b="1" dirty="0">
                <a:solidFill>
                  <a:schemeClr val="bg1"/>
                </a:solidFill>
                <a:ea typeface="PT Astra Sans"/>
              </a:rPr>
              <a:t>отработки: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комбинированный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(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открытый и подземный (штольневой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))</a:t>
            </a:r>
            <a:endParaRPr sz="2800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90886" y="103092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40,9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</p:spTree>
    <p:extLst>
      <p:ext uri="{BB962C8B-B14F-4D97-AF65-F5344CB8AC3E}">
        <p14:creationId xmlns:p14="http://schemas.microsoft.com/office/powerpoint/2010/main" val="2196221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298499"/>
            <a:ext cx="6048000" cy="45385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 bwMode="auto">
          <a:xfrm>
            <a:off x="789026" y="813828"/>
            <a:ext cx="581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КУДУСКИТСКАЯ </a:t>
            </a:r>
            <a:r>
              <a:rPr lang="ru-RU" sz="20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(золото)</a:t>
            </a:r>
            <a:endParaRPr sz="2400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8260" y="9002605"/>
            <a:ext cx="1611714" cy="99888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698542" y="6437221"/>
            <a:ext cx="6665892" cy="24622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698542" y="7034121"/>
            <a:ext cx="5176837" cy="24622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698543" y="5881774"/>
            <a:ext cx="629443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РАСПОЛОЖЕНИЕ</a:t>
            </a:r>
            <a:r>
              <a:rPr lang="ru-RU" sz="1200" b="1" dirty="0" smtClean="0">
                <a:solidFill>
                  <a:schemeClr val="bg1"/>
                </a:solidFill>
              </a:rPr>
              <a:t>: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Иркутская область, </a:t>
            </a:r>
            <a:r>
              <a:rPr lang="ru-RU" sz="1200" dirty="0" err="1">
                <a:solidFill>
                  <a:schemeClr val="bg1"/>
                </a:solidFill>
              </a:rPr>
              <a:t>Бодайбинский</a:t>
            </a:r>
            <a:r>
              <a:rPr lang="ru-RU" sz="1200" dirty="0">
                <a:solidFill>
                  <a:schemeClr val="bg1"/>
                </a:solidFill>
              </a:rPr>
              <a:t> район. </a:t>
            </a:r>
            <a:r>
              <a:rPr lang="ru-RU" sz="1200" dirty="0" smtClean="0">
                <a:solidFill>
                  <a:schemeClr val="bg1"/>
                </a:solidFill>
              </a:rPr>
              <a:t>Площадь </a:t>
            </a:r>
            <a:r>
              <a:rPr lang="ru-RU" sz="1200" dirty="0">
                <a:solidFill>
                  <a:schemeClr val="bg1"/>
                </a:solidFill>
              </a:rPr>
              <a:t>–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PT Astra Sans"/>
              </a:rPr>
              <a:t>53,95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км</a:t>
            </a:r>
            <a:r>
              <a:rPr lang="ru-RU" sz="1200" baseline="30000" dirty="0">
                <a:solidFill>
                  <a:schemeClr val="bg1"/>
                </a:solidFill>
              </a:rPr>
              <a:t>2</a:t>
            </a:r>
            <a:endParaRPr lang="ru-RU" sz="1200" baseline="30000" dirty="0">
              <a:solidFill>
                <a:schemeClr val="bg1"/>
              </a:solidFill>
              <a:latin typeface="PT Astra Sans"/>
              <a:ea typeface="PT Astra Sans"/>
            </a:endParaRPr>
          </a:p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ИНФРАСТРУКТУРА</a:t>
            </a:r>
            <a:r>
              <a:rPr lang="ru-RU" sz="12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: 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в радиусе 10 км находятся месторождения Сухой Лог, </a:t>
            </a:r>
            <a:r>
              <a:rPr lang="ru-RU" sz="1200" dirty="0" err="1">
                <a:solidFill>
                  <a:schemeClr val="bg1"/>
                </a:solidFill>
                <a:latin typeface="PT Astra Sans"/>
                <a:ea typeface="PT Astra Sans"/>
              </a:rPr>
              <a:t>Вернинское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 и Невское с подготовленной </a:t>
            </a:r>
            <a:r>
              <a:rPr lang="ru-RU" sz="1200" dirty="0" smtClean="0">
                <a:solidFill>
                  <a:schemeClr val="bg1"/>
                </a:solidFill>
                <a:latin typeface="PT Astra Sans"/>
                <a:ea typeface="PT Astra Sans"/>
              </a:rPr>
              <a:t>инфраструктурой</a:t>
            </a:r>
            <a:endParaRPr lang="ru-RU" sz="1200" dirty="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698541" y="6927103"/>
            <a:ext cx="6650195" cy="64633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бурение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ru-RU" sz="1100" i="1" dirty="0" smtClean="0">
                <a:solidFill>
                  <a:schemeClr val="bg1"/>
                </a:solidFill>
              </a:rPr>
              <a:t>(18 скважин, </a:t>
            </a:r>
            <a:r>
              <a:rPr lang="ru-RU" sz="1100" i="1" dirty="0" smtClean="0">
                <a:solidFill>
                  <a:schemeClr val="bg1"/>
                </a:solidFill>
                <a:latin typeface="PT Astra Sans"/>
              </a:rPr>
              <a:t>3,7</a:t>
            </a:r>
            <a:r>
              <a:rPr lang="ru-RU" sz="1100" i="1" dirty="0" smtClean="0">
                <a:solidFill>
                  <a:schemeClr val="bg1"/>
                </a:solidFill>
              </a:rPr>
              <a:t> </a:t>
            </a:r>
            <a:r>
              <a:rPr lang="ru-RU" sz="1100" i="1" dirty="0" err="1">
                <a:solidFill>
                  <a:schemeClr val="bg1"/>
                </a:solidFill>
              </a:rPr>
              <a:t>пог</a:t>
            </a:r>
            <a:r>
              <a:rPr lang="ru-RU" sz="1100" i="1" dirty="0">
                <a:solidFill>
                  <a:schemeClr val="bg1"/>
                </a:solidFill>
              </a:rPr>
              <a:t>. км)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горные работы </a:t>
            </a:r>
            <a:r>
              <a:rPr lang="ru-RU" sz="1100" i="1" dirty="0">
                <a:solidFill>
                  <a:schemeClr val="bg1"/>
                </a:solidFill>
              </a:rPr>
              <a:t>(</a:t>
            </a:r>
            <a:r>
              <a:rPr lang="ru-RU" sz="1100" i="1" dirty="0" smtClean="0">
                <a:solidFill>
                  <a:schemeClr val="bg1"/>
                </a:solidFill>
                <a:latin typeface="PT Astra Sans"/>
              </a:rPr>
              <a:t>24,4</a:t>
            </a:r>
            <a:r>
              <a:rPr lang="ru-RU" sz="1100" i="1" dirty="0" smtClean="0">
                <a:solidFill>
                  <a:schemeClr val="bg1"/>
                </a:solidFill>
              </a:rPr>
              <a:t> </a:t>
            </a:r>
            <a:r>
              <a:rPr lang="ru-RU" sz="1100" i="1" dirty="0">
                <a:solidFill>
                  <a:schemeClr val="bg1"/>
                </a:solidFill>
              </a:rPr>
              <a:t>тыс. м</a:t>
            </a:r>
            <a:r>
              <a:rPr lang="ru-RU" sz="1100" i="1" baseline="30000" dirty="0">
                <a:solidFill>
                  <a:schemeClr val="bg1"/>
                </a:solidFill>
              </a:rPr>
              <a:t>3</a:t>
            </a:r>
            <a:r>
              <a:rPr lang="ru-RU" sz="1100" i="1" dirty="0">
                <a:solidFill>
                  <a:schemeClr val="bg1"/>
                </a:solidFill>
              </a:rPr>
              <a:t>)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геофизика, лабораторные </a:t>
            </a:r>
            <a:r>
              <a:rPr lang="ru-RU" sz="1200" b="1" dirty="0" smtClean="0">
                <a:solidFill>
                  <a:schemeClr val="bg1"/>
                </a:solidFill>
              </a:rPr>
              <a:t>работы </a:t>
            </a:r>
            <a:r>
              <a:rPr lang="ru-RU" sz="1200" i="1" dirty="0" smtClean="0">
                <a:solidFill>
                  <a:schemeClr val="bg1"/>
                </a:solidFill>
              </a:rPr>
              <a:t>(8 </a:t>
            </a:r>
            <a:r>
              <a:rPr lang="ru-RU" sz="1200" i="1" dirty="0">
                <a:solidFill>
                  <a:schemeClr val="bg1"/>
                </a:solidFill>
              </a:rPr>
              <a:t>тыс. ПКСА, </a:t>
            </a:r>
            <a:r>
              <a:rPr lang="ru-RU" sz="1200" i="1" dirty="0" smtClean="0">
                <a:solidFill>
                  <a:schemeClr val="bg1"/>
                </a:solidFill>
              </a:rPr>
              <a:t>8 </a:t>
            </a:r>
            <a:r>
              <a:rPr lang="ru-RU" sz="1200" i="1" dirty="0">
                <a:solidFill>
                  <a:schemeClr val="bg1"/>
                </a:solidFill>
              </a:rPr>
              <a:t>тыс. </a:t>
            </a:r>
            <a:r>
              <a:rPr lang="ru-RU" sz="1200" i="1" dirty="0" err="1">
                <a:solidFill>
                  <a:schemeClr val="bg1"/>
                </a:solidFill>
              </a:rPr>
              <a:t>спектро-золотометрии</a:t>
            </a:r>
            <a:r>
              <a:rPr lang="ru-RU" sz="1200" i="1" dirty="0">
                <a:solidFill>
                  <a:schemeClr val="bg1"/>
                </a:solidFill>
              </a:rPr>
              <a:t>, </a:t>
            </a:r>
            <a:r>
              <a:rPr lang="ru-RU" sz="1200" i="1" dirty="0" smtClean="0">
                <a:solidFill>
                  <a:schemeClr val="bg1"/>
                </a:solidFill>
              </a:rPr>
              <a:t>306 </a:t>
            </a:r>
            <a:r>
              <a:rPr lang="ru-RU" sz="1200" i="1" dirty="0">
                <a:solidFill>
                  <a:schemeClr val="bg1"/>
                </a:solidFill>
              </a:rPr>
              <a:t>пробирных </a:t>
            </a:r>
            <a:r>
              <a:rPr lang="ru-RU" sz="1200" i="1" dirty="0" smtClean="0">
                <a:solidFill>
                  <a:schemeClr val="bg1"/>
                </a:solidFill>
              </a:rPr>
              <a:t>анализов)</a:t>
            </a:r>
            <a:r>
              <a:rPr lang="ru-RU" sz="1200" b="1" dirty="0" smtClean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технологические исследования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Апробация прогнозных ресурсов</a:t>
            </a: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0" y="64770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 bwMode="auto">
          <a:xfrm>
            <a:off x="699388" y="6694238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46" name="Прямая соединительная линия 45"/>
          <p:cNvCxnSpPr>
            <a:cxnSpLocks/>
          </p:cNvCxnSpPr>
          <p:nvPr/>
        </p:nvCxnSpPr>
        <p:spPr bwMode="auto">
          <a:xfrm>
            <a:off x="771568" y="6632811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cxnSpLocks/>
          </p:cNvCxnSpPr>
          <p:nvPr/>
        </p:nvCxnSpPr>
        <p:spPr bwMode="auto">
          <a:xfrm>
            <a:off x="771568" y="760816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693980" y="7675436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698542" y="10001491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II</a:t>
            </a:r>
            <a:r>
              <a:rPr lang="en-US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50" name="Прямая соединительная линия 49"/>
          <p:cNvCxnSpPr>
            <a:cxnSpLocks/>
          </p:cNvCxnSpPr>
          <p:nvPr/>
        </p:nvCxnSpPr>
        <p:spPr bwMode="auto">
          <a:xfrm>
            <a:off x="771568" y="1000211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 bwMode="auto">
          <a:xfrm>
            <a:off x="693980" y="7901997"/>
            <a:ext cx="6654757" cy="1323439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Прогнозные ресурсы </a:t>
            </a:r>
            <a:r>
              <a:rPr lang="ru-RU" sz="1200" dirty="0">
                <a:solidFill>
                  <a:schemeClr val="bg1"/>
                </a:solidFill>
              </a:rPr>
              <a:t>золота Р</a:t>
            </a:r>
            <a:r>
              <a:rPr lang="ru-RU" sz="1200" baseline="-25000" dirty="0">
                <a:solidFill>
                  <a:schemeClr val="bg1"/>
                </a:solidFill>
              </a:rPr>
              <a:t>1</a:t>
            </a:r>
            <a:r>
              <a:rPr lang="ru-RU" sz="1200" dirty="0">
                <a:solidFill>
                  <a:schemeClr val="bg1"/>
                </a:solidFill>
              </a:rPr>
              <a:t> – </a:t>
            </a:r>
            <a:r>
              <a:rPr lang="ru-RU" sz="1200" b="1" dirty="0">
                <a:solidFill>
                  <a:schemeClr val="bg1"/>
                </a:solidFill>
                <a:latin typeface="PT Astra Sans"/>
              </a:rPr>
              <a:t>16,3</a:t>
            </a:r>
            <a:r>
              <a:rPr lang="ru-RU" sz="1200" dirty="0">
                <a:solidFill>
                  <a:schemeClr val="bg1"/>
                </a:solidFill>
              </a:rPr>
              <a:t> т, Р</a:t>
            </a:r>
            <a:r>
              <a:rPr lang="ru-RU" sz="1200" baseline="-25000" dirty="0">
                <a:solidFill>
                  <a:schemeClr val="bg1"/>
                </a:solidFill>
              </a:rPr>
              <a:t>2</a:t>
            </a:r>
            <a:r>
              <a:rPr lang="ru-RU" sz="1200" dirty="0">
                <a:solidFill>
                  <a:schemeClr val="bg1"/>
                </a:solidFill>
              </a:rPr>
              <a:t> – </a:t>
            </a:r>
            <a:r>
              <a:rPr lang="ru-RU" sz="1200" b="1" dirty="0">
                <a:solidFill>
                  <a:schemeClr val="bg1"/>
                </a:solidFill>
              </a:rPr>
              <a:t>2,8</a:t>
            </a:r>
            <a:r>
              <a:rPr lang="ru-RU" sz="1200" dirty="0">
                <a:solidFill>
                  <a:schemeClr val="bg1"/>
                </a:solidFill>
              </a:rPr>
              <a:t> т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Содержание полезных компонентов: </a:t>
            </a:r>
            <a:r>
              <a:rPr lang="ru-RU" sz="1200" dirty="0" smtClean="0">
                <a:solidFill>
                  <a:schemeClr val="bg1"/>
                </a:solidFill>
                <a:latin typeface="PT Astra Sans"/>
              </a:rPr>
              <a:t>1,14-1,30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г/т золота 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PT Astra Sans"/>
                <a:ea typeface="PT Astra Sans"/>
              </a:rPr>
              <a:t>Тип руд: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золото-сульфидно-кварцевые 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PT Astra Sans"/>
                <a:ea typeface="PT Astra Sans"/>
              </a:rPr>
              <a:t>Объект аналог: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Сухой Лог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PT Astra Sans"/>
                <a:ea typeface="PT Astra Sans"/>
              </a:rPr>
              <a:t>Способ </a:t>
            </a:r>
            <a:r>
              <a:rPr lang="ru-RU" sz="1200" b="1" dirty="0">
                <a:solidFill>
                  <a:schemeClr val="bg1"/>
                </a:solidFill>
                <a:latin typeface="PT Astra Sans"/>
                <a:ea typeface="PT Astra Sans"/>
              </a:rPr>
              <a:t>отработки: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открытый (приповерхностное залегание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)</a:t>
            </a:r>
            <a:endParaRPr sz="2800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90886" y="102711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65,9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</p:spTree>
    <p:extLst>
      <p:ext uri="{BB962C8B-B14F-4D97-AF65-F5344CB8AC3E}">
        <p14:creationId xmlns:p14="http://schemas.microsoft.com/office/powerpoint/2010/main" val="3445350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298499"/>
            <a:ext cx="6048000" cy="45385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 bwMode="auto">
          <a:xfrm>
            <a:off x="789026" y="813828"/>
            <a:ext cx="581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ЧАЛБЫКАН-ХИЛТАНСКАЯ </a:t>
            </a:r>
            <a:r>
              <a:rPr lang="ru-RU" sz="20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(золото)</a:t>
            </a:r>
            <a:endParaRPr sz="2400" dirty="0"/>
          </a:p>
        </p:txBody>
      </p:sp>
      <p:sp>
        <p:nvSpPr>
          <p:cNvPr id="23" name="TextBox 22"/>
          <p:cNvSpPr txBox="1"/>
          <p:nvPr/>
        </p:nvSpPr>
        <p:spPr bwMode="auto">
          <a:xfrm>
            <a:off x="698542" y="6437221"/>
            <a:ext cx="6665892" cy="24622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698542" y="7034121"/>
            <a:ext cx="5176837" cy="24622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698543" y="5881774"/>
            <a:ext cx="619333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РАСПОЛОЖЕНИЕ</a:t>
            </a:r>
            <a:r>
              <a:rPr lang="ru-RU" sz="1200" b="1" dirty="0" smtClean="0">
                <a:solidFill>
                  <a:schemeClr val="bg1"/>
                </a:solidFill>
              </a:rPr>
              <a:t>: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Магаданская область, </a:t>
            </a:r>
            <a:r>
              <a:rPr lang="ru-RU" sz="1200" dirty="0" err="1">
                <a:solidFill>
                  <a:schemeClr val="bg1"/>
                </a:solidFill>
              </a:rPr>
              <a:t>Тенькинский</a:t>
            </a:r>
            <a:r>
              <a:rPr lang="ru-RU" sz="1200" dirty="0">
                <a:solidFill>
                  <a:schemeClr val="bg1"/>
                </a:solidFill>
              </a:rPr>
              <a:t> и </a:t>
            </a:r>
            <a:r>
              <a:rPr lang="ru-RU" sz="1200" dirty="0" err="1">
                <a:solidFill>
                  <a:schemeClr val="bg1"/>
                </a:solidFill>
              </a:rPr>
              <a:t>Ягодинский</a:t>
            </a:r>
            <a:r>
              <a:rPr lang="ru-RU" sz="1200" dirty="0">
                <a:solidFill>
                  <a:schemeClr val="bg1"/>
                </a:solidFill>
              </a:rPr>
              <a:t> районы. Площадь – </a:t>
            </a:r>
            <a:r>
              <a:rPr lang="ru-RU" sz="1200" dirty="0" smtClean="0">
                <a:solidFill>
                  <a:schemeClr val="bg1"/>
                </a:solidFill>
                <a:latin typeface="PT Astra Sans"/>
              </a:rPr>
              <a:t>6,91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км</a:t>
            </a:r>
            <a:r>
              <a:rPr lang="ru-RU" sz="1200" baseline="30000" dirty="0">
                <a:solidFill>
                  <a:schemeClr val="bg1"/>
                </a:solidFill>
              </a:rPr>
              <a:t>2</a:t>
            </a:r>
            <a:endParaRPr lang="ru-RU" sz="1200" baseline="30000" dirty="0">
              <a:solidFill>
                <a:schemeClr val="bg1"/>
              </a:solidFill>
              <a:latin typeface="PT Astra Sans"/>
              <a:ea typeface="PT Astra Sans"/>
            </a:endParaRPr>
          </a:p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ИНФРАСТРУКТУРА</a:t>
            </a:r>
            <a:r>
              <a:rPr lang="ru-RU" sz="12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: </a:t>
            </a:r>
            <a:r>
              <a:rPr lang="ru-RU" sz="1200" dirty="0">
                <a:solidFill>
                  <a:schemeClr val="bg1"/>
                </a:solidFill>
                <a:latin typeface="Golos Text DemiBold"/>
                <a:ea typeface="Golos Text DemiBold"/>
              </a:rPr>
              <a:t>в 37 км пос. Усть-Омчуг (а/д «</a:t>
            </a:r>
            <a:r>
              <a:rPr lang="ru-RU" sz="1200" dirty="0" err="1">
                <a:solidFill>
                  <a:schemeClr val="bg1"/>
                </a:solidFill>
                <a:latin typeface="Golos Text DemiBold"/>
                <a:ea typeface="Golos Text DemiBold"/>
              </a:rPr>
              <a:t>Тенькинская</a:t>
            </a:r>
            <a:r>
              <a:rPr lang="ru-RU" sz="1200" dirty="0">
                <a:solidFill>
                  <a:schemeClr val="bg1"/>
                </a:solidFill>
                <a:latin typeface="Golos Text DemiBold"/>
                <a:ea typeface="Golos Text DemiBold"/>
              </a:rPr>
              <a:t> трасса», </a:t>
            </a:r>
            <a:r>
              <a:rPr lang="ru-RU" sz="12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ЛЭП-500), </a:t>
            </a:r>
            <a:r>
              <a:rPr lang="ru-RU" sz="1200" dirty="0">
                <a:solidFill>
                  <a:schemeClr val="bg1"/>
                </a:solidFill>
                <a:latin typeface="Golos Text DemiBold"/>
                <a:ea typeface="Golos Text DemiBold"/>
              </a:rPr>
              <a:t>в 120 км месторождение Павлик; в 140 км </a:t>
            </a:r>
            <a:r>
              <a:rPr lang="ru-RU" sz="1200" dirty="0" err="1">
                <a:solidFill>
                  <a:schemeClr val="bg1"/>
                </a:solidFill>
                <a:latin typeface="Golos Text DemiBold"/>
                <a:ea typeface="Golos Text DemiBold"/>
              </a:rPr>
              <a:t>Наталкинское</a:t>
            </a:r>
            <a:r>
              <a:rPr lang="ru-RU" sz="1200" dirty="0">
                <a:solidFill>
                  <a:schemeClr val="bg1"/>
                </a:solidFill>
                <a:latin typeface="Golos Text DemiBold"/>
                <a:ea typeface="Golos Text DemiBold"/>
              </a:rPr>
              <a:t> месторождение. 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 bwMode="auto">
          <a:xfrm>
            <a:off x="698542" y="7066803"/>
            <a:ext cx="6138484" cy="64633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горные </a:t>
            </a:r>
            <a:r>
              <a:rPr lang="ru-RU" sz="1200" b="1" dirty="0" smtClean="0">
                <a:solidFill>
                  <a:schemeClr val="bg1"/>
                </a:solidFill>
              </a:rPr>
              <a:t>работы </a:t>
            </a:r>
            <a:r>
              <a:rPr lang="ru-RU" sz="1100" i="1" dirty="0" smtClean="0">
                <a:solidFill>
                  <a:schemeClr val="bg1"/>
                </a:solidFill>
              </a:rPr>
              <a:t>(47,7 тыс</a:t>
            </a:r>
            <a:r>
              <a:rPr lang="ru-RU" sz="1100" i="1" dirty="0">
                <a:solidFill>
                  <a:schemeClr val="bg1"/>
                </a:solidFill>
              </a:rPr>
              <a:t>. м</a:t>
            </a:r>
            <a:r>
              <a:rPr lang="ru-RU" sz="1100" i="1" baseline="30000" dirty="0">
                <a:solidFill>
                  <a:schemeClr val="bg1"/>
                </a:solidFill>
              </a:rPr>
              <a:t>3</a:t>
            </a:r>
            <a:r>
              <a:rPr lang="ru-RU" sz="1100" i="1" dirty="0">
                <a:solidFill>
                  <a:schemeClr val="bg1"/>
                </a:solidFill>
              </a:rPr>
              <a:t>)</a:t>
            </a:r>
            <a:r>
              <a:rPr lang="ru-RU" sz="1200" b="1" dirty="0">
                <a:solidFill>
                  <a:schemeClr val="bg1"/>
                </a:solidFill>
              </a:rPr>
              <a:t>, геофизика, геохимия, лабораторные </a:t>
            </a:r>
            <a:r>
              <a:rPr lang="ru-RU" sz="1200" b="1" dirty="0" smtClean="0">
                <a:solidFill>
                  <a:schemeClr val="bg1"/>
                </a:solidFill>
              </a:rPr>
              <a:t>работы </a:t>
            </a:r>
            <a:r>
              <a:rPr lang="ru-RU" sz="1200" i="1" dirty="0" smtClean="0">
                <a:solidFill>
                  <a:schemeClr val="bg1"/>
                </a:solidFill>
              </a:rPr>
              <a:t>(24,9 </a:t>
            </a:r>
            <a:r>
              <a:rPr lang="ru-RU" sz="1200" i="1" dirty="0">
                <a:solidFill>
                  <a:schemeClr val="bg1"/>
                </a:solidFill>
              </a:rPr>
              <a:t>тыс. ПКСА, </a:t>
            </a:r>
            <a:r>
              <a:rPr lang="ru-RU" sz="1200" i="1" dirty="0" smtClean="0">
                <a:solidFill>
                  <a:schemeClr val="bg1"/>
                </a:solidFill>
              </a:rPr>
              <a:t>24,9 тыс. </a:t>
            </a:r>
            <a:r>
              <a:rPr lang="ru-RU" sz="1200" i="1" dirty="0" err="1" smtClean="0">
                <a:solidFill>
                  <a:schemeClr val="bg1"/>
                </a:solidFill>
              </a:rPr>
              <a:t>спектро-золотометрии</a:t>
            </a:r>
            <a:r>
              <a:rPr lang="ru-RU" sz="1200" i="1" dirty="0" smtClean="0">
                <a:solidFill>
                  <a:schemeClr val="bg1"/>
                </a:solidFill>
              </a:rPr>
              <a:t>, 510 пробирных анализов)</a:t>
            </a:r>
            <a:r>
              <a:rPr lang="ru-RU" sz="1200" b="1" dirty="0" smtClean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технологические </a:t>
            </a:r>
            <a:r>
              <a:rPr lang="ru-RU" sz="1200" b="1" dirty="0" smtClean="0">
                <a:solidFill>
                  <a:schemeClr val="bg1"/>
                </a:solidFill>
              </a:rPr>
              <a:t>исследования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Апробация прогнозных ресурсов</a:t>
            </a: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0" y="64770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 bwMode="auto">
          <a:xfrm>
            <a:off x="699388" y="6833938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46" name="Прямая соединительная линия 45"/>
          <p:cNvCxnSpPr>
            <a:cxnSpLocks/>
          </p:cNvCxnSpPr>
          <p:nvPr/>
        </p:nvCxnSpPr>
        <p:spPr bwMode="auto">
          <a:xfrm>
            <a:off x="771568" y="6791561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cxnSpLocks/>
          </p:cNvCxnSpPr>
          <p:nvPr/>
        </p:nvCxnSpPr>
        <p:spPr bwMode="auto">
          <a:xfrm>
            <a:off x="771568" y="769706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693980" y="7764336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698542" y="9988791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II</a:t>
            </a:r>
            <a:r>
              <a:rPr lang="en-US" sz="1200" dirty="0" err="1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50" name="Прямая соединительная линия 49"/>
          <p:cNvCxnSpPr>
            <a:cxnSpLocks/>
          </p:cNvCxnSpPr>
          <p:nvPr/>
        </p:nvCxnSpPr>
        <p:spPr bwMode="auto">
          <a:xfrm>
            <a:off x="771568" y="995131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693980" y="7992285"/>
            <a:ext cx="6667458" cy="1323439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Прогнозные ресурсы </a:t>
            </a:r>
            <a:r>
              <a:rPr lang="ru-RU" sz="1200" dirty="0">
                <a:solidFill>
                  <a:schemeClr val="bg1"/>
                </a:solidFill>
              </a:rPr>
              <a:t>золота Р</a:t>
            </a:r>
            <a:r>
              <a:rPr lang="ru-RU" sz="1200" baseline="-25000" dirty="0">
                <a:solidFill>
                  <a:schemeClr val="bg1"/>
                </a:solidFill>
              </a:rPr>
              <a:t>2</a:t>
            </a:r>
            <a:r>
              <a:rPr lang="ru-RU" sz="1200" dirty="0">
                <a:solidFill>
                  <a:schemeClr val="bg1"/>
                </a:solidFill>
              </a:rPr>
              <a:t> – </a:t>
            </a:r>
            <a:r>
              <a:rPr lang="ru-RU" sz="1200" b="1" dirty="0">
                <a:solidFill>
                  <a:schemeClr val="bg1"/>
                </a:solidFill>
              </a:rPr>
              <a:t>5,6</a:t>
            </a:r>
            <a:r>
              <a:rPr lang="ru-RU" sz="1200" dirty="0">
                <a:solidFill>
                  <a:schemeClr val="bg1"/>
                </a:solidFill>
              </a:rPr>
              <a:t> т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Содержание полезных компонентов: </a:t>
            </a:r>
            <a:r>
              <a:rPr lang="ru-RU" sz="1200" b="1" dirty="0" smtClean="0">
                <a:solidFill>
                  <a:schemeClr val="bg1"/>
                </a:solidFill>
                <a:latin typeface="PT Astra Sans"/>
              </a:rPr>
              <a:t>1,05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г/т золота 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Тип руд: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легкообогатимые </a:t>
            </a:r>
            <a:r>
              <a:rPr lang="ru-RU" sz="1200" dirty="0" err="1">
                <a:solidFill>
                  <a:schemeClr val="bg1"/>
                </a:solidFill>
                <a:ea typeface="PT Astra Sans"/>
              </a:rPr>
              <a:t>малосульфидные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золото-кварцевые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Объект аналог: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месторождение </a:t>
            </a:r>
            <a:r>
              <a:rPr lang="ru-RU" sz="1200" dirty="0" err="1">
                <a:solidFill>
                  <a:schemeClr val="bg1"/>
                </a:solidFill>
                <a:ea typeface="PT Astra Sans"/>
              </a:rPr>
              <a:t>Бутарное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(Магаданская область)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  <a:ea typeface="PT Astra Sans"/>
              </a:rPr>
              <a:t>Способ </a:t>
            </a:r>
            <a:r>
              <a:rPr lang="ru-RU" sz="1200" b="1" dirty="0">
                <a:solidFill>
                  <a:schemeClr val="bg1"/>
                </a:solidFill>
                <a:ea typeface="PT Astra Sans"/>
              </a:rPr>
              <a:t>отработки: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открытый</a:t>
            </a:r>
            <a:endParaRPr lang="ru-RU" sz="1200" b="1" dirty="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90886" y="102711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11,1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  <p:pic>
        <p:nvPicPr>
          <p:cNvPr id="22" name="Рисунок 21" descr="Изображение выглядит как зарисовка, рисунок, искусство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17388">
            <a:off x="5602898" y="8519340"/>
            <a:ext cx="1497684" cy="143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12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298499"/>
            <a:ext cx="6048000" cy="456171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 bwMode="auto">
          <a:xfrm>
            <a:off x="789026" y="813828"/>
            <a:ext cx="581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ЮЖНО-ПОДОЛЬСКОЕ </a:t>
            </a:r>
            <a:r>
              <a:rPr lang="ru-RU" sz="20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(медь, цинк)</a:t>
            </a:r>
            <a:endParaRPr sz="2400" dirty="0"/>
          </a:p>
        </p:txBody>
      </p:sp>
      <p:sp>
        <p:nvSpPr>
          <p:cNvPr id="23" name="TextBox 22"/>
          <p:cNvSpPr txBox="1"/>
          <p:nvPr/>
        </p:nvSpPr>
        <p:spPr bwMode="auto">
          <a:xfrm>
            <a:off x="698542" y="6437221"/>
            <a:ext cx="6665892" cy="24622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698542" y="7034121"/>
            <a:ext cx="5176837" cy="24622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698543" y="5856374"/>
            <a:ext cx="619333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РАСПОЛОЖЕНИЕ</a:t>
            </a:r>
            <a:r>
              <a:rPr lang="ru-RU" sz="1200" b="1" dirty="0" smtClean="0">
                <a:solidFill>
                  <a:schemeClr val="bg1"/>
                </a:solidFill>
              </a:rPr>
              <a:t>: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Республика Башкортостан, </a:t>
            </a:r>
            <a:r>
              <a:rPr lang="ru-RU" sz="1200" dirty="0" err="1">
                <a:solidFill>
                  <a:schemeClr val="bg1"/>
                </a:solidFill>
              </a:rPr>
              <a:t>Хайбуллинский</a:t>
            </a:r>
            <a:r>
              <a:rPr lang="ru-RU" sz="1200" dirty="0">
                <a:solidFill>
                  <a:schemeClr val="bg1"/>
                </a:solidFill>
              </a:rPr>
              <a:t> район. </a:t>
            </a:r>
            <a:r>
              <a:rPr lang="ru-RU" sz="1200" dirty="0" smtClean="0">
                <a:solidFill>
                  <a:schemeClr val="bg1"/>
                </a:solidFill>
              </a:rPr>
              <a:t>Площадь </a:t>
            </a:r>
            <a:r>
              <a:rPr lang="ru-RU" sz="1200" dirty="0">
                <a:solidFill>
                  <a:schemeClr val="bg1"/>
                </a:solidFill>
              </a:rPr>
              <a:t>–  </a:t>
            </a:r>
            <a:r>
              <a:rPr lang="ru-RU" sz="1200" dirty="0" smtClean="0">
                <a:solidFill>
                  <a:schemeClr val="bg1"/>
                </a:solidFill>
              </a:rPr>
              <a:t>5,45 </a:t>
            </a:r>
            <a:r>
              <a:rPr lang="ru-RU" sz="1200" dirty="0">
                <a:solidFill>
                  <a:schemeClr val="bg1"/>
                </a:solidFill>
              </a:rPr>
              <a:t>км</a:t>
            </a:r>
            <a:r>
              <a:rPr lang="ru-RU" sz="1200" baseline="30000" dirty="0">
                <a:solidFill>
                  <a:schemeClr val="bg1"/>
                </a:solidFill>
              </a:rPr>
              <a:t>2</a:t>
            </a:r>
          </a:p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ИНФРАСТРУКТУРА</a:t>
            </a:r>
            <a:r>
              <a:rPr lang="ru-RU" sz="12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: </a:t>
            </a:r>
            <a:r>
              <a:rPr lang="ru-RU" sz="1200" dirty="0">
                <a:solidFill>
                  <a:schemeClr val="bg1"/>
                </a:solidFill>
                <a:latin typeface="Golos Text DemiBold"/>
                <a:ea typeface="Golos Text DemiBold"/>
              </a:rPr>
              <a:t>в развитом горнорудном районе, 1 км а/д, 10 км </a:t>
            </a:r>
            <a:r>
              <a:rPr lang="ru-RU" sz="1200" dirty="0" err="1">
                <a:solidFill>
                  <a:schemeClr val="bg1"/>
                </a:solidFill>
                <a:latin typeface="Golos Text DemiBold"/>
                <a:ea typeface="Golos Text DemiBold"/>
              </a:rPr>
              <a:t>энергомощности</a:t>
            </a:r>
            <a:r>
              <a:rPr lang="ru-RU" sz="1200" dirty="0">
                <a:solidFill>
                  <a:schemeClr val="bg1"/>
                </a:solidFill>
                <a:latin typeface="Golos Text DemiBold"/>
                <a:ea typeface="Golos Text DemiBold"/>
              </a:rPr>
              <a:t>, 50 км </a:t>
            </a:r>
            <a:r>
              <a:rPr lang="ru-RU" sz="12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ж/д. Фланг </a:t>
            </a:r>
            <a:r>
              <a:rPr lang="ru-RU" sz="1200" dirty="0">
                <a:solidFill>
                  <a:schemeClr val="bg1"/>
                </a:solidFill>
                <a:latin typeface="Golos Text DemiBold"/>
                <a:ea typeface="Golos Text DemiBold"/>
              </a:rPr>
              <a:t>Подольского </a:t>
            </a:r>
            <a:r>
              <a:rPr lang="ru-RU" sz="12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месторождения 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 bwMode="auto">
          <a:xfrm>
            <a:off x="693980" y="6996161"/>
            <a:ext cx="6294438" cy="64633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бурение </a:t>
            </a:r>
            <a:r>
              <a:rPr lang="ru-RU" sz="1100" i="1" dirty="0" smtClean="0">
                <a:solidFill>
                  <a:schemeClr val="bg1"/>
                </a:solidFill>
              </a:rPr>
              <a:t>(56 скважин, 29,4 </a:t>
            </a:r>
            <a:r>
              <a:rPr lang="ru-RU" sz="1100" i="1" dirty="0" err="1" smtClean="0">
                <a:solidFill>
                  <a:schemeClr val="bg1"/>
                </a:solidFill>
              </a:rPr>
              <a:t>пог</a:t>
            </a:r>
            <a:r>
              <a:rPr lang="ru-RU" sz="1100" i="1" dirty="0" smtClean="0">
                <a:solidFill>
                  <a:schemeClr val="bg1"/>
                </a:solidFill>
              </a:rPr>
              <a:t>. км)</a:t>
            </a:r>
            <a:r>
              <a:rPr lang="ru-RU" sz="1200" b="1" dirty="0" smtClean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лабораторные </a:t>
            </a:r>
            <a:r>
              <a:rPr lang="ru-RU" sz="1200" b="1" dirty="0" smtClean="0">
                <a:solidFill>
                  <a:schemeClr val="bg1"/>
                </a:solidFill>
              </a:rPr>
              <a:t>работы </a:t>
            </a:r>
            <a:r>
              <a:rPr lang="ru-RU" sz="1100" i="1" dirty="0" smtClean="0">
                <a:solidFill>
                  <a:schemeClr val="bg1"/>
                </a:solidFill>
              </a:rPr>
              <a:t>(12,3 </a:t>
            </a:r>
            <a:r>
              <a:rPr lang="ru-RU" sz="1100" i="1" dirty="0">
                <a:solidFill>
                  <a:schemeClr val="bg1"/>
                </a:solidFill>
              </a:rPr>
              <a:t>тыс. ПКСА, </a:t>
            </a:r>
            <a:r>
              <a:rPr lang="ru-RU" sz="1100" i="1" dirty="0" smtClean="0">
                <a:solidFill>
                  <a:schemeClr val="bg1"/>
                </a:solidFill>
              </a:rPr>
              <a:t>10,4 </a:t>
            </a:r>
            <a:r>
              <a:rPr lang="ru-RU" sz="1100" i="1" dirty="0">
                <a:solidFill>
                  <a:schemeClr val="bg1"/>
                </a:solidFill>
              </a:rPr>
              <a:t>тыс. пробирных анализов, </a:t>
            </a:r>
            <a:r>
              <a:rPr lang="ru-RU" sz="1100" i="1" dirty="0" smtClean="0">
                <a:solidFill>
                  <a:schemeClr val="bg1"/>
                </a:solidFill>
              </a:rPr>
              <a:t>7,5 тыс. </a:t>
            </a:r>
            <a:r>
              <a:rPr lang="ru-RU" sz="1100" i="1" dirty="0">
                <a:solidFill>
                  <a:schemeClr val="bg1"/>
                </a:solidFill>
              </a:rPr>
              <a:t>атомно-абсорбционных анализов)</a:t>
            </a:r>
            <a:r>
              <a:rPr lang="ru-RU" sz="1200" b="1" dirty="0" smtClean="0">
                <a:solidFill>
                  <a:schemeClr val="bg1"/>
                </a:solidFill>
              </a:rPr>
              <a:t>, </a:t>
            </a:r>
            <a:r>
              <a:rPr lang="ru-RU" sz="1200" dirty="0" smtClean="0">
                <a:solidFill>
                  <a:schemeClr val="bg1"/>
                </a:solidFill>
              </a:rPr>
              <a:t>утверждено ТЭО разведочных кондиций</a:t>
            </a: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0" y="64770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 bwMode="auto">
          <a:xfrm>
            <a:off x="699388" y="6795838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46" name="Прямая соединительная линия 45"/>
          <p:cNvCxnSpPr>
            <a:cxnSpLocks/>
          </p:cNvCxnSpPr>
          <p:nvPr/>
        </p:nvCxnSpPr>
        <p:spPr bwMode="auto">
          <a:xfrm>
            <a:off x="771568" y="6778861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cxnSpLocks/>
          </p:cNvCxnSpPr>
          <p:nvPr/>
        </p:nvCxnSpPr>
        <p:spPr bwMode="auto">
          <a:xfrm>
            <a:off x="771568" y="760816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693980" y="7637336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698542" y="10052291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II</a:t>
            </a:r>
            <a:r>
              <a:rPr lang="en-US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50" name="Прямая соединительная линия 49"/>
          <p:cNvCxnSpPr>
            <a:cxnSpLocks/>
          </p:cNvCxnSpPr>
          <p:nvPr/>
        </p:nvCxnSpPr>
        <p:spPr bwMode="auto">
          <a:xfrm>
            <a:off x="771568" y="1002751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 bwMode="auto">
          <a:xfrm>
            <a:off x="693980" y="7858426"/>
            <a:ext cx="6456120" cy="221599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Запасы</a:t>
            </a:r>
            <a:r>
              <a:rPr lang="ru-RU" sz="1200" dirty="0">
                <a:solidFill>
                  <a:schemeClr val="bg1"/>
                </a:solidFill>
              </a:rPr>
              <a:t> С</a:t>
            </a:r>
            <a:r>
              <a:rPr lang="ru-RU" sz="1200" baseline="-25000" dirty="0">
                <a:solidFill>
                  <a:schemeClr val="bg1"/>
                </a:solidFill>
              </a:rPr>
              <a:t>1</a:t>
            </a:r>
            <a:r>
              <a:rPr lang="ru-RU" sz="1200" dirty="0">
                <a:solidFill>
                  <a:schemeClr val="bg1"/>
                </a:solidFill>
              </a:rPr>
              <a:t>+С</a:t>
            </a:r>
            <a:r>
              <a:rPr lang="ru-RU" sz="1200" baseline="-25000" dirty="0">
                <a:solidFill>
                  <a:schemeClr val="bg1"/>
                </a:solidFill>
              </a:rPr>
              <a:t>2</a:t>
            </a:r>
            <a:r>
              <a:rPr lang="ru-RU" sz="1200" dirty="0">
                <a:solidFill>
                  <a:schemeClr val="bg1"/>
                </a:solidFill>
              </a:rPr>
              <a:t>: </a:t>
            </a:r>
            <a:r>
              <a:rPr lang="ru-RU" sz="1200" dirty="0" smtClean="0">
                <a:solidFill>
                  <a:schemeClr val="bg1"/>
                </a:solidFill>
              </a:rPr>
              <a:t>медь </a:t>
            </a:r>
            <a:r>
              <a:rPr lang="ru-RU" sz="1200" dirty="0">
                <a:solidFill>
                  <a:schemeClr val="bg1"/>
                </a:solidFill>
              </a:rPr>
              <a:t>– </a:t>
            </a:r>
            <a:r>
              <a:rPr lang="ru-RU" sz="1200" b="1" dirty="0">
                <a:solidFill>
                  <a:schemeClr val="bg1"/>
                </a:solidFill>
              </a:rPr>
              <a:t>191,6</a:t>
            </a:r>
            <a:r>
              <a:rPr lang="ru-RU" sz="1200" dirty="0">
                <a:solidFill>
                  <a:schemeClr val="bg1"/>
                </a:solidFill>
              </a:rPr>
              <a:t> тыс. т, </a:t>
            </a:r>
            <a:r>
              <a:rPr lang="ru-RU" sz="1200" dirty="0" smtClean="0">
                <a:solidFill>
                  <a:schemeClr val="bg1"/>
                </a:solidFill>
              </a:rPr>
              <a:t>цинк </a:t>
            </a:r>
            <a:r>
              <a:rPr lang="ru-RU" sz="1200" dirty="0">
                <a:solidFill>
                  <a:schemeClr val="bg1"/>
                </a:solidFill>
              </a:rPr>
              <a:t>– </a:t>
            </a:r>
            <a:r>
              <a:rPr lang="ru-RU" sz="1200" b="1" dirty="0">
                <a:solidFill>
                  <a:schemeClr val="bg1"/>
                </a:solidFill>
              </a:rPr>
              <a:t>296</a:t>
            </a:r>
            <a:r>
              <a:rPr lang="ru-RU" sz="1200" dirty="0">
                <a:solidFill>
                  <a:schemeClr val="bg1"/>
                </a:solidFill>
              </a:rPr>
              <a:t> тыс. т, </a:t>
            </a:r>
            <a:r>
              <a:rPr lang="ru-RU" sz="1200" dirty="0" smtClean="0">
                <a:solidFill>
                  <a:schemeClr val="bg1"/>
                </a:solidFill>
              </a:rPr>
              <a:t>золото </a:t>
            </a:r>
            <a:r>
              <a:rPr lang="ru-RU" sz="1200" dirty="0">
                <a:solidFill>
                  <a:schemeClr val="bg1"/>
                </a:solidFill>
              </a:rPr>
              <a:t>– </a:t>
            </a:r>
            <a:r>
              <a:rPr lang="ru-RU" sz="1200" b="1" dirty="0">
                <a:solidFill>
                  <a:schemeClr val="bg1"/>
                </a:solidFill>
              </a:rPr>
              <a:t>10,9</a:t>
            </a:r>
            <a:r>
              <a:rPr lang="ru-RU" sz="1200" dirty="0">
                <a:solidFill>
                  <a:schemeClr val="bg1"/>
                </a:solidFill>
              </a:rPr>
              <a:t> т, </a:t>
            </a:r>
            <a:r>
              <a:rPr lang="ru-RU" sz="1200" dirty="0" smtClean="0">
                <a:solidFill>
                  <a:schemeClr val="bg1"/>
                </a:solidFill>
              </a:rPr>
              <a:t>серебро </a:t>
            </a:r>
            <a:r>
              <a:rPr lang="ru-RU" sz="1200" dirty="0">
                <a:solidFill>
                  <a:schemeClr val="bg1"/>
                </a:solidFill>
              </a:rPr>
              <a:t>– </a:t>
            </a:r>
            <a:r>
              <a:rPr lang="ru-RU" sz="1200" b="1" dirty="0">
                <a:solidFill>
                  <a:schemeClr val="bg1"/>
                </a:solidFill>
              </a:rPr>
              <a:t>314,4</a:t>
            </a:r>
            <a:r>
              <a:rPr lang="ru-RU" sz="1200" dirty="0">
                <a:solidFill>
                  <a:schemeClr val="bg1"/>
                </a:solidFill>
              </a:rPr>
              <a:t> т</a:t>
            </a:r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Ресурсы</a:t>
            </a:r>
            <a:r>
              <a:rPr lang="ru-RU" sz="1200" dirty="0">
                <a:solidFill>
                  <a:schemeClr val="bg1"/>
                </a:solidFill>
              </a:rPr>
              <a:t> Р</a:t>
            </a:r>
            <a:r>
              <a:rPr lang="ru-RU" sz="1200" baseline="-25000" dirty="0">
                <a:solidFill>
                  <a:schemeClr val="bg1"/>
                </a:solidFill>
              </a:rPr>
              <a:t>1</a:t>
            </a:r>
            <a:r>
              <a:rPr lang="ru-RU" sz="1200" dirty="0">
                <a:solidFill>
                  <a:schemeClr val="bg1"/>
                </a:solidFill>
              </a:rPr>
              <a:t>: </a:t>
            </a:r>
            <a:r>
              <a:rPr lang="ru-RU" sz="1200" dirty="0" smtClean="0">
                <a:solidFill>
                  <a:schemeClr val="bg1"/>
                </a:solidFill>
              </a:rPr>
              <a:t>медь</a:t>
            </a:r>
            <a:r>
              <a:rPr lang="ru-RU" sz="1200" dirty="0">
                <a:solidFill>
                  <a:schemeClr val="bg1"/>
                </a:solidFill>
              </a:rPr>
              <a:t> </a:t>
            </a:r>
            <a:r>
              <a:rPr lang="ru-RU" sz="1200" dirty="0" smtClean="0">
                <a:solidFill>
                  <a:schemeClr val="bg1"/>
                </a:solidFill>
              </a:rPr>
              <a:t>–</a:t>
            </a:r>
            <a:r>
              <a:rPr lang="en-US" sz="1200" dirty="0">
                <a:solidFill>
                  <a:schemeClr val="bg1"/>
                </a:solidFill>
              </a:rPr>
              <a:t> </a:t>
            </a:r>
            <a:r>
              <a:rPr lang="ru-RU" sz="1200" b="1" dirty="0">
                <a:solidFill>
                  <a:schemeClr val="bg1"/>
                </a:solidFill>
              </a:rPr>
              <a:t>118,2 </a:t>
            </a:r>
            <a:r>
              <a:rPr lang="ru-RU" sz="1200" dirty="0">
                <a:solidFill>
                  <a:schemeClr val="bg1"/>
                </a:solidFill>
              </a:rPr>
              <a:t>тыс. т, </a:t>
            </a:r>
            <a:r>
              <a:rPr lang="ru-RU" sz="1200" dirty="0" smtClean="0">
                <a:solidFill>
                  <a:schemeClr val="bg1"/>
                </a:solidFill>
              </a:rPr>
              <a:t>цинк</a:t>
            </a:r>
            <a:r>
              <a:rPr lang="ru-RU" sz="1200" dirty="0">
                <a:solidFill>
                  <a:schemeClr val="bg1"/>
                </a:solidFill>
              </a:rPr>
              <a:t> </a:t>
            </a:r>
            <a:r>
              <a:rPr lang="ru-RU" sz="1200" dirty="0" smtClean="0">
                <a:solidFill>
                  <a:schemeClr val="bg1"/>
                </a:solidFill>
              </a:rPr>
              <a:t>–</a:t>
            </a:r>
            <a:r>
              <a:rPr lang="ru-RU" sz="1200" dirty="0">
                <a:solidFill>
                  <a:schemeClr val="bg1"/>
                </a:solidFill>
              </a:rPr>
              <a:t> </a:t>
            </a:r>
            <a:r>
              <a:rPr lang="ru-RU" sz="1200" b="1" dirty="0">
                <a:solidFill>
                  <a:schemeClr val="bg1"/>
                </a:solidFill>
              </a:rPr>
              <a:t>143,9 </a:t>
            </a:r>
            <a:r>
              <a:rPr lang="ru-RU" sz="1200" dirty="0">
                <a:solidFill>
                  <a:schemeClr val="bg1"/>
                </a:solidFill>
              </a:rPr>
              <a:t>тыс. т, </a:t>
            </a:r>
            <a:r>
              <a:rPr lang="ru-RU" sz="1200" dirty="0" smtClean="0">
                <a:solidFill>
                  <a:schemeClr val="bg1"/>
                </a:solidFill>
              </a:rPr>
              <a:t>золото</a:t>
            </a:r>
            <a:r>
              <a:rPr lang="ru-RU" sz="1200" dirty="0">
                <a:solidFill>
                  <a:schemeClr val="bg1"/>
                </a:solidFill>
              </a:rPr>
              <a:t> </a:t>
            </a:r>
            <a:r>
              <a:rPr lang="ru-RU" sz="1200" dirty="0" smtClean="0">
                <a:solidFill>
                  <a:schemeClr val="bg1"/>
                </a:solidFill>
              </a:rPr>
              <a:t>–</a:t>
            </a:r>
            <a:r>
              <a:rPr lang="ru-RU" sz="1200" dirty="0">
                <a:solidFill>
                  <a:schemeClr val="bg1"/>
                </a:solidFill>
              </a:rPr>
              <a:t> </a:t>
            </a:r>
            <a:r>
              <a:rPr lang="ru-RU" sz="1200" b="1" dirty="0">
                <a:solidFill>
                  <a:schemeClr val="bg1"/>
                </a:solidFill>
              </a:rPr>
              <a:t>10,6 </a:t>
            </a:r>
            <a:r>
              <a:rPr lang="ru-RU" sz="1200" dirty="0">
                <a:solidFill>
                  <a:schemeClr val="bg1"/>
                </a:solidFill>
              </a:rPr>
              <a:t>т, </a:t>
            </a:r>
            <a:r>
              <a:rPr lang="ru-RU" sz="1200" dirty="0" smtClean="0">
                <a:solidFill>
                  <a:schemeClr val="bg1"/>
                </a:solidFill>
              </a:rPr>
              <a:t>серебро –</a:t>
            </a:r>
            <a:r>
              <a:rPr lang="ru-RU" sz="1200" b="1" dirty="0" smtClean="0">
                <a:solidFill>
                  <a:schemeClr val="bg1"/>
                </a:solidFill>
              </a:rPr>
              <a:t>136,3</a:t>
            </a:r>
            <a:r>
              <a:rPr lang="ru-RU" sz="1200" b="1" dirty="0">
                <a:solidFill>
                  <a:schemeClr val="bg1"/>
                </a:solidFill>
              </a:rPr>
              <a:t> </a:t>
            </a:r>
            <a:r>
              <a:rPr lang="ru-RU" sz="1200" dirty="0">
                <a:solidFill>
                  <a:schemeClr val="bg1"/>
                </a:solidFill>
              </a:rPr>
              <a:t>т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Содержания полезных компонентов: 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1,1-1,3</a:t>
            </a:r>
            <a:r>
              <a:rPr lang="ru-RU" sz="1200" dirty="0">
                <a:solidFill>
                  <a:schemeClr val="bg1"/>
                </a:solidFill>
              </a:rPr>
              <a:t>% меди, 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1,6-2,1</a:t>
            </a:r>
            <a:r>
              <a:rPr lang="ru-RU" sz="1200" dirty="0">
                <a:solidFill>
                  <a:schemeClr val="bg1"/>
                </a:solidFill>
              </a:rPr>
              <a:t>% цинка, </a:t>
            </a:r>
            <a:r>
              <a:rPr lang="ru-RU" sz="1200" dirty="0" smtClean="0">
                <a:solidFill>
                  <a:schemeClr val="bg1"/>
                </a:solidFill>
                <a:latin typeface="PT Astra Sans"/>
              </a:rPr>
              <a:t>0,5-1,1 </a:t>
            </a:r>
            <a:r>
              <a:rPr lang="ru-RU" sz="1200" dirty="0" smtClean="0">
                <a:solidFill>
                  <a:schemeClr val="bg1"/>
                </a:solidFill>
              </a:rPr>
              <a:t>г/т </a:t>
            </a:r>
            <a:r>
              <a:rPr lang="ru-RU" sz="1200" dirty="0">
                <a:solidFill>
                  <a:schemeClr val="bg1"/>
                </a:solidFill>
              </a:rPr>
              <a:t>золота, 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18,1-21,5</a:t>
            </a:r>
            <a:r>
              <a:rPr lang="ru-RU" sz="1200" dirty="0">
                <a:solidFill>
                  <a:schemeClr val="bg1"/>
                </a:solidFill>
              </a:rPr>
              <a:t> г/т серебра 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Тип руд: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легкообогатимые медные, медно-цинковые, цинковые и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золото-сульфидные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Объект аналог: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Подольское месторождение (в 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5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км)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Товарная продукция: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товарный медный и цинковый концентрат при извлечении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/>
            </a:r>
            <a:br>
              <a:rPr lang="ru-RU" sz="1200" dirty="0" smtClean="0">
                <a:solidFill>
                  <a:schemeClr val="bg1"/>
                </a:solidFill>
                <a:ea typeface="PT Astra Sans"/>
              </a:rPr>
            </a:br>
            <a:r>
              <a:rPr lang="ru-RU" sz="1200" dirty="0" smtClean="0">
                <a:solidFill>
                  <a:schemeClr val="bg1"/>
                </a:solidFill>
                <a:latin typeface="PT Astra Sans"/>
                <a:ea typeface="PT Astra Sans"/>
              </a:rPr>
              <a:t>66-77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% меди, 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71-82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% цинка, 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24-66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% золота, 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29-77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% серебра</a:t>
            </a:r>
            <a:endParaRPr sz="2800" dirty="0"/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Способ отработки: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подземный (глубины 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260-650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м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)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690886" y="102711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839,9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</p:spTree>
    <p:extLst>
      <p:ext uri="{BB962C8B-B14F-4D97-AF65-F5344CB8AC3E}">
        <p14:creationId xmlns:p14="http://schemas.microsoft.com/office/powerpoint/2010/main" val="2084894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789026" y="805897"/>
            <a:ext cx="581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ПИНКЕЛЬЯВР </a:t>
            </a:r>
            <a:r>
              <a:rPr lang="ru-RU" sz="2000" dirty="0">
                <a:solidFill>
                  <a:schemeClr val="bg1"/>
                </a:solidFill>
                <a:latin typeface="Golos Text DemiBold"/>
                <a:ea typeface="Golos Text DemiBold"/>
              </a:rPr>
              <a:t>(железные руды)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698542" y="6394955"/>
            <a:ext cx="5176837" cy="276999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20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693776" y="6122326"/>
            <a:ext cx="6192799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PT Astra Sans"/>
                <a:ea typeface="PT Astra Sans"/>
              </a:rPr>
              <a:t>ИНФРАСТРУКТУРА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: 50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км от промплощадки </a:t>
            </a:r>
            <a:r>
              <a:rPr lang="ru-RU" sz="1200" dirty="0" err="1">
                <a:solidFill>
                  <a:schemeClr val="bg1"/>
                </a:solidFill>
                <a:ea typeface="PT Astra Sans"/>
              </a:rPr>
              <a:t>Оленегорского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ГОКа, а/д и ж/д, 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65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км от порта Мурманск </a:t>
            </a:r>
            <a:endParaRPr sz="2800" dirty="0"/>
          </a:p>
        </p:txBody>
      </p:sp>
      <p:sp>
        <p:nvSpPr>
          <p:cNvPr id="33" name="TextBox 32"/>
          <p:cNvSpPr txBox="1"/>
          <p:nvPr/>
        </p:nvSpPr>
        <p:spPr bwMode="auto">
          <a:xfrm>
            <a:off x="693776" y="5854927"/>
            <a:ext cx="6635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РАСПОЛОЖЕНИЕ: </a:t>
            </a:r>
            <a:r>
              <a:rPr lang="ru-RU" sz="1200" dirty="0">
                <a:solidFill>
                  <a:schemeClr val="bg1"/>
                </a:solidFill>
              </a:rPr>
              <a:t>Мурманская область, </a:t>
            </a:r>
            <a:r>
              <a:rPr lang="ru-RU" sz="1200" dirty="0" err="1">
                <a:solidFill>
                  <a:schemeClr val="bg1"/>
                </a:solidFill>
              </a:rPr>
              <a:t>с.п</a:t>
            </a:r>
            <a:r>
              <a:rPr lang="ru-RU" sz="1200" dirty="0">
                <a:solidFill>
                  <a:schemeClr val="bg1"/>
                </a:solidFill>
              </a:rPr>
              <a:t>. Ловозеро. Площадь – </a:t>
            </a:r>
            <a:r>
              <a:rPr lang="ru-RU" sz="1200" dirty="0" smtClean="0">
                <a:solidFill>
                  <a:schemeClr val="bg1"/>
                </a:solidFill>
                <a:latin typeface="PT Astra Sans"/>
              </a:rPr>
              <a:t>8,5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км</a:t>
            </a:r>
            <a:r>
              <a:rPr lang="ru-RU" sz="1200" baseline="30000" dirty="0">
                <a:solidFill>
                  <a:schemeClr val="bg1"/>
                </a:solidFill>
              </a:rPr>
              <a:t>2</a:t>
            </a:r>
            <a:endParaRPr sz="2800" dirty="0"/>
          </a:p>
        </p:txBody>
      </p:sp>
      <p:sp>
        <p:nvSpPr>
          <p:cNvPr id="35" name="TextBox 34"/>
          <p:cNvSpPr txBox="1"/>
          <p:nvPr/>
        </p:nvSpPr>
        <p:spPr bwMode="auto">
          <a:xfrm>
            <a:off x="699389" y="6871150"/>
            <a:ext cx="6293592" cy="64633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бурение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100" dirty="0" smtClean="0">
                <a:solidFill>
                  <a:schemeClr val="bg1"/>
                </a:solidFill>
              </a:rPr>
              <a:t>(</a:t>
            </a:r>
            <a:r>
              <a:rPr lang="ru-RU" sz="1100" i="1" dirty="0">
                <a:solidFill>
                  <a:schemeClr val="bg1"/>
                </a:solidFill>
                <a:latin typeface="PT Astra Sans"/>
              </a:rPr>
              <a:t>93</a:t>
            </a:r>
            <a:r>
              <a:rPr lang="ru-RU" sz="1100" i="1" dirty="0">
                <a:solidFill>
                  <a:schemeClr val="bg1"/>
                </a:solidFill>
              </a:rPr>
              <a:t> </a:t>
            </a:r>
            <a:r>
              <a:rPr lang="ru-RU" sz="1100" i="1" dirty="0" smtClean="0">
                <a:solidFill>
                  <a:schemeClr val="bg1"/>
                </a:solidFill>
              </a:rPr>
              <a:t>скважины, </a:t>
            </a:r>
            <a:r>
              <a:rPr lang="ru-RU" sz="1100" i="1" dirty="0" smtClean="0">
                <a:solidFill>
                  <a:schemeClr val="bg1"/>
                </a:solidFill>
                <a:latin typeface="PT Astra Sans"/>
              </a:rPr>
              <a:t>17,6</a:t>
            </a:r>
            <a:r>
              <a:rPr lang="ru-RU" sz="1100" i="1" dirty="0" smtClean="0">
                <a:solidFill>
                  <a:schemeClr val="bg1"/>
                </a:solidFill>
              </a:rPr>
              <a:t> </a:t>
            </a:r>
            <a:r>
              <a:rPr lang="ru-RU" sz="1100" i="1" dirty="0" err="1">
                <a:solidFill>
                  <a:schemeClr val="bg1"/>
                </a:solidFill>
              </a:rPr>
              <a:t>пог</a:t>
            </a:r>
            <a:r>
              <a:rPr lang="ru-RU" sz="1100" i="1" dirty="0">
                <a:solidFill>
                  <a:schemeClr val="bg1"/>
                </a:solidFill>
              </a:rPr>
              <a:t>. км</a:t>
            </a:r>
            <a:r>
              <a:rPr lang="ru-RU" sz="1100" dirty="0">
                <a:solidFill>
                  <a:schemeClr val="bg1"/>
                </a:solidFill>
              </a:rPr>
              <a:t>)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геофизика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ru-RU" sz="1100" i="1" dirty="0" smtClean="0">
                <a:solidFill>
                  <a:schemeClr val="bg1"/>
                </a:solidFill>
              </a:rPr>
              <a:t>(наземная магнитная съемка)</a:t>
            </a:r>
            <a:r>
              <a:rPr lang="ru-RU" sz="1200" dirty="0" smtClean="0">
                <a:solidFill>
                  <a:schemeClr val="bg1"/>
                </a:solidFill>
              </a:rPr>
              <a:t>, </a:t>
            </a:r>
            <a:r>
              <a:rPr lang="ru-RU" sz="1200" b="1" dirty="0" smtClean="0">
                <a:solidFill>
                  <a:schemeClr val="bg1"/>
                </a:solidFill>
              </a:rPr>
              <a:t>лабораторные работы </a:t>
            </a:r>
            <a:r>
              <a:rPr lang="en-US" sz="1100" i="1" dirty="0" smtClean="0">
                <a:solidFill>
                  <a:schemeClr val="bg1"/>
                </a:solidFill>
              </a:rPr>
              <a:t>(ICP-AES, KXA</a:t>
            </a:r>
            <a:r>
              <a:rPr lang="ru-RU" sz="1100" i="1" dirty="0" smtClean="0">
                <a:solidFill>
                  <a:schemeClr val="bg1"/>
                </a:solidFill>
              </a:rPr>
              <a:t> на железо</a:t>
            </a:r>
            <a:r>
              <a:rPr lang="en-US" sz="1100" i="1" dirty="0" smtClean="0">
                <a:solidFill>
                  <a:schemeClr val="bg1"/>
                </a:solidFill>
              </a:rPr>
              <a:t>)</a:t>
            </a:r>
            <a:r>
              <a:rPr lang="ru-RU" sz="1200" dirty="0" smtClean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технологические </a:t>
            </a:r>
            <a:r>
              <a:rPr lang="ru-RU" sz="1200" b="1" dirty="0" smtClean="0">
                <a:solidFill>
                  <a:schemeClr val="bg1"/>
                </a:solidFill>
              </a:rPr>
              <a:t>исследования </a:t>
            </a:r>
            <a:r>
              <a:rPr lang="ru-RU" sz="1100" i="1" dirty="0" smtClean="0">
                <a:solidFill>
                  <a:schemeClr val="bg1"/>
                </a:solidFill>
              </a:rPr>
              <a:t>(4 МТП, 2 ЛТП)</a:t>
            </a:r>
            <a:r>
              <a:rPr lang="ru-RU" sz="1200" dirty="0" smtClean="0">
                <a:solidFill>
                  <a:schemeClr val="bg1"/>
                </a:solidFill>
              </a:rPr>
              <a:t>, </a:t>
            </a:r>
            <a:r>
              <a:rPr lang="ru-RU" sz="1200" dirty="0">
                <a:solidFill>
                  <a:schemeClr val="bg1"/>
                </a:solidFill>
              </a:rPr>
              <a:t>утверждено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ТЭО разведочных кондиций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699388" y="6652403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37" name="Прямая соединительная линия 36"/>
          <p:cNvCxnSpPr>
            <a:cxnSpLocks/>
          </p:cNvCxnSpPr>
          <p:nvPr/>
        </p:nvCxnSpPr>
        <p:spPr bwMode="auto">
          <a:xfrm>
            <a:off x="771568" y="6583991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 bwMode="auto">
          <a:xfrm>
            <a:off x="693980" y="7810712"/>
            <a:ext cx="5325820" cy="2446824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200" b="1" dirty="0">
                <a:solidFill>
                  <a:schemeClr val="bg1"/>
                </a:solidFill>
              </a:rPr>
              <a:t>Запасы</a:t>
            </a:r>
            <a:r>
              <a:rPr lang="ru-RU" sz="1200" dirty="0">
                <a:solidFill>
                  <a:schemeClr val="bg1"/>
                </a:solidFill>
              </a:rPr>
              <a:t> железных руд С</a:t>
            </a:r>
            <a:r>
              <a:rPr lang="ru-RU" sz="1200" baseline="-25000" dirty="0">
                <a:solidFill>
                  <a:schemeClr val="bg1"/>
                </a:solidFill>
              </a:rPr>
              <a:t>1</a:t>
            </a:r>
            <a:r>
              <a:rPr lang="ru-RU" sz="1200" dirty="0">
                <a:solidFill>
                  <a:schemeClr val="bg1"/>
                </a:solidFill>
              </a:rPr>
              <a:t>+С</a:t>
            </a:r>
            <a:r>
              <a:rPr lang="ru-RU" sz="1200" baseline="-25000" dirty="0">
                <a:solidFill>
                  <a:schemeClr val="bg1"/>
                </a:solidFill>
              </a:rPr>
              <a:t>2</a:t>
            </a:r>
            <a:r>
              <a:rPr lang="ru-RU" sz="1200" dirty="0">
                <a:solidFill>
                  <a:schemeClr val="bg1"/>
                </a:solidFill>
              </a:rPr>
              <a:t> - </a:t>
            </a:r>
            <a:r>
              <a:rPr lang="ru-RU" sz="1200" b="1" dirty="0">
                <a:solidFill>
                  <a:schemeClr val="bg1"/>
                </a:solidFill>
              </a:rPr>
              <a:t>77,1 </a:t>
            </a:r>
            <a:r>
              <a:rPr lang="ru-RU" sz="1200" dirty="0">
                <a:solidFill>
                  <a:schemeClr val="bg1"/>
                </a:solidFill>
              </a:rPr>
              <a:t>млн т</a:t>
            </a:r>
            <a:r>
              <a:rPr lang="ru-RU" sz="1200" b="1" dirty="0">
                <a:solidFill>
                  <a:schemeClr val="bg1"/>
                </a:solidFill>
              </a:rPr>
              <a:t>, </a:t>
            </a:r>
            <a:r>
              <a:rPr lang="ru-RU" sz="1200" dirty="0">
                <a:solidFill>
                  <a:schemeClr val="bg1"/>
                </a:solidFill>
              </a:rPr>
              <a:t>забалансовые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–</a:t>
            </a:r>
            <a:r>
              <a:rPr lang="ru-RU" sz="1200" b="1" dirty="0">
                <a:solidFill>
                  <a:schemeClr val="bg1"/>
                </a:solidFill>
              </a:rPr>
              <a:t> 15,0 </a:t>
            </a:r>
            <a:r>
              <a:rPr lang="ru-RU" sz="1200" dirty="0">
                <a:solidFill>
                  <a:schemeClr val="bg1"/>
                </a:solidFill>
              </a:rPr>
              <a:t>млн </a:t>
            </a:r>
            <a:r>
              <a:rPr lang="ru-RU" sz="1200" dirty="0" smtClean="0">
                <a:solidFill>
                  <a:schemeClr val="bg1"/>
                </a:solidFill>
              </a:rPr>
              <a:t>т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>Ресурсы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Р</a:t>
            </a:r>
            <a:r>
              <a:rPr lang="ru-RU" sz="1200" baseline="-25000" dirty="0">
                <a:solidFill>
                  <a:schemeClr val="bg1"/>
                </a:solidFill>
              </a:rPr>
              <a:t>1</a:t>
            </a:r>
            <a:r>
              <a:rPr lang="ru-RU" sz="1200" dirty="0">
                <a:solidFill>
                  <a:schemeClr val="bg1"/>
                </a:solidFill>
              </a:rPr>
              <a:t> - </a:t>
            </a:r>
            <a:r>
              <a:rPr lang="ru-RU" sz="1200" b="1" dirty="0">
                <a:solidFill>
                  <a:schemeClr val="bg1"/>
                </a:solidFill>
              </a:rPr>
              <a:t>21</a:t>
            </a:r>
            <a:r>
              <a:rPr lang="ru-RU" sz="1200" dirty="0">
                <a:solidFill>
                  <a:schemeClr val="bg1"/>
                </a:solidFill>
              </a:rPr>
              <a:t> млн т</a:t>
            </a:r>
            <a:endParaRPr lang="ru-RU" sz="1200" dirty="0">
              <a:solidFill>
                <a:schemeClr val="bg1"/>
              </a:solidFill>
              <a:latin typeface="PT Astra Sans"/>
              <a:ea typeface="PT Astra Sans"/>
            </a:endParaRPr>
          </a:p>
          <a:p>
            <a:pPr>
              <a:lnSpc>
                <a:spcPct val="150000"/>
              </a:lnSpc>
              <a:defRPr/>
            </a:pPr>
            <a:r>
              <a:rPr lang="ru-RU" sz="1200" b="1" dirty="0">
                <a:solidFill>
                  <a:schemeClr val="bg1"/>
                </a:solidFill>
              </a:rPr>
              <a:t>Содержание полезных компонентов:  20,3% </a:t>
            </a:r>
            <a:r>
              <a:rPr lang="ru-RU" sz="1200" dirty="0">
                <a:solidFill>
                  <a:schemeClr val="bg1"/>
                </a:solidFill>
              </a:rPr>
              <a:t>железо магнетитовое</a:t>
            </a:r>
            <a:endParaRPr sz="2800" dirty="0"/>
          </a:p>
          <a:p>
            <a:pPr>
              <a:lnSpc>
                <a:spcPct val="150000"/>
              </a:lnSpc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Тип руд: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легкообогатимые железистые кварциты </a:t>
            </a:r>
            <a:endParaRPr sz="2800" dirty="0"/>
          </a:p>
          <a:p>
            <a:pPr>
              <a:lnSpc>
                <a:spcPct val="150000"/>
              </a:lnSpc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Объект аналог: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 err="1">
                <a:solidFill>
                  <a:schemeClr val="bg1"/>
                </a:solidFill>
                <a:ea typeface="PT Astra Sans"/>
              </a:rPr>
              <a:t>Оленегорское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месторождение</a:t>
            </a:r>
          </a:p>
          <a:p>
            <a:pPr>
              <a:spcBef>
                <a:spcPts val="600"/>
              </a:spcBef>
              <a:defRPr/>
            </a:pPr>
            <a:r>
              <a:rPr lang="ru-RU" sz="1200" b="1" dirty="0" smtClean="0">
                <a:solidFill>
                  <a:schemeClr val="bg1"/>
                </a:solidFill>
                <a:ea typeface="PT Astra Sans"/>
              </a:rPr>
              <a:t>Товарная </a:t>
            </a:r>
            <a:r>
              <a:rPr lang="ru-RU" sz="1200" b="1" dirty="0">
                <a:solidFill>
                  <a:schemeClr val="bg1"/>
                </a:solidFill>
                <a:ea typeface="PT Astra Sans"/>
              </a:rPr>
              <a:t>продукция: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высококачественный магнетитовый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/>
            </a:r>
            <a:br>
              <a:rPr lang="ru-RU" sz="1200" dirty="0" smtClean="0">
                <a:solidFill>
                  <a:schemeClr val="bg1"/>
                </a:solidFill>
                <a:ea typeface="PT Astra Sans"/>
              </a:rPr>
            </a:b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концентрат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с содержанием железа 69,7-70,2%</a:t>
            </a:r>
            <a:endParaRPr sz="2800" dirty="0"/>
          </a:p>
          <a:p>
            <a:pPr>
              <a:spcBef>
                <a:spcPts val="600"/>
              </a:spcBef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Способ отработки: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открытый</a:t>
            </a:r>
          </a:p>
          <a:p>
            <a:pPr>
              <a:spcBef>
                <a:spcPts val="600"/>
              </a:spcBef>
              <a:defRPr/>
            </a:pPr>
            <a:endParaRPr lang="ru-RU" sz="1200" dirty="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693980" y="7608201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40" name="Прямая соединительная линия 39"/>
          <p:cNvCxnSpPr>
            <a:cxnSpLocks/>
          </p:cNvCxnSpPr>
          <p:nvPr/>
        </p:nvCxnSpPr>
        <p:spPr bwMode="auto">
          <a:xfrm>
            <a:off x="771568" y="7540927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 bwMode="auto">
          <a:xfrm>
            <a:off x="5314950" y="6720661"/>
            <a:ext cx="1947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>
                <a:solidFill>
                  <a:schemeClr val="bg1"/>
                </a:solidFill>
              </a:rPr>
              <a:t/>
            </a:r>
            <a:br>
              <a:rPr lang="ru-RU" sz="2800">
                <a:solidFill>
                  <a:schemeClr val="bg1"/>
                </a:solidFill>
              </a:rPr>
            </a:br>
            <a:endParaRPr lang="ru-RU" sz="1200">
              <a:solidFill>
                <a:schemeClr val="bg1"/>
              </a:solidFill>
            </a:endParaRPr>
          </a:p>
        </p:txBody>
      </p:sp>
      <p:cxnSp>
        <p:nvCxnSpPr>
          <p:cNvPr id="24" name="Прямая соединительная линия 23"/>
          <p:cNvCxnSpPr>
            <a:cxnSpLocks/>
          </p:cNvCxnSpPr>
          <p:nvPr/>
        </p:nvCxnSpPr>
        <p:spPr bwMode="auto">
          <a:xfrm>
            <a:off x="0" y="64770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1" y="8805306"/>
            <a:ext cx="1604868" cy="116876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auto">
          <a:xfrm>
            <a:off x="698542" y="9997756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II</a:t>
            </a:r>
            <a:r>
              <a:rPr lang="en-US" sz="1200" dirty="0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19" name="Прямая соединительная линия 18"/>
          <p:cNvCxnSpPr>
            <a:cxnSpLocks/>
          </p:cNvCxnSpPr>
          <p:nvPr/>
        </p:nvCxnSpPr>
        <p:spPr bwMode="auto">
          <a:xfrm>
            <a:off x="771568" y="9998377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298268"/>
            <a:ext cx="6048000" cy="453855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 bwMode="auto">
          <a:xfrm>
            <a:off x="690886" y="102584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296,8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 bwMode="auto">
          <a:xfrm>
            <a:off x="789026" y="813828"/>
            <a:ext cx="581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КИРЬЯВОЛАХТИНСКАЯ </a:t>
            </a:r>
            <a:r>
              <a:rPr lang="ru-RU" sz="2000" dirty="0">
                <a:solidFill>
                  <a:schemeClr val="bg1"/>
                </a:solidFill>
                <a:latin typeface="Golos Text DemiBold"/>
                <a:ea typeface="Golos Text DemiBold"/>
              </a:rPr>
              <a:t>(графит)</a:t>
            </a:r>
            <a:endParaRPr sz="2400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3391" y="8659166"/>
            <a:ext cx="1858483" cy="1151825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698542" y="5836054"/>
            <a:ext cx="6665892" cy="3563242"/>
            <a:chOff x="698542" y="6022022"/>
            <a:chExt cx="6665892" cy="3563242"/>
          </a:xfrm>
        </p:grpSpPr>
        <p:sp>
          <p:nvSpPr>
            <p:cNvPr id="23" name="TextBox 22"/>
            <p:cNvSpPr txBox="1"/>
            <p:nvPr/>
          </p:nvSpPr>
          <p:spPr bwMode="auto">
            <a:xfrm>
              <a:off x="698542" y="6623189"/>
              <a:ext cx="6665892" cy="246221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ru-RU" sz="1000">
                <a:solidFill>
                  <a:schemeClr val="bg1"/>
                </a:solidFill>
                <a:latin typeface="PT Astra Sans"/>
                <a:ea typeface="PT Astra Sans"/>
              </a:endParaRP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698542" y="7220089"/>
              <a:ext cx="5176837" cy="246221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ru-RU" sz="1000">
                <a:solidFill>
                  <a:schemeClr val="bg1"/>
                </a:solidFill>
                <a:latin typeface="PT Astra Sans"/>
                <a:ea typeface="PT Astra Sans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698542" y="6022022"/>
              <a:ext cx="6319838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ru-RU" sz="1200" b="1" dirty="0">
                  <a:solidFill>
                    <a:schemeClr val="bg1"/>
                  </a:solidFill>
                </a:rPr>
                <a:t>РАСПОЛОЖЕНИЕ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:</a:t>
              </a:r>
              <a:r>
                <a:rPr lang="ru-RU" sz="1200" dirty="0" smtClean="0">
                  <a:solidFill>
                    <a:schemeClr val="bg1"/>
                  </a:solidFill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</a:rPr>
                <a:t>Республика Карелия, Сортавальский район. </a:t>
              </a:r>
              <a:r>
                <a:rPr lang="ru-RU" sz="1200" dirty="0" smtClean="0">
                  <a:solidFill>
                    <a:schemeClr val="bg1"/>
                  </a:solidFill>
                </a:rPr>
                <a:t>Площадь </a:t>
              </a:r>
              <a:r>
                <a:rPr lang="ru-RU" sz="1200" dirty="0">
                  <a:solidFill>
                    <a:schemeClr val="bg1"/>
                  </a:solidFill>
                </a:rPr>
                <a:t>– </a:t>
              </a:r>
              <a:r>
                <a:rPr lang="ru-RU" sz="1200" dirty="0" smtClean="0">
                  <a:solidFill>
                    <a:schemeClr val="bg1"/>
                  </a:solidFill>
                  <a:latin typeface="PT Astra Sans"/>
                </a:rPr>
                <a:t>16,84</a:t>
              </a:r>
              <a:r>
                <a:rPr lang="ru-RU" sz="1200" dirty="0" smtClean="0">
                  <a:solidFill>
                    <a:schemeClr val="bg1"/>
                  </a:solidFill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</a:rPr>
                <a:t>км</a:t>
              </a:r>
              <a:r>
                <a:rPr lang="ru-RU" sz="1200" baseline="30000" dirty="0">
                  <a:solidFill>
                    <a:schemeClr val="bg1"/>
                  </a:solidFill>
                </a:rPr>
                <a:t>2</a:t>
              </a:r>
              <a:endParaRPr sz="1200" dirty="0"/>
            </a:p>
            <a:p>
              <a:pPr>
                <a:spcBef>
                  <a:spcPts val="600"/>
                </a:spcBef>
                <a:defRPr/>
              </a:pPr>
              <a:r>
                <a:rPr lang="ru-RU" sz="1200" b="1" dirty="0">
                  <a:solidFill>
                    <a:schemeClr val="bg1"/>
                  </a:solidFill>
                  <a:latin typeface="Golos Text DemiBold"/>
                  <a:ea typeface="Golos Text DemiBold"/>
                </a:rPr>
                <a:t>ИНФРАСТРУКТУРА: </a:t>
              </a:r>
              <a:r>
                <a:rPr lang="ru-RU" sz="1200" dirty="0">
                  <a:solidFill>
                    <a:schemeClr val="bg1"/>
                  </a:solidFill>
                  <a:ea typeface="PT Astra Sans"/>
                </a:rPr>
                <a:t>в </a:t>
              </a:r>
              <a:r>
                <a:rPr lang="ru-RU" sz="1200" dirty="0">
                  <a:solidFill>
                    <a:schemeClr val="bg1"/>
                  </a:solidFill>
                  <a:latin typeface="PT Astra Sans"/>
                  <a:ea typeface="PT Astra Sans"/>
                </a:rPr>
                <a:t>10</a:t>
              </a:r>
              <a:r>
                <a:rPr lang="ru-RU" sz="1200" dirty="0">
                  <a:solidFill>
                    <a:schemeClr val="bg1"/>
                  </a:solidFill>
                  <a:ea typeface="PT Astra Sans"/>
                </a:rPr>
                <a:t> км зоне а/д и ж/д, в </a:t>
              </a:r>
              <a:r>
                <a:rPr lang="ru-RU" sz="1200" dirty="0">
                  <a:solidFill>
                    <a:schemeClr val="bg1"/>
                  </a:solidFill>
                  <a:latin typeface="PT Astra Sans"/>
                  <a:ea typeface="PT Astra Sans"/>
                </a:rPr>
                <a:t>200</a:t>
              </a:r>
              <a:r>
                <a:rPr lang="ru-RU" sz="1200" dirty="0">
                  <a:solidFill>
                    <a:schemeClr val="bg1"/>
                  </a:solidFill>
                  <a:ea typeface="PT Astra Sans"/>
                </a:rPr>
                <a:t> км от крупных промышленных центров Санкт-Петербург и </a:t>
              </a:r>
              <a:r>
                <a:rPr lang="ru-RU" sz="1200" dirty="0" smtClean="0">
                  <a:solidFill>
                    <a:schemeClr val="bg1"/>
                  </a:solidFill>
                  <a:ea typeface="PT Astra Sans"/>
                </a:rPr>
                <a:t>Петрозаводск</a:t>
              </a:r>
              <a:endParaRPr lang="ru-RU" sz="1200" b="1" dirty="0">
                <a:solidFill>
                  <a:schemeClr val="bg1"/>
                </a:solidFill>
                <a:ea typeface="Golos Text DemiBold"/>
              </a:endParaRPr>
            </a:p>
          </p:txBody>
        </p:sp>
        <p:sp>
          <p:nvSpPr>
            <p:cNvPr id="31" name="TextBox 30"/>
            <p:cNvSpPr txBox="1"/>
            <p:nvPr/>
          </p:nvSpPr>
          <p:spPr bwMode="auto">
            <a:xfrm>
              <a:off x="698542" y="8107936"/>
              <a:ext cx="6581098" cy="1477328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ru-RU" sz="1200" b="1" dirty="0">
                  <a:solidFill>
                    <a:schemeClr val="bg1"/>
                  </a:solidFill>
                </a:rPr>
                <a:t>Прогнозные ресурсы </a:t>
              </a:r>
              <a:r>
                <a:rPr lang="ru-RU" sz="1200" dirty="0">
                  <a:solidFill>
                    <a:schemeClr val="bg1"/>
                  </a:solidFill>
                </a:rPr>
                <a:t>графита P</a:t>
              </a:r>
              <a:r>
                <a:rPr lang="ru-RU" sz="1200" baseline="-25000" dirty="0">
                  <a:solidFill>
                    <a:schemeClr val="bg1"/>
                  </a:solidFill>
                </a:rPr>
                <a:t>1</a:t>
              </a:r>
              <a:r>
                <a:rPr lang="ru-RU" sz="1200" b="1" dirty="0">
                  <a:solidFill>
                    <a:schemeClr val="bg1"/>
                  </a:solidFill>
                </a:rPr>
                <a:t> - 0,3 </a:t>
              </a:r>
              <a:r>
                <a:rPr lang="ru-RU" sz="1200" dirty="0">
                  <a:solidFill>
                    <a:schemeClr val="bg1"/>
                  </a:solidFill>
                </a:rPr>
                <a:t>млн т, Р</a:t>
              </a:r>
              <a:r>
                <a:rPr lang="ru-RU" sz="1200" baseline="-25000" dirty="0">
                  <a:solidFill>
                    <a:schemeClr val="bg1"/>
                  </a:solidFill>
                </a:rPr>
                <a:t>2</a:t>
              </a:r>
              <a:r>
                <a:rPr lang="ru-RU" sz="1200" dirty="0">
                  <a:solidFill>
                    <a:schemeClr val="bg1"/>
                  </a:solidFill>
                </a:rPr>
                <a:t> – </a:t>
              </a:r>
              <a:r>
                <a:rPr lang="ru-RU" sz="1200" b="1" dirty="0">
                  <a:solidFill>
                    <a:schemeClr val="bg1"/>
                  </a:solidFill>
                </a:rPr>
                <a:t>0,5 </a:t>
              </a:r>
              <a:r>
                <a:rPr lang="ru-RU" sz="1200" dirty="0">
                  <a:solidFill>
                    <a:schemeClr val="bg1"/>
                  </a:solidFill>
                </a:rPr>
                <a:t>млн т</a:t>
              </a:r>
              <a:endParaRPr sz="1200" dirty="0"/>
            </a:p>
            <a:p>
              <a:pPr algn="just">
                <a:lnSpc>
                  <a:spcPct val="150000"/>
                </a:lnSpc>
                <a:defRPr/>
              </a:pPr>
              <a:r>
                <a:rPr lang="ru-RU" sz="1200" b="1" dirty="0">
                  <a:solidFill>
                    <a:schemeClr val="bg1"/>
                  </a:solidFill>
                </a:rPr>
                <a:t>Содержание полезных компонентов:  </a:t>
              </a:r>
              <a:r>
                <a:rPr lang="ru-RU" sz="1200" dirty="0" smtClean="0">
                  <a:solidFill>
                    <a:schemeClr val="bg1"/>
                  </a:solidFill>
                  <a:latin typeface="PT Astra Sans"/>
                </a:rPr>
                <a:t>4,5-6,5</a:t>
              </a:r>
              <a:r>
                <a:rPr lang="ru-RU" sz="1200" dirty="0" smtClean="0">
                  <a:solidFill>
                    <a:schemeClr val="bg1"/>
                  </a:solidFill>
                </a:rPr>
                <a:t>% </a:t>
              </a:r>
              <a:r>
                <a:rPr lang="ru-RU" sz="1200" dirty="0">
                  <a:solidFill>
                    <a:schemeClr val="bg1"/>
                  </a:solidFill>
                </a:rPr>
                <a:t>углерода графитного </a:t>
              </a:r>
              <a:endParaRPr sz="1200" dirty="0"/>
            </a:p>
            <a:p>
              <a:pPr algn="just">
                <a:lnSpc>
                  <a:spcPct val="150000"/>
                </a:lnSpc>
                <a:defRPr/>
              </a:pPr>
              <a:r>
                <a:rPr lang="ru-RU" sz="1200" b="1" dirty="0">
                  <a:solidFill>
                    <a:schemeClr val="bg1"/>
                  </a:solidFill>
                  <a:ea typeface="PT Astra Sans"/>
                </a:rPr>
                <a:t>Тип руд:</a:t>
              </a:r>
              <a:r>
                <a:rPr lang="ru-RU" sz="1200" dirty="0">
                  <a:solidFill>
                    <a:schemeClr val="bg1"/>
                  </a:solidFill>
                  <a:ea typeface="PT Astra Sans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ea typeface="PT Astra Sans"/>
                </a:rPr>
                <a:t>графитистые</a:t>
              </a:r>
              <a:r>
                <a:rPr lang="ru-RU" sz="1200" dirty="0">
                  <a:solidFill>
                    <a:schemeClr val="bg1"/>
                  </a:solidFill>
                  <a:ea typeface="PT Astra Sans"/>
                </a:rPr>
                <a:t> сланцы</a:t>
              </a:r>
              <a:endParaRPr sz="1200" dirty="0"/>
            </a:p>
            <a:p>
              <a:pPr algn="just">
                <a:lnSpc>
                  <a:spcPct val="150000"/>
                </a:lnSpc>
                <a:defRPr/>
              </a:pPr>
              <a:r>
                <a:rPr lang="ru-RU" sz="1200" b="1" dirty="0">
                  <a:solidFill>
                    <a:schemeClr val="bg1"/>
                  </a:solidFill>
                  <a:ea typeface="PT Astra Sans"/>
                </a:rPr>
                <a:t>Объект аналог:</a:t>
              </a:r>
              <a:r>
                <a:rPr lang="ru-RU" sz="1200" dirty="0">
                  <a:solidFill>
                    <a:schemeClr val="bg1"/>
                  </a:solidFill>
                  <a:ea typeface="PT Astra Sans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ea typeface="PT Astra Sans"/>
                </a:rPr>
                <a:t>Тайгинское</a:t>
              </a:r>
              <a:r>
                <a:rPr lang="ru-RU" sz="1200" dirty="0">
                  <a:solidFill>
                    <a:schemeClr val="bg1"/>
                  </a:solidFill>
                  <a:ea typeface="PT Astra Sans"/>
                </a:rPr>
                <a:t> месторождение</a:t>
              </a:r>
              <a:endParaRPr sz="1200" dirty="0"/>
            </a:p>
            <a:p>
              <a:pPr algn="just">
                <a:lnSpc>
                  <a:spcPct val="150000"/>
                </a:lnSpc>
                <a:defRPr/>
              </a:pPr>
              <a:r>
                <a:rPr lang="ru-RU" sz="1200" b="1" dirty="0">
                  <a:solidFill>
                    <a:schemeClr val="bg1"/>
                  </a:solidFill>
                  <a:ea typeface="PT Astra Sans"/>
                </a:rPr>
                <a:t>Способ</a:t>
              </a:r>
              <a:r>
                <a:rPr lang="ru-RU" sz="1200" b="1" dirty="0" smtClean="0">
                  <a:solidFill>
                    <a:schemeClr val="bg1"/>
                  </a:solidFill>
                  <a:ea typeface="PT Astra Sans"/>
                </a:rPr>
                <a:t> </a:t>
              </a:r>
              <a:r>
                <a:rPr lang="ru-RU" sz="1200" b="1" dirty="0">
                  <a:solidFill>
                    <a:schemeClr val="bg1"/>
                  </a:solidFill>
                  <a:ea typeface="PT Astra Sans"/>
                </a:rPr>
                <a:t>отработки:</a:t>
              </a:r>
              <a:r>
                <a:rPr lang="ru-RU" sz="1200" dirty="0">
                  <a:solidFill>
                    <a:schemeClr val="bg1"/>
                  </a:solidFill>
                  <a:ea typeface="PT Astra Sans"/>
                </a:rPr>
                <a:t> </a:t>
              </a:r>
              <a:r>
                <a:rPr lang="ru-RU" sz="1200" dirty="0" smtClean="0">
                  <a:solidFill>
                    <a:schemeClr val="bg1"/>
                  </a:solidFill>
                  <a:ea typeface="PT Astra Sans"/>
                </a:rPr>
                <a:t>открытый</a:t>
              </a:r>
              <a:endParaRPr lang="ru-RU" sz="1200" b="1" dirty="0">
                <a:solidFill>
                  <a:schemeClr val="bg1"/>
                </a:solidFill>
                <a:ea typeface="PT Astra Sans"/>
              </a:endParaRPr>
            </a:p>
          </p:txBody>
        </p:sp>
        <p:sp>
          <p:nvSpPr>
            <p:cNvPr id="34" name="TextBox 33"/>
            <p:cNvSpPr txBox="1"/>
            <p:nvPr/>
          </p:nvSpPr>
          <p:spPr bwMode="auto">
            <a:xfrm>
              <a:off x="698542" y="7138471"/>
              <a:ext cx="6388058" cy="646331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200" b="1" dirty="0" smtClean="0">
                  <a:solidFill>
                    <a:schemeClr val="bg1"/>
                  </a:solidFill>
                </a:rPr>
                <a:t>бурение</a:t>
              </a:r>
              <a:r>
                <a:rPr lang="ru-RU" sz="1200" dirty="0" smtClean="0">
                  <a:solidFill>
                    <a:schemeClr val="bg1"/>
                  </a:solidFill>
                </a:rPr>
                <a:t> </a:t>
              </a:r>
              <a:r>
                <a:rPr lang="ru-RU" sz="1100" i="1" dirty="0" smtClean="0">
                  <a:solidFill>
                    <a:schemeClr val="bg1"/>
                  </a:solidFill>
                </a:rPr>
                <a:t>(54 скважины, </a:t>
              </a:r>
              <a:r>
                <a:rPr lang="ru-RU" sz="1100" i="1" dirty="0" smtClean="0">
                  <a:solidFill>
                    <a:schemeClr val="bg1"/>
                  </a:solidFill>
                  <a:latin typeface="PT Astra Sans"/>
                </a:rPr>
                <a:t>5,6</a:t>
              </a:r>
              <a:r>
                <a:rPr lang="ru-RU" sz="1100" i="1" dirty="0" smtClean="0">
                  <a:solidFill>
                    <a:schemeClr val="bg1"/>
                  </a:solidFill>
                </a:rPr>
                <a:t> </a:t>
              </a:r>
              <a:r>
                <a:rPr lang="ru-RU" sz="1100" i="1" dirty="0" err="1">
                  <a:solidFill>
                    <a:schemeClr val="bg1"/>
                  </a:solidFill>
                </a:rPr>
                <a:t>пог</a:t>
              </a:r>
              <a:r>
                <a:rPr lang="ru-RU" sz="1100" i="1" dirty="0">
                  <a:solidFill>
                    <a:schemeClr val="bg1"/>
                  </a:solidFill>
                </a:rPr>
                <a:t>. км)</a:t>
              </a:r>
              <a:r>
                <a:rPr lang="ru-RU" sz="1200" dirty="0">
                  <a:solidFill>
                    <a:schemeClr val="bg1"/>
                  </a:solidFill>
                </a:rPr>
                <a:t>,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геофизика</a:t>
              </a:r>
              <a:r>
                <a:rPr lang="ru-RU" sz="1200" dirty="0" smtClean="0">
                  <a:solidFill>
                    <a:schemeClr val="bg1"/>
                  </a:solidFill>
                </a:rPr>
                <a:t> </a:t>
              </a:r>
              <a:r>
                <a:rPr lang="ru-RU" sz="1100" i="1" dirty="0" smtClean="0">
                  <a:solidFill>
                    <a:schemeClr val="bg1"/>
                  </a:solidFill>
                </a:rPr>
                <a:t>(площадная магниторазведка с применением БПЛА, профильная электроразведка)</a:t>
              </a:r>
              <a:r>
                <a:rPr lang="ru-RU" sz="1200" dirty="0" smtClean="0">
                  <a:solidFill>
                    <a:schemeClr val="bg1"/>
                  </a:solidFill>
                </a:rPr>
                <a:t>, </a:t>
              </a:r>
              <a:r>
                <a:rPr lang="ru-RU" sz="1200" b="1" dirty="0">
                  <a:solidFill>
                    <a:schemeClr val="bg1"/>
                  </a:solidFill>
                </a:rPr>
                <a:t>лабораторные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работы</a:t>
              </a:r>
              <a:r>
                <a:rPr lang="ru-RU" sz="1200" dirty="0" smtClean="0">
                  <a:solidFill>
                    <a:schemeClr val="bg1"/>
                  </a:solidFill>
                </a:rPr>
                <a:t> </a:t>
              </a:r>
              <a:r>
                <a:rPr lang="ru-RU" sz="1100" i="1" dirty="0" smtClean="0">
                  <a:solidFill>
                    <a:schemeClr val="bg1"/>
                  </a:solidFill>
                </a:rPr>
                <a:t>(КХА, РКФА, </a:t>
              </a:r>
              <a:r>
                <a:rPr lang="en-US" sz="1100" i="1" dirty="0" smtClean="0">
                  <a:solidFill>
                    <a:schemeClr val="bg1"/>
                  </a:solidFill>
                </a:rPr>
                <a:t>ICP-AES</a:t>
              </a:r>
              <a:r>
                <a:rPr lang="ru-RU" sz="1100" i="1" dirty="0" smtClean="0">
                  <a:solidFill>
                    <a:schemeClr val="bg1"/>
                  </a:solidFill>
                </a:rPr>
                <a:t>)</a:t>
              </a:r>
              <a:r>
                <a:rPr lang="ru-RU" sz="1200" dirty="0" smtClean="0">
                  <a:solidFill>
                    <a:schemeClr val="bg1"/>
                  </a:solidFill>
                </a:rPr>
                <a:t>, </a:t>
              </a:r>
              <a:r>
                <a:rPr lang="ru-RU" sz="1200" b="1" dirty="0">
                  <a:solidFill>
                    <a:schemeClr val="bg1"/>
                  </a:solidFill>
                </a:rPr>
                <a:t>технологические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исследования </a:t>
              </a:r>
              <a:r>
                <a:rPr lang="ru-RU" sz="1100" i="1" dirty="0" smtClean="0">
                  <a:solidFill>
                    <a:schemeClr val="bg1"/>
                  </a:solidFill>
                </a:rPr>
                <a:t>(3 МТП)</a:t>
              </a:r>
              <a:r>
                <a:rPr lang="ru-RU" sz="1200" dirty="0" smtClean="0">
                  <a:solidFill>
                    <a:schemeClr val="bg1"/>
                  </a:solidFill>
                </a:rPr>
                <a:t>. Апробация </a:t>
              </a:r>
              <a:r>
                <a:rPr lang="ru-RU" sz="1200" dirty="0">
                  <a:solidFill>
                    <a:schemeClr val="bg1"/>
                  </a:solidFill>
                </a:rPr>
                <a:t>прогнозных </a:t>
              </a:r>
              <a:r>
                <a:rPr lang="ru-RU" sz="1200" dirty="0" smtClean="0">
                  <a:solidFill>
                    <a:schemeClr val="bg1"/>
                  </a:solidFill>
                </a:rPr>
                <a:t>ресурсов</a:t>
              </a:r>
              <a:endParaRPr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0" y="64770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298499"/>
            <a:ext cx="6048000" cy="453855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 bwMode="auto">
          <a:xfrm>
            <a:off x="699388" y="6719638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46" name="Прямая соединительная линия 45"/>
          <p:cNvCxnSpPr>
            <a:cxnSpLocks/>
          </p:cNvCxnSpPr>
          <p:nvPr/>
        </p:nvCxnSpPr>
        <p:spPr bwMode="auto">
          <a:xfrm>
            <a:off x="771568" y="6651226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cxnSpLocks/>
          </p:cNvCxnSpPr>
          <p:nvPr/>
        </p:nvCxnSpPr>
        <p:spPr bwMode="auto">
          <a:xfrm>
            <a:off x="771568" y="760816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693980" y="7675436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698542" y="9810991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II</a:t>
            </a:r>
            <a:r>
              <a:rPr lang="en-US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50" name="Прямая соединительная линия 49"/>
          <p:cNvCxnSpPr>
            <a:cxnSpLocks/>
          </p:cNvCxnSpPr>
          <p:nvPr/>
        </p:nvCxnSpPr>
        <p:spPr bwMode="auto">
          <a:xfrm>
            <a:off x="771568" y="981161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 bwMode="auto">
          <a:xfrm>
            <a:off x="690886" y="101060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9,9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 bwMode="auto">
          <a:xfrm>
            <a:off x="693980" y="7914335"/>
            <a:ext cx="6279991" cy="2369880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Ресурсы</a:t>
            </a:r>
            <a:r>
              <a:rPr lang="ru-RU" sz="1200" dirty="0">
                <a:solidFill>
                  <a:schemeClr val="bg1"/>
                </a:solidFill>
              </a:rPr>
              <a:t>:</a:t>
            </a:r>
            <a:endParaRPr sz="2800" dirty="0"/>
          </a:p>
          <a:p>
            <a:pPr lvl="0"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</a:rPr>
              <a:t>Р</a:t>
            </a:r>
            <a:r>
              <a:rPr lang="ru-RU" sz="1200" baseline="-25000" dirty="0">
                <a:solidFill>
                  <a:prstClr val="white"/>
                </a:solidFill>
              </a:rPr>
              <a:t>1</a:t>
            </a:r>
            <a:r>
              <a:rPr lang="ru-RU" sz="1200" dirty="0">
                <a:solidFill>
                  <a:prstClr val="white"/>
                </a:solidFill>
              </a:rPr>
              <a:t>: медь – </a:t>
            </a:r>
            <a:r>
              <a:rPr lang="ru-RU" sz="1200" b="1" dirty="0">
                <a:solidFill>
                  <a:prstClr val="white"/>
                </a:solidFill>
              </a:rPr>
              <a:t>17,7 </a:t>
            </a:r>
            <a:r>
              <a:rPr lang="ru-RU" sz="1200" dirty="0">
                <a:solidFill>
                  <a:prstClr val="white"/>
                </a:solidFill>
              </a:rPr>
              <a:t>тыс. т, свинец – </a:t>
            </a:r>
            <a:r>
              <a:rPr lang="ru-RU" sz="1200" b="1" dirty="0">
                <a:solidFill>
                  <a:prstClr val="white"/>
                </a:solidFill>
              </a:rPr>
              <a:t>24,4 </a:t>
            </a:r>
            <a:r>
              <a:rPr lang="ru-RU" sz="1200" dirty="0">
                <a:solidFill>
                  <a:prstClr val="white"/>
                </a:solidFill>
              </a:rPr>
              <a:t>тыс. т, цинк – </a:t>
            </a:r>
            <a:r>
              <a:rPr lang="ru-RU" sz="1200" b="1" dirty="0">
                <a:solidFill>
                  <a:prstClr val="white"/>
                </a:solidFill>
              </a:rPr>
              <a:t>103,8 </a:t>
            </a:r>
            <a:r>
              <a:rPr lang="ru-RU" sz="1200" dirty="0">
                <a:solidFill>
                  <a:prstClr val="white"/>
                </a:solidFill>
              </a:rPr>
              <a:t>тыс. т, серебро - </a:t>
            </a:r>
            <a:r>
              <a:rPr lang="ru-RU" sz="1200" b="1" dirty="0">
                <a:solidFill>
                  <a:prstClr val="white"/>
                </a:solidFill>
              </a:rPr>
              <a:t>4 </a:t>
            </a:r>
            <a:r>
              <a:rPr lang="ru-RU" sz="1200" dirty="0">
                <a:solidFill>
                  <a:prstClr val="white"/>
                </a:solidFill>
              </a:rPr>
              <a:t>т.</a:t>
            </a:r>
            <a:endParaRPr sz="2800" dirty="0"/>
          </a:p>
          <a:p>
            <a:pPr lvl="0"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</a:rPr>
              <a:t>Р</a:t>
            </a:r>
            <a:r>
              <a:rPr lang="ru-RU" sz="1200" baseline="-25000" dirty="0">
                <a:solidFill>
                  <a:prstClr val="white"/>
                </a:solidFill>
              </a:rPr>
              <a:t>2</a:t>
            </a:r>
            <a:r>
              <a:rPr lang="ru-RU" sz="1200" dirty="0">
                <a:solidFill>
                  <a:prstClr val="white"/>
                </a:solidFill>
              </a:rPr>
              <a:t>: медь – </a:t>
            </a:r>
            <a:r>
              <a:rPr lang="ru-RU" sz="1200" b="1" dirty="0">
                <a:solidFill>
                  <a:prstClr val="white"/>
                </a:solidFill>
              </a:rPr>
              <a:t>13,1 </a:t>
            </a:r>
            <a:r>
              <a:rPr lang="ru-RU" sz="1200" dirty="0">
                <a:solidFill>
                  <a:prstClr val="white"/>
                </a:solidFill>
              </a:rPr>
              <a:t>тыс. т, свинец – </a:t>
            </a:r>
            <a:r>
              <a:rPr lang="ru-RU" sz="1200" b="1" dirty="0">
                <a:solidFill>
                  <a:prstClr val="white"/>
                </a:solidFill>
              </a:rPr>
              <a:t>97,2 </a:t>
            </a:r>
            <a:r>
              <a:rPr lang="ru-RU" sz="1200" dirty="0">
                <a:solidFill>
                  <a:prstClr val="white"/>
                </a:solidFill>
              </a:rPr>
              <a:t>тыс. т, цинк – </a:t>
            </a:r>
            <a:r>
              <a:rPr lang="ru-RU" sz="1200" b="1" dirty="0">
                <a:solidFill>
                  <a:prstClr val="white"/>
                </a:solidFill>
              </a:rPr>
              <a:t>190,3 </a:t>
            </a:r>
            <a:r>
              <a:rPr lang="ru-RU" sz="1200" dirty="0">
                <a:solidFill>
                  <a:prstClr val="white"/>
                </a:solidFill>
              </a:rPr>
              <a:t>тыс. т, серебро – </a:t>
            </a:r>
            <a:r>
              <a:rPr lang="ru-RU" sz="1200" b="1" dirty="0">
                <a:solidFill>
                  <a:prstClr val="white"/>
                </a:solidFill>
              </a:rPr>
              <a:t>39,2 </a:t>
            </a:r>
            <a:r>
              <a:rPr lang="ru-RU" sz="1200" dirty="0">
                <a:solidFill>
                  <a:prstClr val="white"/>
                </a:solidFill>
              </a:rPr>
              <a:t>т.</a:t>
            </a:r>
            <a:endParaRPr lang="ru-RU" sz="1200" dirty="0">
              <a:solidFill>
                <a:prstClr val="white"/>
              </a:solidFill>
              <a:latin typeface="PT Astra Sans"/>
              <a:ea typeface="PT Astra Sans"/>
            </a:endParaRPr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Содержание полезных компонентов: </a:t>
            </a:r>
            <a:r>
              <a:rPr lang="ru-RU" sz="1200" dirty="0" smtClean="0">
                <a:solidFill>
                  <a:schemeClr val="bg1"/>
                </a:solidFill>
              </a:rPr>
              <a:t>медь </a:t>
            </a:r>
            <a:r>
              <a:rPr lang="ru-RU" sz="1200" dirty="0">
                <a:solidFill>
                  <a:schemeClr val="bg1"/>
                </a:solidFill>
              </a:rPr>
              <a:t>– </a:t>
            </a:r>
            <a:r>
              <a:rPr lang="ru-RU" sz="1200" b="1" dirty="0">
                <a:solidFill>
                  <a:schemeClr val="bg1"/>
                </a:solidFill>
                <a:latin typeface="PT Astra Sans"/>
              </a:rPr>
              <a:t>0,24-0,28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%</a:t>
            </a:r>
            <a:r>
              <a:rPr lang="ru-RU" sz="1200" dirty="0">
                <a:solidFill>
                  <a:schemeClr val="bg1"/>
                </a:solidFill>
              </a:rPr>
              <a:t>, свинец – </a:t>
            </a:r>
            <a:r>
              <a:rPr lang="ru-RU" sz="1200" b="1" dirty="0">
                <a:solidFill>
                  <a:schemeClr val="bg1"/>
                </a:solidFill>
              </a:rPr>
              <a:t>0,32</a:t>
            </a:r>
            <a:r>
              <a:rPr lang="ru-RU" sz="1200" dirty="0">
                <a:solidFill>
                  <a:schemeClr val="bg1"/>
                </a:solidFill>
              </a:rPr>
              <a:t>-</a:t>
            </a:r>
            <a:r>
              <a:rPr lang="ru-RU" sz="1200" b="1" dirty="0">
                <a:solidFill>
                  <a:schemeClr val="bg1"/>
                </a:solidFill>
                <a:latin typeface="PT Astra Sans"/>
              </a:rPr>
              <a:t>2,06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%</a:t>
            </a:r>
            <a:r>
              <a:rPr lang="ru-RU" sz="1200" dirty="0">
                <a:solidFill>
                  <a:schemeClr val="bg1"/>
                </a:solidFill>
              </a:rPr>
              <a:t>, цинк – </a:t>
            </a:r>
            <a:r>
              <a:rPr lang="ru-RU" sz="1200" b="1" dirty="0">
                <a:solidFill>
                  <a:schemeClr val="bg1"/>
                </a:solidFill>
                <a:latin typeface="PT Astra Sans"/>
              </a:rPr>
              <a:t>1,8</a:t>
            </a:r>
            <a:r>
              <a:rPr lang="ru-RU" sz="1200" b="1" dirty="0">
                <a:solidFill>
                  <a:schemeClr val="bg1"/>
                </a:solidFill>
              </a:rPr>
              <a:t>-</a:t>
            </a:r>
            <a:r>
              <a:rPr lang="ru-RU" sz="1200" b="1" dirty="0">
                <a:solidFill>
                  <a:schemeClr val="bg1"/>
                </a:solidFill>
                <a:latin typeface="PT Astra Sans"/>
              </a:rPr>
              <a:t>4,04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%</a:t>
            </a:r>
            <a:r>
              <a:rPr lang="ru-RU" sz="1200" dirty="0">
                <a:solidFill>
                  <a:schemeClr val="bg1"/>
                </a:solidFill>
              </a:rPr>
              <a:t>, серебро – </a:t>
            </a:r>
            <a:r>
              <a:rPr lang="ru-RU" sz="1200" b="1" dirty="0">
                <a:solidFill>
                  <a:schemeClr val="bg1"/>
                </a:solidFill>
                <a:latin typeface="PT Astra Sans"/>
              </a:rPr>
              <a:t>0,54-8,33</a:t>
            </a:r>
            <a:r>
              <a:rPr lang="ru-RU" sz="1200" dirty="0">
                <a:solidFill>
                  <a:schemeClr val="bg1"/>
                </a:solidFill>
              </a:rPr>
              <a:t> г/т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Тип руд</a:t>
            </a:r>
            <a:r>
              <a:rPr lang="ru-RU" sz="1200" dirty="0">
                <a:solidFill>
                  <a:schemeClr val="bg1"/>
                </a:solidFill>
              </a:rPr>
              <a:t>: легкообогатимые медно-свинцово-цинковые с попутным серебром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Объект аналог</a:t>
            </a:r>
            <a:r>
              <a:rPr lang="ru-RU" sz="1200" dirty="0">
                <a:solidFill>
                  <a:schemeClr val="bg1"/>
                </a:solidFill>
              </a:rPr>
              <a:t>: </a:t>
            </a:r>
            <a:r>
              <a:rPr lang="ru-RU" sz="1200" dirty="0" err="1">
                <a:solidFill>
                  <a:schemeClr val="bg1"/>
                </a:solidFill>
              </a:rPr>
              <a:t>Корбалихинское</a:t>
            </a:r>
            <a:r>
              <a:rPr lang="ru-RU" sz="1200" dirty="0">
                <a:solidFill>
                  <a:schemeClr val="bg1"/>
                </a:solidFill>
              </a:rPr>
              <a:t> месторождение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Способ </a:t>
            </a:r>
            <a:r>
              <a:rPr lang="ru-RU" sz="1200" b="1" dirty="0">
                <a:solidFill>
                  <a:schemeClr val="bg1"/>
                </a:solidFill>
              </a:rPr>
              <a:t>отработки</a:t>
            </a:r>
            <a:r>
              <a:rPr lang="ru-RU" sz="1200" dirty="0">
                <a:solidFill>
                  <a:schemeClr val="bg1"/>
                </a:solidFill>
              </a:rPr>
              <a:t>: открытый</a:t>
            </a:r>
            <a:endParaRPr sz="2800" dirty="0"/>
          </a:p>
          <a:p>
            <a:pPr>
              <a:spcAft>
                <a:spcPts val="600"/>
              </a:spcAft>
              <a:defRPr/>
            </a:pPr>
            <a:endParaRPr lang="ru-RU" sz="1200" b="1" dirty="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720875" y="5947993"/>
            <a:ext cx="616719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РАСПОЛОЖЕНИЕ</a:t>
            </a:r>
            <a:r>
              <a:rPr lang="ru-RU" sz="1200" b="1" dirty="0" smtClean="0">
                <a:solidFill>
                  <a:schemeClr val="bg1"/>
                </a:solidFill>
              </a:rPr>
              <a:t>: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Алтайский край. </a:t>
            </a:r>
            <a:r>
              <a:rPr lang="ru-RU" sz="1200" dirty="0" err="1">
                <a:solidFill>
                  <a:schemeClr val="bg1"/>
                </a:solidFill>
              </a:rPr>
              <a:t>Змеиногорский</a:t>
            </a:r>
            <a:r>
              <a:rPr lang="ru-RU" sz="1200" dirty="0">
                <a:solidFill>
                  <a:schemeClr val="bg1"/>
                </a:solidFill>
              </a:rPr>
              <a:t> район. Площадь –  </a:t>
            </a:r>
            <a:r>
              <a:rPr lang="ru-RU" sz="1200" dirty="0" smtClean="0">
                <a:solidFill>
                  <a:schemeClr val="bg1"/>
                </a:solidFill>
                <a:latin typeface="PT Astra Sans"/>
              </a:rPr>
              <a:t>11,61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км</a:t>
            </a:r>
            <a:r>
              <a:rPr lang="ru-RU" sz="1200" baseline="30000" dirty="0">
                <a:solidFill>
                  <a:schemeClr val="bg1"/>
                </a:solidFill>
              </a:rPr>
              <a:t>2</a:t>
            </a:r>
            <a:endParaRPr lang="ru-RU" sz="1200" baseline="30000" dirty="0">
              <a:solidFill>
                <a:schemeClr val="bg1"/>
              </a:solidFill>
              <a:latin typeface="PT Astra Sans"/>
              <a:ea typeface="PT Astra Sans"/>
            </a:endParaRPr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ИНФРАСТРУКТУРА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5 км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от пос. </a:t>
            </a:r>
            <a:r>
              <a:rPr lang="ru-RU" sz="1200" dirty="0" err="1">
                <a:solidFill>
                  <a:schemeClr val="bg1"/>
                </a:solidFill>
                <a:ea typeface="PT Astra Sans"/>
              </a:rPr>
              <a:t>Беспаловский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, 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8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км от г. Змеиногорск, </a:t>
            </a:r>
            <a:r>
              <a:rPr lang="ru-RU" sz="1200" dirty="0">
                <a:solidFill>
                  <a:schemeClr val="bg1"/>
                </a:solidFill>
                <a:latin typeface="PT Astra Sans"/>
                <a:ea typeface="PT Astra Sans"/>
              </a:rPr>
              <a:t>48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км от ж/д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станций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Третьяково и Горняк. </a:t>
            </a:r>
            <a:r>
              <a:rPr lang="ru-RU" sz="1200" dirty="0" err="1" smtClean="0">
                <a:solidFill>
                  <a:schemeClr val="bg1"/>
                </a:solidFill>
                <a:ea typeface="PT Astra Sans"/>
              </a:rPr>
              <a:t>Корбалихинский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ГОК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в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5 км. 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306376"/>
            <a:ext cx="6048000" cy="4538558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>
            <a:cxnSpLocks/>
          </p:cNvCxnSpPr>
          <p:nvPr/>
        </p:nvCxnSpPr>
        <p:spPr bwMode="auto">
          <a:xfrm>
            <a:off x="0" y="74295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 bwMode="auto">
          <a:xfrm>
            <a:off x="789026" y="805896"/>
            <a:ext cx="6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 DemiBold"/>
                <a:ea typeface="Golos Text DemiBold"/>
                <a:cs typeface="Arial"/>
              </a:rPr>
              <a:t>КАНДИДАТСКАЯ </a:t>
            </a:r>
            <a:r>
              <a:rPr lang="ru-RU" sz="2000" dirty="0">
                <a:solidFill>
                  <a:prstClr val="white"/>
                </a:solidFill>
                <a:latin typeface="Golos Text DemiBold"/>
                <a:ea typeface="Golos Text DemiBold"/>
              </a:rPr>
              <a:t>(медь, свинец, цинк, серебро)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693979" y="6946696"/>
            <a:ext cx="6402145" cy="64633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бурение </a:t>
            </a:r>
            <a:r>
              <a:rPr lang="ru-RU" sz="1100" i="1" dirty="0" smtClean="0">
                <a:solidFill>
                  <a:schemeClr val="bg1"/>
                </a:solidFill>
              </a:rPr>
              <a:t>(58 скважин, 10,7 </a:t>
            </a:r>
            <a:r>
              <a:rPr lang="ru-RU" sz="1100" i="1" dirty="0" err="1">
                <a:solidFill>
                  <a:schemeClr val="bg1"/>
                </a:solidFill>
              </a:rPr>
              <a:t>пог</a:t>
            </a:r>
            <a:r>
              <a:rPr lang="ru-RU" sz="1100" i="1" dirty="0">
                <a:solidFill>
                  <a:schemeClr val="bg1"/>
                </a:solidFill>
              </a:rPr>
              <a:t>. км)</a:t>
            </a:r>
            <a:r>
              <a:rPr lang="ru-RU" sz="1200" b="1" dirty="0">
                <a:solidFill>
                  <a:schemeClr val="bg1"/>
                </a:solidFill>
              </a:rPr>
              <a:t>, геофизика, лабораторные </a:t>
            </a:r>
            <a:r>
              <a:rPr lang="ru-RU" sz="1200" b="1" dirty="0" smtClean="0">
                <a:solidFill>
                  <a:schemeClr val="bg1"/>
                </a:solidFill>
              </a:rPr>
              <a:t>работы </a:t>
            </a:r>
            <a:r>
              <a:rPr lang="ru-RU" sz="1200" i="1" dirty="0" smtClean="0">
                <a:solidFill>
                  <a:schemeClr val="bg1"/>
                </a:solidFill>
              </a:rPr>
              <a:t>(5 </a:t>
            </a:r>
            <a:r>
              <a:rPr lang="ru-RU" sz="1200" i="1" dirty="0">
                <a:solidFill>
                  <a:schemeClr val="bg1"/>
                </a:solidFill>
              </a:rPr>
              <a:t>тыс</a:t>
            </a:r>
            <a:r>
              <a:rPr lang="ru-RU" sz="1200" i="1" dirty="0" smtClean="0">
                <a:solidFill>
                  <a:schemeClr val="bg1"/>
                </a:solidFill>
              </a:rPr>
              <a:t>.</a:t>
            </a:r>
            <a:r>
              <a:rPr lang="ru-RU" sz="1200" i="1" dirty="0">
                <a:solidFill>
                  <a:schemeClr val="bg1"/>
                </a:solidFill>
              </a:rPr>
              <a:t> ПКСА</a:t>
            </a:r>
            <a:r>
              <a:rPr lang="ru-RU" sz="1200" i="1" dirty="0" smtClean="0">
                <a:solidFill>
                  <a:schemeClr val="bg1"/>
                </a:solidFill>
              </a:rPr>
              <a:t>, 2,9 тыс.</a:t>
            </a:r>
            <a:r>
              <a:rPr lang="ru-RU" sz="1200" i="1" dirty="0">
                <a:solidFill>
                  <a:schemeClr val="bg1"/>
                </a:solidFill>
              </a:rPr>
              <a:t> </a:t>
            </a:r>
            <a:r>
              <a:rPr lang="ru-RU" sz="1200" i="1" dirty="0" err="1" smtClean="0">
                <a:solidFill>
                  <a:schemeClr val="bg1"/>
                </a:solidFill>
              </a:rPr>
              <a:t>спектро-золотометрии</a:t>
            </a:r>
            <a:r>
              <a:rPr lang="ru-RU" sz="1200" i="1" dirty="0" smtClean="0">
                <a:solidFill>
                  <a:schemeClr val="bg1"/>
                </a:solidFill>
              </a:rPr>
              <a:t>, 216 пробирных анализов, 503 атомно-абсорбционных анализов)</a:t>
            </a:r>
            <a:r>
              <a:rPr lang="ru-RU" sz="1200" b="1" dirty="0" smtClean="0">
                <a:solidFill>
                  <a:schemeClr val="bg1"/>
                </a:solidFill>
              </a:rPr>
              <a:t>. </a:t>
            </a:r>
            <a:r>
              <a:rPr lang="ru-RU" sz="1200" dirty="0" smtClean="0">
                <a:solidFill>
                  <a:schemeClr val="bg1"/>
                </a:solidFill>
              </a:rPr>
              <a:t>Апробация </a:t>
            </a:r>
            <a:r>
              <a:rPr lang="ru-RU" sz="1200" dirty="0">
                <a:solidFill>
                  <a:schemeClr val="bg1"/>
                </a:solidFill>
              </a:rPr>
              <a:t>прогнозных </a:t>
            </a:r>
            <a:r>
              <a:rPr lang="ru-RU" sz="1200" dirty="0" smtClean="0">
                <a:solidFill>
                  <a:schemeClr val="bg1"/>
                </a:solidFill>
              </a:rPr>
              <a:t>ресурсов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699388" y="6719638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33" name="Прямая соединительная линия 32"/>
          <p:cNvCxnSpPr>
            <a:cxnSpLocks/>
          </p:cNvCxnSpPr>
          <p:nvPr/>
        </p:nvCxnSpPr>
        <p:spPr bwMode="auto">
          <a:xfrm>
            <a:off x="771568" y="6651226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cxnSpLocks/>
          </p:cNvCxnSpPr>
          <p:nvPr/>
        </p:nvCxnSpPr>
        <p:spPr bwMode="auto">
          <a:xfrm>
            <a:off x="771568" y="757768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 bwMode="auto">
          <a:xfrm>
            <a:off x="693980" y="7644956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698542" y="10064991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II</a:t>
            </a:r>
            <a:r>
              <a:rPr lang="en-US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38" name="Прямая соединительная линия 37"/>
          <p:cNvCxnSpPr>
            <a:cxnSpLocks/>
          </p:cNvCxnSpPr>
          <p:nvPr/>
        </p:nvCxnSpPr>
        <p:spPr bwMode="auto">
          <a:xfrm>
            <a:off x="771568" y="1006561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pic>
        <p:nvPicPr>
          <p:cNvPr id="19" name="Рисунок 18" descr="Изображение выглядит как зарисовка, рисунок, искусство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17388">
            <a:off x="5835037" y="8780103"/>
            <a:ext cx="1349812" cy="129560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 bwMode="auto">
          <a:xfrm>
            <a:off x="690886" y="103092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smtClean="0">
                <a:solidFill>
                  <a:schemeClr val="bg1"/>
                </a:solidFill>
              </a:rPr>
              <a:t>– </a:t>
            </a:r>
            <a:r>
              <a:rPr lang="ru-RU" sz="1400" b="1" smtClean="0">
                <a:solidFill>
                  <a:schemeClr val="bg1"/>
                </a:solidFill>
              </a:rPr>
              <a:t>40,5</a:t>
            </a:r>
            <a:r>
              <a:rPr lang="ru-RU" sz="1200" b="1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</p:spTree>
    <p:extLst>
      <p:ext uri="{BB962C8B-B14F-4D97-AF65-F5344CB8AC3E}">
        <p14:creationId xmlns:p14="http://schemas.microsoft.com/office/powerpoint/2010/main" val="4227181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 bwMode="auto">
          <a:xfrm>
            <a:off x="720873" y="5897193"/>
            <a:ext cx="641335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РАСПОЛОЖЕНИЕ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:</a:t>
            </a:r>
            <a:r>
              <a:rPr lang="ru-RU" sz="1200" dirty="0">
                <a:solidFill>
                  <a:schemeClr val="bg1"/>
                </a:solidFill>
              </a:rPr>
              <a:t> Забайкальский край, </a:t>
            </a:r>
            <a:r>
              <a:rPr lang="ru-RU" sz="1200" dirty="0" err="1">
                <a:solidFill>
                  <a:schemeClr val="bg1"/>
                </a:solidFill>
              </a:rPr>
              <a:t>Нерчинско</a:t>
            </a:r>
            <a:r>
              <a:rPr lang="ru-RU" sz="1200" dirty="0">
                <a:solidFill>
                  <a:schemeClr val="bg1"/>
                </a:solidFill>
              </a:rPr>
              <a:t>-Заводской район. 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Площадь </a:t>
            </a:r>
            <a:r>
              <a:rPr lang="ru-RU" sz="1200" dirty="0">
                <a:solidFill>
                  <a:schemeClr val="bg1"/>
                </a:solidFill>
              </a:rPr>
              <a:t>– </a:t>
            </a:r>
            <a:r>
              <a:rPr lang="ru-RU" sz="1200" dirty="0" smtClean="0">
                <a:solidFill>
                  <a:schemeClr val="bg1"/>
                </a:solidFill>
              </a:rPr>
              <a:t>4,23 </a:t>
            </a:r>
            <a:r>
              <a:rPr lang="ru-RU" sz="1200" dirty="0">
                <a:solidFill>
                  <a:schemeClr val="bg1"/>
                </a:solidFill>
              </a:rPr>
              <a:t>км</a:t>
            </a:r>
            <a:r>
              <a:rPr lang="ru-RU" sz="1200" baseline="30000" dirty="0">
                <a:solidFill>
                  <a:schemeClr val="bg1"/>
                </a:solidFill>
              </a:rPr>
              <a:t>2</a:t>
            </a:r>
          </a:p>
          <a:p>
            <a:pPr lvl="0"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los Text DemiBold"/>
                <a:ea typeface="Golos Text DemiBold"/>
                <a:cs typeface="Arial"/>
              </a:rPr>
              <a:t>ИНФРАСТРУКТУРА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los Text DemiBold"/>
                <a:ea typeface="Golos Text DemiBold"/>
                <a:cs typeface="Arial"/>
              </a:rPr>
              <a:t>: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3 км по а/д до райцентра Нерчинский Завод,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15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км до </a:t>
            </a:r>
            <a:r>
              <a:rPr lang="ru-RU" sz="1200" dirty="0" err="1">
                <a:solidFill>
                  <a:schemeClr val="bg1"/>
                </a:solidFill>
                <a:ea typeface="PT Astra Sans"/>
              </a:rPr>
              <a:t>Благодатской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ОФ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, 95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км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от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ж/д станции Приаргунск, 60 км до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Ново-</a:t>
            </a:r>
            <a:r>
              <a:rPr lang="ru-RU" sz="1200" dirty="0" err="1" smtClean="0">
                <a:solidFill>
                  <a:schemeClr val="bg1"/>
                </a:solidFill>
                <a:ea typeface="PT Astra Sans"/>
              </a:rPr>
              <a:t>Широкинского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ГОК 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ea typeface="PT Astra Sans"/>
                <a:cs typeface="Arial"/>
              </a:rPr>
              <a:t>.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"/>
              <a:ea typeface="Golos Text DemiBold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306376"/>
            <a:ext cx="6048000" cy="4538558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>
            <a:cxnSpLocks/>
          </p:cNvCxnSpPr>
          <p:nvPr/>
        </p:nvCxnSpPr>
        <p:spPr bwMode="auto">
          <a:xfrm>
            <a:off x="0" y="74295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 bwMode="auto">
          <a:xfrm>
            <a:off x="789026" y="805896"/>
            <a:ext cx="581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 DemiBold"/>
                <a:ea typeface="Golos Text DemiBold"/>
                <a:cs typeface="Arial"/>
              </a:rPr>
              <a:t>ВОЗДВИЖЕНСКАЯ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 DemiBold"/>
                <a:ea typeface="Golos Text DemiBold"/>
                <a:cs typeface="Arial"/>
              </a:rPr>
              <a:t>(свинец, цинк)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693980" y="6945107"/>
            <a:ext cx="6279991" cy="83099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бурение </a:t>
            </a:r>
            <a:r>
              <a:rPr lang="ru-RU" sz="1100" i="1" dirty="0" smtClean="0">
                <a:solidFill>
                  <a:schemeClr val="bg1"/>
                </a:solidFill>
              </a:rPr>
              <a:t>(62 скважины, 1</a:t>
            </a:r>
            <a:r>
              <a:rPr lang="en-US" sz="1100" i="1" dirty="0" smtClean="0">
                <a:solidFill>
                  <a:schemeClr val="bg1"/>
                </a:solidFill>
              </a:rPr>
              <a:t>7</a:t>
            </a:r>
            <a:r>
              <a:rPr lang="ru-RU" sz="1100" i="1" dirty="0" smtClean="0">
                <a:solidFill>
                  <a:schemeClr val="bg1"/>
                </a:solidFill>
              </a:rPr>
              <a:t>,</a:t>
            </a:r>
            <a:r>
              <a:rPr lang="en-US" sz="1100" i="1" dirty="0" smtClean="0">
                <a:solidFill>
                  <a:schemeClr val="bg1"/>
                </a:solidFill>
              </a:rPr>
              <a:t>3</a:t>
            </a:r>
            <a:r>
              <a:rPr lang="ru-RU" sz="1100" i="1" dirty="0" smtClean="0">
                <a:solidFill>
                  <a:schemeClr val="bg1"/>
                </a:solidFill>
              </a:rPr>
              <a:t> </a:t>
            </a:r>
            <a:r>
              <a:rPr lang="ru-RU" sz="1100" i="1" dirty="0" err="1">
                <a:solidFill>
                  <a:schemeClr val="bg1"/>
                </a:solidFill>
              </a:rPr>
              <a:t>пог</a:t>
            </a:r>
            <a:r>
              <a:rPr lang="ru-RU" sz="1100" i="1" dirty="0">
                <a:solidFill>
                  <a:schemeClr val="bg1"/>
                </a:solidFill>
              </a:rPr>
              <a:t>. км)</a:t>
            </a:r>
            <a:r>
              <a:rPr lang="ru-RU" sz="1200" b="1" dirty="0">
                <a:solidFill>
                  <a:schemeClr val="bg1"/>
                </a:solidFill>
              </a:rPr>
              <a:t>, горные работы </a:t>
            </a:r>
            <a:r>
              <a:rPr lang="ru-RU" sz="1100" i="1" dirty="0" smtClean="0">
                <a:solidFill>
                  <a:schemeClr val="bg1"/>
                </a:solidFill>
              </a:rPr>
              <a:t>(18,2 </a:t>
            </a:r>
            <a:r>
              <a:rPr lang="ru-RU" sz="1100" i="1" dirty="0">
                <a:solidFill>
                  <a:schemeClr val="bg1"/>
                </a:solidFill>
              </a:rPr>
              <a:t>тыс. м</a:t>
            </a:r>
            <a:r>
              <a:rPr lang="ru-RU" sz="1100" i="1" baseline="30000" dirty="0">
                <a:solidFill>
                  <a:schemeClr val="bg1"/>
                </a:solidFill>
              </a:rPr>
              <a:t>3</a:t>
            </a:r>
            <a:r>
              <a:rPr lang="ru-RU" sz="1100" i="1" dirty="0">
                <a:solidFill>
                  <a:schemeClr val="bg1"/>
                </a:solidFill>
              </a:rPr>
              <a:t>)</a:t>
            </a:r>
            <a:r>
              <a:rPr lang="ru-RU" sz="1200" b="1" dirty="0">
                <a:solidFill>
                  <a:schemeClr val="bg1"/>
                </a:solidFill>
              </a:rPr>
              <a:t>, лабораторные </a:t>
            </a:r>
            <a:r>
              <a:rPr lang="ru-RU" sz="1200" b="1" dirty="0" smtClean="0">
                <a:solidFill>
                  <a:schemeClr val="bg1"/>
                </a:solidFill>
              </a:rPr>
              <a:t>работы </a:t>
            </a:r>
            <a:r>
              <a:rPr lang="ru-RU" sz="1100" i="1" dirty="0" smtClean="0">
                <a:solidFill>
                  <a:schemeClr val="bg1"/>
                </a:solidFill>
              </a:rPr>
              <a:t>(</a:t>
            </a:r>
            <a:r>
              <a:rPr lang="ru-RU" sz="1200" i="1" dirty="0" smtClean="0">
                <a:solidFill>
                  <a:schemeClr val="bg1"/>
                </a:solidFill>
              </a:rPr>
              <a:t>18,6 </a:t>
            </a:r>
            <a:r>
              <a:rPr lang="ru-RU" sz="1200" i="1" dirty="0">
                <a:solidFill>
                  <a:schemeClr val="bg1"/>
                </a:solidFill>
              </a:rPr>
              <a:t>тыс. </a:t>
            </a:r>
            <a:r>
              <a:rPr lang="ru-RU" sz="1200" i="1" dirty="0" smtClean="0">
                <a:solidFill>
                  <a:schemeClr val="bg1"/>
                </a:solidFill>
              </a:rPr>
              <a:t>ПКСА, 18,6 тыс. пробирных </a:t>
            </a:r>
            <a:r>
              <a:rPr lang="ru-RU" sz="1200" i="1" dirty="0">
                <a:solidFill>
                  <a:schemeClr val="bg1"/>
                </a:solidFill>
              </a:rPr>
              <a:t>анализов, </a:t>
            </a:r>
            <a:r>
              <a:rPr lang="ru-RU" sz="1200" i="1" dirty="0" smtClean="0">
                <a:solidFill>
                  <a:schemeClr val="bg1"/>
                </a:solidFill>
              </a:rPr>
              <a:t>479 </a:t>
            </a:r>
            <a:r>
              <a:rPr lang="ru-RU" sz="1200" i="1" dirty="0">
                <a:solidFill>
                  <a:schemeClr val="bg1"/>
                </a:solidFill>
              </a:rPr>
              <a:t>атомно-абсорбционных анализов)</a:t>
            </a:r>
            <a:r>
              <a:rPr lang="ru-RU" sz="1200" b="1" dirty="0" smtClean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технологические исследования </a:t>
            </a:r>
            <a:r>
              <a:rPr lang="ru-RU" sz="1200" b="1" dirty="0" smtClean="0">
                <a:solidFill>
                  <a:schemeClr val="bg1"/>
                </a:solidFill>
              </a:rPr>
              <a:t>руд, </a:t>
            </a:r>
            <a:r>
              <a:rPr lang="ru-RU" sz="1200" dirty="0">
                <a:solidFill>
                  <a:schemeClr val="bg1"/>
                </a:solidFill>
              </a:rPr>
              <a:t>утверждено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ТЭО разведочных </a:t>
            </a:r>
            <a:r>
              <a:rPr lang="ru-RU" sz="1200" dirty="0" smtClean="0">
                <a:solidFill>
                  <a:schemeClr val="bg1"/>
                </a:solidFill>
              </a:rPr>
              <a:t>кондиций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699388" y="6730749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33" name="Прямая соединительная линия 32"/>
          <p:cNvCxnSpPr>
            <a:cxnSpLocks/>
          </p:cNvCxnSpPr>
          <p:nvPr/>
        </p:nvCxnSpPr>
        <p:spPr bwMode="auto">
          <a:xfrm>
            <a:off x="771568" y="6724251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cxnSpLocks/>
          </p:cNvCxnSpPr>
          <p:nvPr/>
        </p:nvCxnSpPr>
        <p:spPr bwMode="auto">
          <a:xfrm>
            <a:off x="771568" y="7741698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 bwMode="auto">
          <a:xfrm>
            <a:off x="693980" y="7732772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698542" y="10093379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II</a:t>
            </a:r>
            <a:r>
              <a:rPr lang="en-US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38" name="Прямая соединительная линия 37"/>
          <p:cNvCxnSpPr>
            <a:cxnSpLocks/>
          </p:cNvCxnSpPr>
          <p:nvPr/>
        </p:nvCxnSpPr>
        <p:spPr bwMode="auto">
          <a:xfrm>
            <a:off x="771568" y="10068600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93980" y="7969358"/>
            <a:ext cx="6564070" cy="213904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Запасы</a:t>
            </a:r>
            <a:r>
              <a:rPr lang="ru-RU" sz="1200" dirty="0">
                <a:solidFill>
                  <a:schemeClr val="bg1"/>
                </a:solidFill>
              </a:rPr>
              <a:t> С</a:t>
            </a:r>
            <a:r>
              <a:rPr lang="ru-RU" sz="1200" baseline="-25000" dirty="0">
                <a:solidFill>
                  <a:schemeClr val="bg1"/>
                </a:solidFill>
              </a:rPr>
              <a:t>1</a:t>
            </a:r>
            <a:r>
              <a:rPr lang="ru-RU" sz="1200" dirty="0">
                <a:solidFill>
                  <a:schemeClr val="bg1"/>
                </a:solidFill>
              </a:rPr>
              <a:t>+С</a:t>
            </a:r>
            <a:r>
              <a:rPr lang="ru-RU" sz="1200" baseline="-25000" dirty="0">
                <a:solidFill>
                  <a:schemeClr val="bg1"/>
                </a:solidFill>
              </a:rPr>
              <a:t>2</a:t>
            </a:r>
            <a:r>
              <a:rPr lang="ru-RU" sz="1200" dirty="0">
                <a:solidFill>
                  <a:schemeClr val="bg1"/>
                </a:solidFill>
              </a:rPr>
              <a:t>: свинец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–</a:t>
            </a:r>
            <a:r>
              <a:rPr lang="ru-RU" sz="1200" b="1" dirty="0">
                <a:solidFill>
                  <a:schemeClr val="bg1"/>
                </a:solidFill>
              </a:rPr>
              <a:t> 23,2 </a:t>
            </a:r>
            <a:r>
              <a:rPr lang="ru-RU" sz="1200" dirty="0">
                <a:solidFill>
                  <a:schemeClr val="bg1"/>
                </a:solidFill>
              </a:rPr>
              <a:t>тыс. т,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цинк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–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42,3 </a:t>
            </a:r>
            <a:r>
              <a:rPr lang="ru-RU" sz="1200" dirty="0">
                <a:solidFill>
                  <a:schemeClr val="bg1"/>
                </a:solidFill>
              </a:rPr>
              <a:t>тыс. т, серебро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–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55,0 </a:t>
            </a:r>
            <a:r>
              <a:rPr lang="ru-RU" sz="1200" dirty="0">
                <a:solidFill>
                  <a:schemeClr val="bg1"/>
                </a:solidFill>
              </a:rPr>
              <a:t>т,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золото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–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0,7 </a:t>
            </a:r>
            <a:r>
              <a:rPr lang="ru-RU" sz="1200" dirty="0">
                <a:solidFill>
                  <a:schemeClr val="bg1"/>
                </a:solidFill>
              </a:rPr>
              <a:t>т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Ресурсы: </a:t>
            </a:r>
            <a:r>
              <a:rPr lang="ru-RU" sz="1200" dirty="0">
                <a:solidFill>
                  <a:schemeClr val="bg1"/>
                </a:solidFill>
              </a:rPr>
              <a:t>Р</a:t>
            </a:r>
            <a:r>
              <a:rPr lang="ru-RU" sz="1200" baseline="-25000" dirty="0">
                <a:solidFill>
                  <a:schemeClr val="bg1"/>
                </a:solidFill>
              </a:rPr>
              <a:t>1</a:t>
            </a:r>
            <a:r>
              <a:rPr lang="ru-RU" sz="1200" b="1" dirty="0">
                <a:solidFill>
                  <a:schemeClr val="bg1"/>
                </a:solidFill>
              </a:rPr>
              <a:t>: </a:t>
            </a:r>
            <a:r>
              <a:rPr lang="ru-RU" sz="1200" dirty="0">
                <a:solidFill>
                  <a:schemeClr val="bg1"/>
                </a:solidFill>
              </a:rPr>
              <a:t>свинец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–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417,9 </a:t>
            </a:r>
            <a:r>
              <a:rPr lang="ru-RU" sz="1200" dirty="0">
                <a:solidFill>
                  <a:schemeClr val="bg1"/>
                </a:solidFill>
              </a:rPr>
              <a:t>тыс. т, цинк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–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171,5 </a:t>
            </a:r>
            <a:r>
              <a:rPr lang="ru-RU" sz="1200" dirty="0">
                <a:solidFill>
                  <a:schemeClr val="bg1"/>
                </a:solidFill>
              </a:rPr>
              <a:t>тыс. т, серебро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–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135,9 </a:t>
            </a:r>
            <a:r>
              <a:rPr lang="ru-RU" sz="1200" dirty="0">
                <a:solidFill>
                  <a:schemeClr val="bg1"/>
                </a:solidFill>
              </a:rPr>
              <a:t>т, золото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–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4,8 </a:t>
            </a:r>
            <a:r>
              <a:rPr lang="ru-RU" sz="1200" dirty="0">
                <a:solidFill>
                  <a:schemeClr val="bg1"/>
                </a:solidFill>
              </a:rPr>
              <a:t>т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Содержание полезных компонентов</a:t>
            </a:r>
            <a:r>
              <a:rPr lang="ru-RU" sz="1200" b="1" dirty="0" smtClean="0">
                <a:solidFill>
                  <a:schemeClr val="bg1"/>
                </a:solidFill>
                <a:ea typeface="PT Astra Sans"/>
              </a:rPr>
              <a:t>: </a:t>
            </a:r>
            <a:r>
              <a:rPr lang="ru-RU" sz="1200" dirty="0" smtClean="0">
                <a:solidFill>
                  <a:schemeClr val="bg1"/>
                </a:solidFill>
              </a:rPr>
              <a:t>цинк </a:t>
            </a:r>
            <a:r>
              <a:rPr lang="ru-RU" sz="1200" dirty="0">
                <a:solidFill>
                  <a:schemeClr val="bg1"/>
                </a:solidFill>
              </a:rPr>
              <a:t>– 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2,7</a:t>
            </a:r>
            <a:r>
              <a:rPr lang="ru-RU" sz="1200" dirty="0">
                <a:solidFill>
                  <a:schemeClr val="bg1"/>
                </a:solidFill>
              </a:rPr>
              <a:t>%, </a:t>
            </a:r>
            <a:r>
              <a:rPr lang="ru-RU" sz="1200" dirty="0" smtClean="0">
                <a:solidFill>
                  <a:schemeClr val="bg1"/>
                </a:solidFill>
              </a:rPr>
              <a:t>свинец </a:t>
            </a:r>
            <a:r>
              <a:rPr lang="ru-RU" sz="1200" dirty="0">
                <a:solidFill>
                  <a:schemeClr val="bg1"/>
                </a:solidFill>
              </a:rPr>
              <a:t>– 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1,48</a:t>
            </a:r>
            <a:r>
              <a:rPr lang="ru-RU" sz="1200" dirty="0">
                <a:solidFill>
                  <a:schemeClr val="bg1"/>
                </a:solidFill>
              </a:rPr>
              <a:t>%, серебро – 35,1 г/т, золото – 0,45 г/т</a:t>
            </a:r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Тип руд</a:t>
            </a:r>
            <a:r>
              <a:rPr lang="ru-RU" sz="1200" dirty="0">
                <a:solidFill>
                  <a:schemeClr val="bg1"/>
                </a:solidFill>
              </a:rPr>
              <a:t>: легкообогатимые свинцово-цинковые с попутным золотом, серебром, кадмием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Объект аналог</a:t>
            </a:r>
            <a:r>
              <a:rPr lang="ru-RU" sz="1200" dirty="0">
                <a:solidFill>
                  <a:schemeClr val="bg1"/>
                </a:solidFill>
              </a:rPr>
              <a:t>: Ново-</a:t>
            </a:r>
            <a:r>
              <a:rPr lang="ru-RU" sz="1200" dirty="0" err="1">
                <a:solidFill>
                  <a:schemeClr val="bg1"/>
                </a:solidFill>
              </a:rPr>
              <a:t>Широкинское</a:t>
            </a:r>
            <a:r>
              <a:rPr lang="ru-RU" sz="1200" dirty="0">
                <a:solidFill>
                  <a:schemeClr val="bg1"/>
                </a:solidFill>
              </a:rPr>
              <a:t> месторождение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Товарная продукция</a:t>
            </a:r>
            <a:r>
              <a:rPr lang="ru-RU" sz="1200" dirty="0">
                <a:solidFill>
                  <a:schemeClr val="bg1"/>
                </a:solidFill>
              </a:rPr>
              <a:t>: свинцовый, цинковый концентраты с извлечением свинца 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80–92</a:t>
            </a:r>
            <a:r>
              <a:rPr lang="ru-RU" sz="1200" dirty="0">
                <a:solidFill>
                  <a:schemeClr val="bg1"/>
                </a:solidFill>
              </a:rPr>
              <a:t>%; цинка – 70–92%; </a:t>
            </a:r>
            <a:r>
              <a:rPr lang="ru-RU" sz="1200" dirty="0" smtClean="0">
                <a:solidFill>
                  <a:schemeClr val="bg1"/>
                </a:solidFill>
              </a:rPr>
              <a:t>серебра </a:t>
            </a:r>
            <a:r>
              <a:rPr lang="ru-RU" sz="1200" dirty="0">
                <a:solidFill>
                  <a:schemeClr val="bg1"/>
                </a:solidFill>
              </a:rPr>
              <a:t>– 74–79%; кадмия – 59–80%, золота – 74-77% 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Способ отработки</a:t>
            </a:r>
            <a:r>
              <a:rPr lang="ru-RU" sz="1200" dirty="0">
                <a:solidFill>
                  <a:schemeClr val="bg1"/>
                </a:solidFill>
              </a:rPr>
              <a:t>: </a:t>
            </a:r>
            <a:r>
              <a:rPr lang="ru-RU" sz="1200" dirty="0" smtClean="0">
                <a:solidFill>
                  <a:schemeClr val="bg1"/>
                </a:solidFill>
              </a:rPr>
              <a:t>подземный</a:t>
            </a:r>
            <a:endParaRPr lang="ru-RU" sz="1200" b="1" dirty="0">
              <a:solidFill>
                <a:schemeClr val="bg1"/>
              </a:solidFill>
              <a:ea typeface="PT Astra Sans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690886" y="103092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331,7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</p:spTree>
    <p:extLst>
      <p:ext uri="{BB962C8B-B14F-4D97-AF65-F5344CB8AC3E}">
        <p14:creationId xmlns:p14="http://schemas.microsoft.com/office/powerpoint/2010/main" val="621106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298499"/>
            <a:ext cx="6048000" cy="45385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 bwMode="auto">
          <a:xfrm>
            <a:off x="789026" y="813828"/>
            <a:ext cx="581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БУГАРИХТИНСКАЯ </a:t>
            </a:r>
            <a:r>
              <a:rPr lang="ru-RU" sz="20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(золото)</a:t>
            </a:r>
            <a:endParaRPr sz="2400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3834" y="8855529"/>
            <a:ext cx="1808040" cy="1120562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698542" y="5836054"/>
            <a:ext cx="6665892" cy="1947446"/>
            <a:chOff x="698542" y="6022022"/>
            <a:chExt cx="6665892" cy="1947446"/>
          </a:xfrm>
        </p:grpSpPr>
        <p:sp>
          <p:nvSpPr>
            <p:cNvPr id="23" name="TextBox 22"/>
            <p:cNvSpPr txBox="1"/>
            <p:nvPr/>
          </p:nvSpPr>
          <p:spPr bwMode="auto">
            <a:xfrm>
              <a:off x="698542" y="6623189"/>
              <a:ext cx="6665892" cy="246221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ru-RU" sz="1000">
                <a:solidFill>
                  <a:schemeClr val="bg1"/>
                </a:solidFill>
                <a:latin typeface="PT Astra Sans"/>
                <a:ea typeface="PT Astra Sans"/>
              </a:endParaRP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698542" y="7220089"/>
              <a:ext cx="5176837" cy="246221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ru-RU" sz="1000">
                <a:solidFill>
                  <a:schemeClr val="bg1"/>
                </a:solidFill>
                <a:latin typeface="PT Astra Sans"/>
                <a:ea typeface="PT Astra Sans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698542" y="6022022"/>
              <a:ext cx="6319838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  <a:defRPr/>
              </a:pPr>
              <a:r>
                <a:rPr lang="ru-RU" sz="1200" b="1" dirty="0">
                  <a:solidFill>
                    <a:schemeClr val="bg1"/>
                  </a:solidFill>
                </a:rPr>
                <a:t>РАСПОЛОЖЕНИЕ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:</a:t>
              </a:r>
              <a:r>
                <a:rPr lang="ru-RU" sz="1200" dirty="0" smtClean="0">
                  <a:solidFill>
                    <a:schemeClr val="bg1"/>
                  </a:solidFill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</a:rPr>
                <a:t>Забайкальский край, </a:t>
              </a:r>
              <a:r>
                <a:rPr lang="ru-RU" sz="1200" dirty="0" err="1">
                  <a:solidFill>
                    <a:schemeClr val="bg1"/>
                  </a:solidFill>
                </a:rPr>
                <a:t>Могочинский</a:t>
              </a:r>
              <a:r>
                <a:rPr lang="ru-RU" sz="1200" dirty="0">
                  <a:solidFill>
                    <a:schemeClr val="bg1"/>
                  </a:solidFill>
                </a:rPr>
                <a:t> район</a:t>
              </a:r>
              <a:r>
                <a:rPr lang="ru-RU" sz="1200" dirty="0" smtClean="0">
                  <a:solidFill>
                    <a:schemeClr val="bg1"/>
                  </a:solidFill>
                </a:rPr>
                <a:t>. Площадь </a:t>
              </a:r>
              <a:r>
                <a:rPr lang="ru-RU" sz="1200" dirty="0">
                  <a:solidFill>
                    <a:schemeClr val="bg1"/>
                  </a:solidFill>
                </a:rPr>
                <a:t>–  </a:t>
              </a:r>
              <a:r>
                <a:rPr lang="ru-RU" sz="1200" dirty="0" smtClean="0">
                  <a:solidFill>
                    <a:schemeClr val="bg1"/>
                  </a:solidFill>
                </a:rPr>
                <a:t>29,85 </a:t>
              </a:r>
              <a:r>
                <a:rPr lang="ru-RU" sz="1200" dirty="0">
                  <a:solidFill>
                    <a:schemeClr val="bg1"/>
                  </a:solidFill>
                </a:rPr>
                <a:t>км</a:t>
              </a:r>
              <a:r>
                <a:rPr lang="ru-RU" sz="1200" baseline="30000" dirty="0">
                  <a:solidFill>
                    <a:schemeClr val="bg1"/>
                  </a:solidFill>
                </a:rPr>
                <a:t>2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ru-RU" sz="1200" b="1" dirty="0" smtClean="0">
                  <a:solidFill>
                    <a:schemeClr val="bg1"/>
                  </a:solidFill>
                  <a:latin typeface="Golos Text DemiBold"/>
                  <a:ea typeface="Golos Text DemiBold"/>
                </a:rPr>
                <a:t>ИНФРАСТРУКТУРА</a:t>
              </a:r>
              <a:r>
                <a:rPr lang="ru-RU" sz="1200" b="1" dirty="0">
                  <a:solidFill>
                    <a:schemeClr val="bg1"/>
                  </a:solidFill>
                  <a:latin typeface="Golos Text DemiBold"/>
                  <a:ea typeface="Golos Text DemiBold"/>
                </a:rPr>
                <a:t>: </a:t>
              </a:r>
              <a:r>
                <a:rPr lang="ru-RU" sz="1200" dirty="0">
                  <a:solidFill>
                    <a:schemeClr val="bg1"/>
                  </a:solidFill>
                  <a:ea typeface="PT Astra Sans"/>
                </a:rPr>
                <a:t>в 47 км от ж/д станции </a:t>
              </a:r>
              <a:r>
                <a:rPr lang="ru-RU" sz="1200" dirty="0" err="1">
                  <a:solidFill>
                    <a:schemeClr val="bg1"/>
                  </a:solidFill>
                  <a:ea typeface="PT Astra Sans"/>
                </a:rPr>
                <a:t>Ксеньевка</a:t>
              </a:r>
              <a:r>
                <a:rPr lang="ru-RU" sz="1200" dirty="0">
                  <a:solidFill>
                    <a:schemeClr val="bg1"/>
                  </a:solidFill>
                  <a:ea typeface="PT Astra Sans"/>
                </a:rPr>
                <a:t> Транссибирской магистрали. 160 км до г. </a:t>
              </a:r>
              <a:r>
                <a:rPr lang="ru-RU" sz="1200" dirty="0" smtClean="0">
                  <a:solidFill>
                    <a:schemeClr val="bg1"/>
                  </a:solidFill>
                  <a:ea typeface="PT Astra Sans"/>
                </a:rPr>
                <a:t>Могоча, в </a:t>
              </a:r>
              <a:r>
                <a:rPr lang="ru-RU" sz="1200" dirty="0">
                  <a:solidFill>
                    <a:schemeClr val="bg1"/>
                  </a:solidFill>
                  <a:ea typeface="PT Astra Sans"/>
                </a:rPr>
                <a:t>30 км от ГОК и ЗИФ «</a:t>
              </a:r>
              <a:r>
                <a:rPr lang="ru-RU" sz="1200" dirty="0" err="1">
                  <a:solidFill>
                    <a:schemeClr val="bg1"/>
                  </a:solidFill>
                  <a:ea typeface="PT Astra Sans"/>
                </a:rPr>
                <a:t>Наседкино</a:t>
              </a:r>
              <a:r>
                <a:rPr lang="ru-RU" sz="1200" dirty="0">
                  <a:solidFill>
                    <a:schemeClr val="bg1"/>
                  </a:solidFill>
                  <a:ea typeface="PT Astra Sans"/>
                </a:rPr>
                <a:t>», 11 км до пос. </a:t>
              </a:r>
              <a:r>
                <a:rPr lang="ru-RU" sz="1200" dirty="0" smtClean="0">
                  <a:solidFill>
                    <a:schemeClr val="bg1"/>
                  </a:solidFill>
                  <a:ea typeface="PT Astra Sans"/>
                </a:rPr>
                <a:t>Итака.</a:t>
              </a:r>
              <a:endParaRPr lang="ru-RU" sz="1200" b="1" dirty="0">
                <a:solidFill>
                  <a:schemeClr val="bg1"/>
                </a:solidFill>
                <a:ea typeface="Golos Text DemiBold"/>
              </a:endParaRPr>
            </a:p>
          </p:txBody>
        </p:sp>
        <p:sp>
          <p:nvSpPr>
            <p:cNvPr id="34" name="TextBox 33"/>
            <p:cNvSpPr txBox="1"/>
            <p:nvPr/>
          </p:nvSpPr>
          <p:spPr bwMode="auto">
            <a:xfrm>
              <a:off x="698542" y="7138471"/>
              <a:ext cx="6388058" cy="830997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200" b="1" dirty="0">
                  <a:solidFill>
                    <a:schemeClr val="bg1"/>
                  </a:solidFill>
                </a:rPr>
                <a:t>бурение </a:t>
              </a:r>
              <a:r>
                <a:rPr lang="ru-RU" sz="1100" i="1" dirty="0" smtClean="0">
                  <a:solidFill>
                    <a:schemeClr val="bg1"/>
                  </a:solidFill>
                </a:rPr>
                <a:t>(16 скважин, 3,2 </a:t>
              </a:r>
              <a:r>
                <a:rPr lang="ru-RU" sz="1100" i="1" dirty="0" err="1">
                  <a:solidFill>
                    <a:schemeClr val="bg1"/>
                  </a:solidFill>
                </a:rPr>
                <a:t>пог</a:t>
              </a:r>
              <a:r>
                <a:rPr lang="ru-RU" sz="1100" i="1" dirty="0">
                  <a:solidFill>
                    <a:schemeClr val="bg1"/>
                  </a:solidFill>
                </a:rPr>
                <a:t>. км)</a:t>
              </a:r>
              <a:r>
                <a:rPr lang="ru-RU" sz="1200" b="1" dirty="0">
                  <a:solidFill>
                    <a:schemeClr val="bg1"/>
                  </a:solidFill>
                </a:rPr>
                <a:t>, горные работы </a:t>
              </a:r>
              <a:r>
                <a:rPr lang="ru-RU" sz="1100" i="1" dirty="0">
                  <a:solidFill>
                    <a:schemeClr val="bg1"/>
                  </a:solidFill>
                </a:rPr>
                <a:t>(</a:t>
              </a:r>
              <a:r>
                <a:rPr lang="ru-RU" sz="1100" i="1" dirty="0" smtClean="0">
                  <a:solidFill>
                    <a:schemeClr val="bg1"/>
                  </a:solidFill>
                </a:rPr>
                <a:t>49,5 </a:t>
              </a:r>
              <a:r>
                <a:rPr lang="ru-RU" sz="1100" i="1" dirty="0">
                  <a:solidFill>
                    <a:schemeClr val="bg1"/>
                  </a:solidFill>
                </a:rPr>
                <a:t>тыс. м</a:t>
              </a:r>
              <a:r>
                <a:rPr lang="ru-RU" sz="1100" i="1" baseline="30000" dirty="0">
                  <a:solidFill>
                    <a:schemeClr val="bg1"/>
                  </a:solidFill>
                </a:rPr>
                <a:t>3</a:t>
              </a:r>
              <a:r>
                <a:rPr lang="ru-RU" sz="1100" i="1" dirty="0">
                  <a:solidFill>
                    <a:schemeClr val="bg1"/>
                  </a:solidFill>
                </a:rPr>
                <a:t>)</a:t>
              </a:r>
              <a:r>
                <a:rPr lang="ru-RU" sz="1200" b="1" dirty="0">
                  <a:solidFill>
                    <a:schemeClr val="bg1"/>
                  </a:solidFill>
                </a:rPr>
                <a:t>, геофизика, геохимия, лабораторные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работы </a:t>
              </a:r>
              <a:r>
                <a:rPr lang="ru-RU" sz="1200" i="1" dirty="0" smtClean="0">
                  <a:solidFill>
                    <a:schemeClr val="bg1"/>
                  </a:solidFill>
                </a:rPr>
                <a:t>(19,4 </a:t>
              </a:r>
              <a:r>
                <a:rPr lang="ru-RU" sz="1200" i="1" dirty="0">
                  <a:solidFill>
                    <a:schemeClr val="bg1"/>
                  </a:solidFill>
                </a:rPr>
                <a:t>тыс. ПКСА, </a:t>
              </a:r>
              <a:r>
                <a:rPr lang="ru-RU" sz="1200" i="1" dirty="0" smtClean="0">
                  <a:solidFill>
                    <a:schemeClr val="bg1"/>
                  </a:solidFill>
                </a:rPr>
                <a:t>19,4 </a:t>
              </a:r>
              <a:r>
                <a:rPr lang="ru-RU" sz="1200" i="1" dirty="0">
                  <a:solidFill>
                    <a:schemeClr val="bg1"/>
                  </a:solidFill>
                </a:rPr>
                <a:t>тыс. </a:t>
              </a:r>
              <a:r>
                <a:rPr lang="ru-RU" sz="1200" i="1" dirty="0" err="1">
                  <a:solidFill>
                    <a:schemeClr val="bg1"/>
                  </a:solidFill>
                </a:rPr>
                <a:t>спектро-золотометрии</a:t>
              </a:r>
              <a:r>
                <a:rPr lang="ru-RU" sz="1200" i="1" dirty="0">
                  <a:solidFill>
                    <a:schemeClr val="bg1"/>
                  </a:solidFill>
                </a:rPr>
                <a:t>, </a:t>
              </a:r>
              <a:r>
                <a:rPr lang="ru-RU" sz="1200" i="1" dirty="0" smtClean="0">
                  <a:solidFill>
                    <a:schemeClr val="bg1"/>
                  </a:solidFill>
                </a:rPr>
                <a:t/>
              </a:r>
              <a:br>
                <a:rPr lang="ru-RU" sz="1200" i="1" dirty="0" smtClean="0">
                  <a:solidFill>
                    <a:schemeClr val="bg1"/>
                  </a:solidFill>
                </a:rPr>
              </a:br>
              <a:r>
                <a:rPr lang="ru-RU" sz="1200" i="1" dirty="0" smtClean="0">
                  <a:solidFill>
                    <a:schemeClr val="bg1"/>
                  </a:solidFill>
                </a:rPr>
                <a:t>1,8 тыс. пробирных анализов)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, </a:t>
              </a:r>
              <a:r>
                <a:rPr lang="ru-RU" sz="1200" b="1" dirty="0">
                  <a:solidFill>
                    <a:schemeClr val="bg1"/>
                  </a:solidFill>
                </a:rPr>
                <a:t>технологические исследования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. </a:t>
              </a:r>
              <a:r>
                <a:rPr lang="ru-RU" sz="1200" dirty="0" smtClean="0">
                  <a:solidFill>
                    <a:schemeClr val="bg1"/>
                  </a:solidFill>
                </a:rPr>
                <a:t>Апробация </a:t>
              </a:r>
              <a:r>
                <a:rPr lang="ru-RU" sz="1200" dirty="0">
                  <a:solidFill>
                    <a:schemeClr val="bg1"/>
                  </a:solidFill>
                </a:rPr>
                <a:t>прогнозных </a:t>
              </a:r>
              <a:r>
                <a:rPr lang="ru-RU" sz="1200" dirty="0" smtClean="0">
                  <a:solidFill>
                    <a:schemeClr val="bg1"/>
                  </a:solidFill>
                </a:rPr>
                <a:t>ресурсов</a:t>
              </a:r>
              <a:endParaRPr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0" y="64770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 bwMode="auto">
          <a:xfrm>
            <a:off x="699388" y="6719638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46" name="Прямая соединительная линия 45"/>
          <p:cNvCxnSpPr>
            <a:cxnSpLocks/>
          </p:cNvCxnSpPr>
          <p:nvPr/>
        </p:nvCxnSpPr>
        <p:spPr bwMode="auto">
          <a:xfrm>
            <a:off x="771568" y="6651226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cxnSpLocks/>
          </p:cNvCxnSpPr>
          <p:nvPr/>
        </p:nvCxnSpPr>
        <p:spPr bwMode="auto">
          <a:xfrm>
            <a:off x="771568" y="7770087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693980" y="7837361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698542" y="10014191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II</a:t>
            </a:r>
            <a:r>
              <a:rPr lang="en-US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50" name="Прямая соединительная линия 49"/>
          <p:cNvCxnSpPr>
            <a:cxnSpLocks/>
          </p:cNvCxnSpPr>
          <p:nvPr/>
        </p:nvCxnSpPr>
        <p:spPr bwMode="auto">
          <a:xfrm>
            <a:off x="771568" y="997671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693980" y="8107684"/>
            <a:ext cx="6718258" cy="1585049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Прогнозные ресурсы </a:t>
            </a:r>
            <a:r>
              <a:rPr lang="ru-RU" sz="1200" dirty="0">
                <a:solidFill>
                  <a:schemeClr val="bg1"/>
                </a:solidFill>
              </a:rPr>
              <a:t>золота Р</a:t>
            </a:r>
            <a:r>
              <a:rPr lang="ru-RU" sz="1200" baseline="-25000" dirty="0">
                <a:solidFill>
                  <a:schemeClr val="bg1"/>
                </a:solidFill>
              </a:rPr>
              <a:t>1</a:t>
            </a:r>
            <a:r>
              <a:rPr lang="ru-RU" sz="1200" dirty="0">
                <a:solidFill>
                  <a:schemeClr val="bg1"/>
                </a:solidFill>
              </a:rPr>
              <a:t> – </a:t>
            </a:r>
            <a:r>
              <a:rPr lang="ru-RU" sz="1200" b="1" dirty="0">
                <a:solidFill>
                  <a:schemeClr val="bg1"/>
                </a:solidFill>
              </a:rPr>
              <a:t>7,6 </a:t>
            </a:r>
            <a:r>
              <a:rPr lang="ru-RU" sz="1200" dirty="0">
                <a:solidFill>
                  <a:schemeClr val="bg1"/>
                </a:solidFill>
              </a:rPr>
              <a:t>т,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Р</a:t>
            </a:r>
            <a:r>
              <a:rPr lang="ru-RU" sz="1200" baseline="-25000" dirty="0">
                <a:solidFill>
                  <a:schemeClr val="bg1"/>
                </a:solidFill>
              </a:rPr>
              <a:t>2</a:t>
            </a:r>
            <a:r>
              <a:rPr lang="ru-RU" sz="1200" dirty="0">
                <a:solidFill>
                  <a:schemeClr val="bg1"/>
                </a:solidFill>
              </a:rPr>
              <a:t> – </a:t>
            </a:r>
            <a:r>
              <a:rPr lang="ru-RU" sz="1200" b="1" dirty="0">
                <a:solidFill>
                  <a:schemeClr val="bg1"/>
                </a:solidFill>
              </a:rPr>
              <a:t>6,8 </a:t>
            </a:r>
            <a:r>
              <a:rPr lang="ru-RU" sz="1200" dirty="0">
                <a:solidFill>
                  <a:schemeClr val="bg1"/>
                </a:solidFill>
              </a:rPr>
              <a:t>т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Содержание полезных компонентов: </a:t>
            </a:r>
            <a:r>
              <a:rPr lang="ru-RU" sz="1200" dirty="0">
                <a:solidFill>
                  <a:schemeClr val="bg1"/>
                </a:solidFill>
              </a:rPr>
              <a:t>золото - 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1,07-1,42 </a:t>
            </a:r>
            <a:r>
              <a:rPr lang="ru-RU" sz="1200" dirty="0">
                <a:solidFill>
                  <a:schemeClr val="bg1"/>
                </a:solidFill>
              </a:rPr>
              <a:t>г/т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Тип руд</a:t>
            </a:r>
            <a:r>
              <a:rPr lang="ru-RU" sz="1200" dirty="0">
                <a:solidFill>
                  <a:schemeClr val="bg1"/>
                </a:solidFill>
              </a:rPr>
              <a:t>: золото-сульфидно-кварцевые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Объект аналог</a:t>
            </a:r>
            <a:r>
              <a:rPr lang="ru-RU" sz="1200" dirty="0">
                <a:solidFill>
                  <a:schemeClr val="bg1"/>
                </a:solidFill>
              </a:rPr>
              <a:t>: месторождение </a:t>
            </a:r>
            <a:r>
              <a:rPr lang="ru-RU" sz="1200" dirty="0" err="1">
                <a:solidFill>
                  <a:schemeClr val="bg1"/>
                </a:solidFill>
              </a:rPr>
              <a:t>Наседкино</a:t>
            </a:r>
            <a:endParaRPr lang="ru-RU" sz="1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Способ </a:t>
            </a:r>
            <a:r>
              <a:rPr lang="ru-RU" sz="1200" b="1" dirty="0">
                <a:solidFill>
                  <a:schemeClr val="bg1"/>
                </a:solidFill>
              </a:rPr>
              <a:t>отработки</a:t>
            </a:r>
            <a:r>
              <a:rPr lang="ru-RU" sz="1200" dirty="0">
                <a:solidFill>
                  <a:schemeClr val="bg1"/>
                </a:solidFill>
              </a:rPr>
              <a:t>: открытый</a:t>
            </a:r>
            <a:endParaRPr sz="2800" dirty="0"/>
          </a:p>
          <a:p>
            <a:pPr>
              <a:spcAft>
                <a:spcPts val="600"/>
              </a:spcAft>
              <a:defRPr/>
            </a:pPr>
            <a:endParaRPr lang="ru-RU" sz="1200" b="1" dirty="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690886" y="102711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39,8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</p:spTree>
    <p:extLst>
      <p:ext uri="{BB962C8B-B14F-4D97-AF65-F5344CB8AC3E}">
        <p14:creationId xmlns:p14="http://schemas.microsoft.com/office/powerpoint/2010/main" val="1261041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298499"/>
            <a:ext cx="6048000" cy="45385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 bwMode="auto">
          <a:xfrm>
            <a:off x="789026" y="813828"/>
            <a:ext cx="581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ИВАНОВСКАЯ </a:t>
            </a:r>
            <a:r>
              <a:rPr lang="ru-RU" sz="20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(свинец, цинк)</a:t>
            </a:r>
            <a:endParaRPr sz="2400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698541" y="5836054"/>
            <a:ext cx="6665893" cy="1819930"/>
            <a:chOff x="698541" y="6022022"/>
            <a:chExt cx="6665893" cy="1819930"/>
          </a:xfrm>
        </p:grpSpPr>
        <p:sp>
          <p:nvSpPr>
            <p:cNvPr id="23" name="TextBox 22"/>
            <p:cNvSpPr txBox="1"/>
            <p:nvPr/>
          </p:nvSpPr>
          <p:spPr bwMode="auto">
            <a:xfrm>
              <a:off x="698542" y="6623189"/>
              <a:ext cx="6665892" cy="246221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ru-RU" sz="1000">
                <a:solidFill>
                  <a:schemeClr val="bg1"/>
                </a:solidFill>
                <a:latin typeface="PT Astra Sans"/>
                <a:ea typeface="PT Astra Sans"/>
              </a:endParaRP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698542" y="7220089"/>
              <a:ext cx="5176837" cy="246221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ru-RU" sz="1000">
                <a:solidFill>
                  <a:schemeClr val="bg1"/>
                </a:solidFill>
                <a:latin typeface="PT Astra Sans"/>
                <a:ea typeface="PT Astra Sans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698541" y="6022022"/>
              <a:ext cx="6388059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200" b="1" dirty="0">
                  <a:solidFill>
                    <a:schemeClr val="bg1"/>
                  </a:solidFill>
                </a:rPr>
                <a:t>РАСПОЛОЖЕНИЕ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:</a:t>
              </a:r>
              <a:r>
                <a:rPr lang="ru-RU" sz="1200" dirty="0" smtClean="0">
                  <a:solidFill>
                    <a:schemeClr val="bg1"/>
                  </a:solidFill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</a:rPr>
                <a:t>Забайкальский край, </a:t>
              </a:r>
              <a:r>
                <a:rPr lang="ru-RU" sz="1200" dirty="0" err="1">
                  <a:solidFill>
                    <a:schemeClr val="bg1"/>
                  </a:solidFill>
                </a:rPr>
                <a:t>Нерчинско</a:t>
              </a:r>
              <a:r>
                <a:rPr lang="ru-RU" sz="1200" dirty="0">
                  <a:solidFill>
                    <a:schemeClr val="bg1"/>
                  </a:solidFill>
                </a:rPr>
                <a:t>-Заводской </a:t>
              </a:r>
              <a:r>
                <a:rPr lang="ru-RU" sz="1200" dirty="0" smtClean="0">
                  <a:solidFill>
                    <a:schemeClr val="bg1"/>
                  </a:solidFill>
                </a:rPr>
                <a:t>район. </a:t>
              </a:r>
            </a:p>
            <a:p>
              <a:pPr>
                <a:defRPr/>
              </a:pPr>
              <a:r>
                <a:rPr lang="ru-RU" sz="1200" dirty="0" smtClean="0">
                  <a:solidFill>
                    <a:schemeClr val="bg1"/>
                  </a:solidFill>
                </a:rPr>
                <a:t>Площадь –  5,36 км</a:t>
              </a:r>
              <a:r>
                <a:rPr lang="ru-RU" sz="1200" baseline="30000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600"/>
                </a:spcBef>
                <a:defRPr/>
              </a:pPr>
              <a:r>
                <a:rPr lang="ru-RU" sz="1200" b="1" dirty="0" smtClean="0">
                  <a:solidFill>
                    <a:schemeClr val="bg1"/>
                  </a:solidFill>
                  <a:latin typeface="Golos Text DemiBold"/>
                  <a:ea typeface="Golos Text DemiBold"/>
                </a:rPr>
                <a:t>ИНФРАСТРУКТУРА</a:t>
              </a:r>
              <a:r>
                <a:rPr lang="ru-RU" sz="1200" b="1" dirty="0">
                  <a:solidFill>
                    <a:schemeClr val="bg1"/>
                  </a:solidFill>
                  <a:latin typeface="Golos Text DemiBold"/>
                  <a:ea typeface="Golos Text DemiBold"/>
                </a:rPr>
                <a:t>: </a:t>
              </a:r>
              <a:r>
                <a:rPr lang="ru-RU" sz="1200" dirty="0">
                  <a:solidFill>
                    <a:schemeClr val="bg1"/>
                  </a:solidFill>
                  <a:latin typeface="PT Astra Sans"/>
                </a:rPr>
                <a:t>3</a:t>
              </a:r>
              <a:r>
                <a:rPr lang="ru-RU" sz="1200" dirty="0">
                  <a:solidFill>
                    <a:schemeClr val="bg1"/>
                  </a:solidFill>
                </a:rPr>
                <a:t> км по а/д до райцентра Нерчинский Завод, </a:t>
              </a:r>
              <a:r>
                <a:rPr lang="ru-RU" sz="1200" dirty="0" smtClean="0">
                  <a:solidFill>
                    <a:schemeClr val="bg1"/>
                  </a:solidFill>
                </a:rPr>
                <a:t>1</a:t>
              </a:r>
              <a:r>
                <a:rPr lang="ru-RU" sz="1200" dirty="0" smtClean="0">
                  <a:solidFill>
                    <a:schemeClr val="bg1"/>
                  </a:solidFill>
                  <a:latin typeface="PT Astra Sans"/>
                </a:rPr>
                <a:t>5</a:t>
              </a:r>
              <a:r>
                <a:rPr lang="ru-RU" sz="1200" dirty="0" smtClean="0">
                  <a:solidFill>
                    <a:schemeClr val="bg1"/>
                  </a:solidFill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</a:rPr>
                <a:t>км до </a:t>
              </a:r>
              <a:r>
                <a:rPr lang="ru-RU" sz="1200" dirty="0" err="1">
                  <a:solidFill>
                    <a:schemeClr val="bg1"/>
                  </a:solidFill>
                </a:rPr>
                <a:t>Благодатской</a:t>
              </a:r>
              <a:r>
                <a:rPr lang="ru-RU" sz="1200" dirty="0">
                  <a:solidFill>
                    <a:schemeClr val="bg1"/>
                  </a:solidFill>
                </a:rPr>
                <a:t> ОФ, </a:t>
              </a:r>
              <a:r>
                <a:rPr lang="ru-RU" sz="1200" dirty="0" smtClean="0">
                  <a:solidFill>
                    <a:schemeClr val="bg1"/>
                  </a:solidFill>
                  <a:latin typeface="PT Astra Sans"/>
                </a:rPr>
                <a:t>95</a:t>
              </a:r>
              <a:r>
                <a:rPr lang="ru-RU" sz="1200" dirty="0" smtClean="0">
                  <a:solidFill>
                    <a:schemeClr val="bg1"/>
                  </a:solidFill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</a:rPr>
                <a:t>км </a:t>
              </a:r>
              <a:r>
                <a:rPr lang="ru-RU" sz="1200" dirty="0" smtClean="0">
                  <a:solidFill>
                    <a:schemeClr val="bg1"/>
                  </a:solidFill>
                </a:rPr>
                <a:t>от </a:t>
              </a:r>
              <a:r>
                <a:rPr lang="ru-RU" sz="1200" dirty="0">
                  <a:solidFill>
                    <a:schemeClr val="bg1"/>
                  </a:solidFill>
                </a:rPr>
                <a:t>ж/д станции Приаргунск, 60 км до Ново-</a:t>
              </a:r>
              <a:r>
                <a:rPr lang="ru-RU" sz="1200" dirty="0" err="1">
                  <a:solidFill>
                    <a:schemeClr val="bg1"/>
                  </a:solidFill>
                </a:rPr>
                <a:t>Широкинского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smtClean="0">
                  <a:solidFill>
                    <a:schemeClr val="bg1"/>
                  </a:solidFill>
                </a:rPr>
                <a:t>ГОК</a:t>
              </a:r>
              <a:endParaRPr lang="ru-RU" sz="1200" b="1" dirty="0">
                <a:solidFill>
                  <a:schemeClr val="bg1"/>
                </a:solidFill>
                <a:ea typeface="Golos Text DemiBold"/>
              </a:endParaRPr>
            </a:p>
          </p:txBody>
        </p:sp>
        <p:sp>
          <p:nvSpPr>
            <p:cNvPr id="34" name="TextBox 33"/>
            <p:cNvSpPr txBox="1"/>
            <p:nvPr/>
          </p:nvSpPr>
          <p:spPr bwMode="auto">
            <a:xfrm>
              <a:off x="698542" y="7195621"/>
              <a:ext cx="6578558" cy="646331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200" b="1" dirty="0">
                  <a:solidFill>
                    <a:schemeClr val="bg1"/>
                  </a:solidFill>
                </a:rPr>
                <a:t>бурение </a:t>
              </a:r>
              <a:r>
                <a:rPr lang="ru-RU" sz="1100" i="1" dirty="0" smtClean="0">
                  <a:solidFill>
                    <a:schemeClr val="bg1"/>
                  </a:solidFill>
                </a:rPr>
                <a:t>(80 скважин, 21,9 </a:t>
              </a:r>
              <a:r>
                <a:rPr lang="ru-RU" sz="1100" i="1" dirty="0" err="1">
                  <a:solidFill>
                    <a:schemeClr val="bg1"/>
                  </a:solidFill>
                </a:rPr>
                <a:t>пог</a:t>
              </a:r>
              <a:r>
                <a:rPr lang="ru-RU" sz="1100" i="1" dirty="0">
                  <a:solidFill>
                    <a:schemeClr val="bg1"/>
                  </a:solidFill>
                </a:rPr>
                <a:t>. км)</a:t>
              </a:r>
              <a:r>
                <a:rPr lang="ru-RU" sz="1200" b="1" dirty="0">
                  <a:solidFill>
                    <a:schemeClr val="bg1"/>
                  </a:solidFill>
                </a:rPr>
                <a:t>, горные работы </a:t>
              </a:r>
              <a:r>
                <a:rPr lang="ru-RU" sz="1100" i="1" dirty="0" smtClean="0">
                  <a:solidFill>
                    <a:schemeClr val="bg1"/>
                  </a:solidFill>
                </a:rPr>
                <a:t>(64,8 </a:t>
              </a:r>
              <a:r>
                <a:rPr lang="ru-RU" sz="1100" i="1" dirty="0">
                  <a:solidFill>
                    <a:schemeClr val="bg1"/>
                  </a:solidFill>
                </a:rPr>
                <a:t>тыс. м</a:t>
              </a:r>
              <a:r>
                <a:rPr lang="ru-RU" sz="1100" i="1" baseline="30000" dirty="0">
                  <a:solidFill>
                    <a:schemeClr val="bg1"/>
                  </a:solidFill>
                </a:rPr>
                <a:t>3</a:t>
              </a:r>
              <a:r>
                <a:rPr lang="ru-RU" sz="1100" i="1" dirty="0">
                  <a:solidFill>
                    <a:schemeClr val="bg1"/>
                  </a:solidFill>
                </a:rPr>
                <a:t>)</a:t>
              </a:r>
              <a:r>
                <a:rPr lang="ru-RU" sz="1200" b="1" dirty="0">
                  <a:solidFill>
                    <a:schemeClr val="bg1"/>
                  </a:solidFill>
                </a:rPr>
                <a:t>, лабораторные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работы </a:t>
              </a:r>
              <a:r>
                <a:rPr lang="ru-RU" sz="1200" i="1" dirty="0" smtClean="0">
                  <a:solidFill>
                    <a:schemeClr val="bg1"/>
                  </a:solidFill>
                </a:rPr>
                <a:t>(19,4 </a:t>
              </a:r>
              <a:r>
                <a:rPr lang="ru-RU" sz="1200" i="1" dirty="0">
                  <a:solidFill>
                    <a:schemeClr val="bg1"/>
                  </a:solidFill>
                </a:rPr>
                <a:t>тыс. ПКСА</a:t>
              </a:r>
              <a:r>
                <a:rPr lang="ru-RU" sz="1200" i="1" dirty="0" smtClean="0">
                  <a:solidFill>
                    <a:schemeClr val="bg1"/>
                  </a:solidFill>
                </a:rPr>
                <a:t>, 19,2 тыс. </a:t>
              </a:r>
              <a:r>
                <a:rPr lang="ru-RU" sz="1200" i="1" dirty="0">
                  <a:solidFill>
                    <a:schemeClr val="bg1"/>
                  </a:solidFill>
                </a:rPr>
                <a:t>пробирных анализов, </a:t>
              </a:r>
              <a:r>
                <a:rPr lang="ru-RU" sz="1200" i="1" dirty="0" smtClean="0">
                  <a:solidFill>
                    <a:schemeClr val="bg1"/>
                  </a:solidFill>
                </a:rPr>
                <a:t>2,4 тыс. </a:t>
              </a:r>
              <a:r>
                <a:rPr lang="ru-RU" sz="1200" i="1" dirty="0">
                  <a:solidFill>
                    <a:schemeClr val="bg1"/>
                  </a:solidFill>
                </a:rPr>
                <a:t>атомно-абсорбционных анализов)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, </a:t>
              </a:r>
              <a:r>
                <a:rPr lang="ru-RU" sz="1200" b="1" dirty="0">
                  <a:solidFill>
                    <a:schemeClr val="bg1"/>
                  </a:solidFill>
                </a:rPr>
                <a:t>технологические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исследования, </a:t>
              </a:r>
              <a:r>
                <a:rPr lang="ru-RU" sz="1200" dirty="0">
                  <a:solidFill>
                    <a:schemeClr val="bg1"/>
                  </a:solidFill>
                </a:rPr>
                <a:t>утверждено</a:t>
              </a:r>
              <a:r>
                <a:rPr lang="ru-RU" sz="1200" b="1" dirty="0">
                  <a:solidFill>
                    <a:schemeClr val="bg1"/>
                  </a:solidFill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</a:rPr>
                <a:t>ТЭО разведочных кондиций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0" y="64770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 bwMode="auto">
          <a:xfrm>
            <a:off x="699388" y="6805363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46" name="Прямая соединительная линия 45"/>
          <p:cNvCxnSpPr>
            <a:cxnSpLocks/>
          </p:cNvCxnSpPr>
          <p:nvPr/>
        </p:nvCxnSpPr>
        <p:spPr bwMode="auto">
          <a:xfrm>
            <a:off x="771568" y="6746476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cxnSpLocks/>
          </p:cNvCxnSpPr>
          <p:nvPr/>
        </p:nvCxnSpPr>
        <p:spPr bwMode="auto">
          <a:xfrm>
            <a:off x="771568" y="760816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693980" y="7675436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698542" y="10064991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en-US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50" name="Прямая соединительная линия 49"/>
          <p:cNvCxnSpPr>
            <a:cxnSpLocks/>
          </p:cNvCxnSpPr>
          <p:nvPr/>
        </p:nvCxnSpPr>
        <p:spPr bwMode="auto">
          <a:xfrm>
            <a:off x="771568" y="1006561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681434" y="7931466"/>
            <a:ext cx="6682999" cy="213904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Запасы</a:t>
            </a:r>
            <a:r>
              <a:rPr lang="ru-RU" sz="1200" dirty="0">
                <a:solidFill>
                  <a:schemeClr val="bg1"/>
                </a:solidFill>
              </a:rPr>
              <a:t> С</a:t>
            </a:r>
            <a:r>
              <a:rPr lang="ru-RU" sz="1200" baseline="-25000" dirty="0">
                <a:solidFill>
                  <a:schemeClr val="bg1"/>
                </a:solidFill>
              </a:rPr>
              <a:t>1</a:t>
            </a:r>
            <a:r>
              <a:rPr lang="ru-RU" sz="1200" dirty="0">
                <a:solidFill>
                  <a:schemeClr val="bg1"/>
                </a:solidFill>
              </a:rPr>
              <a:t>+С</a:t>
            </a:r>
            <a:r>
              <a:rPr lang="ru-RU" sz="1200" baseline="-25000" dirty="0">
                <a:solidFill>
                  <a:schemeClr val="bg1"/>
                </a:solidFill>
              </a:rPr>
              <a:t>2</a:t>
            </a:r>
            <a:r>
              <a:rPr lang="ru-RU" sz="1200" dirty="0">
                <a:solidFill>
                  <a:schemeClr val="bg1"/>
                </a:solidFill>
              </a:rPr>
              <a:t>: свинец – </a:t>
            </a:r>
            <a:r>
              <a:rPr lang="ru-RU" sz="1200" b="1" dirty="0">
                <a:solidFill>
                  <a:schemeClr val="bg1"/>
                </a:solidFill>
                <a:latin typeface="PT Astra Sans"/>
              </a:rPr>
              <a:t>99,1</a:t>
            </a:r>
            <a:r>
              <a:rPr lang="ru-RU" sz="1200" dirty="0">
                <a:solidFill>
                  <a:schemeClr val="bg1"/>
                </a:solidFill>
              </a:rPr>
              <a:t> тыс. т, цинк – </a:t>
            </a:r>
            <a:r>
              <a:rPr lang="ru-RU" sz="1200" b="1" dirty="0">
                <a:solidFill>
                  <a:schemeClr val="bg1"/>
                </a:solidFill>
                <a:latin typeface="PT Astra Sans"/>
              </a:rPr>
              <a:t>162,4</a:t>
            </a:r>
            <a:r>
              <a:rPr lang="ru-RU" sz="1200" dirty="0">
                <a:solidFill>
                  <a:schemeClr val="bg1"/>
                </a:solidFill>
              </a:rPr>
              <a:t> тыс. т, серебро – </a:t>
            </a:r>
            <a:r>
              <a:rPr lang="ru-RU" sz="1200" b="1" dirty="0">
                <a:solidFill>
                  <a:schemeClr val="bg1"/>
                </a:solidFill>
              </a:rPr>
              <a:t>842,2</a:t>
            </a:r>
            <a:r>
              <a:rPr lang="ru-RU" sz="1200" dirty="0">
                <a:solidFill>
                  <a:schemeClr val="bg1"/>
                </a:solidFill>
              </a:rPr>
              <a:t> т, золото – </a:t>
            </a:r>
            <a:r>
              <a:rPr lang="ru-RU" sz="1200" b="1" dirty="0">
                <a:solidFill>
                  <a:schemeClr val="bg1"/>
                </a:solidFill>
              </a:rPr>
              <a:t>13,3</a:t>
            </a:r>
            <a:r>
              <a:rPr lang="ru-RU" sz="1200" dirty="0">
                <a:solidFill>
                  <a:schemeClr val="bg1"/>
                </a:solidFill>
              </a:rPr>
              <a:t> т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Ресурсы</a:t>
            </a:r>
            <a:r>
              <a:rPr lang="ru-RU" sz="1200" dirty="0">
                <a:solidFill>
                  <a:schemeClr val="bg1"/>
                </a:solidFill>
              </a:rPr>
              <a:t>: Р</a:t>
            </a:r>
            <a:r>
              <a:rPr lang="ru-RU" sz="1200" baseline="-25000" dirty="0">
                <a:solidFill>
                  <a:schemeClr val="bg1"/>
                </a:solidFill>
              </a:rPr>
              <a:t>1</a:t>
            </a:r>
            <a:r>
              <a:rPr lang="ru-RU" sz="1200" dirty="0">
                <a:solidFill>
                  <a:schemeClr val="bg1"/>
                </a:solidFill>
              </a:rPr>
              <a:t>: свинец - </a:t>
            </a:r>
            <a:r>
              <a:rPr lang="ru-RU" sz="1200" b="1" dirty="0">
                <a:solidFill>
                  <a:schemeClr val="bg1"/>
                </a:solidFill>
              </a:rPr>
              <a:t>7,24 </a:t>
            </a:r>
            <a:r>
              <a:rPr lang="ru-RU" sz="1200" dirty="0">
                <a:solidFill>
                  <a:schemeClr val="bg1"/>
                </a:solidFill>
              </a:rPr>
              <a:t>тыс. т, цинк - </a:t>
            </a:r>
            <a:r>
              <a:rPr lang="ru-RU" sz="1200" b="1" dirty="0">
                <a:solidFill>
                  <a:schemeClr val="bg1"/>
                </a:solidFill>
              </a:rPr>
              <a:t>11,37 </a:t>
            </a:r>
            <a:r>
              <a:rPr lang="ru-RU" sz="1200" dirty="0">
                <a:solidFill>
                  <a:schemeClr val="bg1"/>
                </a:solidFill>
              </a:rPr>
              <a:t>тыс. т, серебро - </a:t>
            </a:r>
            <a:r>
              <a:rPr lang="ru-RU" sz="1200" b="1" dirty="0">
                <a:solidFill>
                  <a:schemeClr val="bg1"/>
                </a:solidFill>
              </a:rPr>
              <a:t>125 </a:t>
            </a:r>
            <a:r>
              <a:rPr lang="ru-RU" sz="1200" dirty="0">
                <a:solidFill>
                  <a:schemeClr val="bg1"/>
                </a:solidFill>
              </a:rPr>
              <a:t>т, золото - </a:t>
            </a:r>
            <a:r>
              <a:rPr lang="ru-RU" sz="1200" b="1" dirty="0">
                <a:solidFill>
                  <a:schemeClr val="bg1"/>
                </a:solidFill>
              </a:rPr>
              <a:t>1,0 </a:t>
            </a:r>
            <a:r>
              <a:rPr lang="ru-RU" sz="1200" dirty="0">
                <a:solidFill>
                  <a:schemeClr val="bg1"/>
                </a:solidFill>
              </a:rPr>
              <a:t>т</a:t>
            </a:r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a typeface="PT Astra Sans"/>
              </a:rPr>
              <a:t>Содержание полезных компонентов: </a:t>
            </a:r>
            <a:r>
              <a:rPr lang="ru-RU" sz="1200" dirty="0" smtClean="0">
                <a:solidFill>
                  <a:schemeClr val="bg1"/>
                </a:solidFill>
              </a:rPr>
              <a:t>цинк </a:t>
            </a:r>
            <a:r>
              <a:rPr lang="ru-RU" sz="1200" dirty="0">
                <a:solidFill>
                  <a:schemeClr val="bg1"/>
                </a:solidFill>
              </a:rPr>
              <a:t>– 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0,77</a:t>
            </a:r>
            <a:r>
              <a:rPr lang="ru-RU" sz="1200" dirty="0">
                <a:solidFill>
                  <a:schemeClr val="bg1"/>
                </a:solidFill>
              </a:rPr>
              <a:t>%, </a:t>
            </a:r>
            <a:r>
              <a:rPr lang="ru-RU" sz="1200" dirty="0" smtClean="0">
                <a:solidFill>
                  <a:schemeClr val="bg1"/>
                </a:solidFill>
              </a:rPr>
              <a:t>свинец </a:t>
            </a:r>
            <a:r>
              <a:rPr lang="ru-RU" sz="1200" dirty="0">
                <a:solidFill>
                  <a:schemeClr val="bg1"/>
                </a:solidFill>
              </a:rPr>
              <a:t>– </a:t>
            </a:r>
            <a:r>
              <a:rPr lang="ru-RU" sz="1200" dirty="0">
                <a:solidFill>
                  <a:schemeClr val="bg1"/>
                </a:solidFill>
                <a:latin typeface="PT Astra Sans"/>
              </a:rPr>
              <a:t>0,77</a:t>
            </a:r>
            <a:r>
              <a:rPr lang="ru-RU" sz="1200" dirty="0">
                <a:solidFill>
                  <a:schemeClr val="bg1"/>
                </a:solidFill>
              </a:rPr>
              <a:t>%, серебро – 1,12 г/т, золото – 55,79 г/т</a:t>
            </a:r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Тип руд</a:t>
            </a:r>
            <a:r>
              <a:rPr lang="ru-RU" sz="1200" dirty="0">
                <a:solidFill>
                  <a:schemeClr val="bg1"/>
                </a:solidFill>
              </a:rPr>
              <a:t>: легкообогатимые свинцово-цинковые с попутным золотом, серебром, кадмием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Объект аналог</a:t>
            </a:r>
            <a:r>
              <a:rPr lang="ru-RU" sz="1200" dirty="0">
                <a:solidFill>
                  <a:schemeClr val="bg1"/>
                </a:solidFill>
              </a:rPr>
              <a:t>: Ново-</a:t>
            </a:r>
            <a:r>
              <a:rPr lang="ru-RU" sz="1200" dirty="0" err="1">
                <a:solidFill>
                  <a:schemeClr val="bg1"/>
                </a:solidFill>
              </a:rPr>
              <a:t>Широкинское</a:t>
            </a:r>
            <a:r>
              <a:rPr lang="ru-RU" sz="1200" dirty="0">
                <a:solidFill>
                  <a:schemeClr val="bg1"/>
                </a:solidFill>
              </a:rPr>
              <a:t> месторождение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Товарная продукция</a:t>
            </a:r>
            <a:r>
              <a:rPr lang="ru-RU" sz="1200" dirty="0">
                <a:solidFill>
                  <a:schemeClr val="bg1"/>
                </a:solidFill>
              </a:rPr>
              <a:t>: свинцовый, цинковый концентраты</a:t>
            </a:r>
            <a:r>
              <a:rPr lang="ru-RU" sz="1200" dirty="0" smtClean="0">
                <a:solidFill>
                  <a:schemeClr val="bg1"/>
                </a:solidFill>
              </a:rPr>
              <a:t>, (</a:t>
            </a:r>
            <a:r>
              <a:rPr lang="ru-RU" sz="1200" dirty="0">
                <a:solidFill>
                  <a:schemeClr val="bg1"/>
                </a:solidFill>
              </a:rPr>
              <a:t>извлечение свинца 80–92%; цинка – 70–92%; </a:t>
            </a:r>
            <a:r>
              <a:rPr lang="ru-RU" sz="1200" dirty="0" smtClean="0">
                <a:solidFill>
                  <a:schemeClr val="bg1"/>
                </a:solidFill>
              </a:rPr>
              <a:t>серебра </a:t>
            </a:r>
            <a:r>
              <a:rPr lang="ru-RU" sz="1200" dirty="0">
                <a:solidFill>
                  <a:schemeClr val="bg1"/>
                </a:solidFill>
              </a:rPr>
              <a:t>– 74–79%; кадмия – 59–80</a:t>
            </a:r>
            <a:r>
              <a:rPr lang="ru-RU" sz="1200" dirty="0" smtClean="0">
                <a:solidFill>
                  <a:schemeClr val="bg1"/>
                </a:solidFill>
              </a:rPr>
              <a:t>%, золота </a:t>
            </a:r>
            <a:r>
              <a:rPr lang="ru-RU" sz="1200" dirty="0">
                <a:solidFill>
                  <a:schemeClr val="bg1"/>
                </a:solidFill>
              </a:rPr>
              <a:t>74–77%</a:t>
            </a:r>
            <a:endParaRPr sz="2800" dirty="0"/>
          </a:p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Способ отработки</a:t>
            </a:r>
            <a:r>
              <a:rPr lang="ru-RU" sz="1200" dirty="0">
                <a:solidFill>
                  <a:schemeClr val="bg1"/>
                </a:solidFill>
              </a:rPr>
              <a:t>: комбинированный</a:t>
            </a:r>
            <a:endParaRPr lang="ru-RU" sz="1200" b="1" dirty="0">
              <a:solidFill>
                <a:schemeClr val="bg1"/>
              </a:solidFill>
              <a:latin typeface="PT Astra Sans"/>
              <a:ea typeface="PT Astra Sans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90886" y="103092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301,1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</p:spTree>
    <p:extLst>
      <p:ext uri="{BB962C8B-B14F-4D97-AF65-F5344CB8AC3E}">
        <p14:creationId xmlns:p14="http://schemas.microsoft.com/office/powerpoint/2010/main" val="362842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24" name="Прямая соединительная линия 23"/>
          <p:cNvCxnSpPr>
            <a:cxnSpLocks/>
          </p:cNvCxnSpPr>
          <p:nvPr/>
        </p:nvCxnSpPr>
        <p:spPr bwMode="auto">
          <a:xfrm>
            <a:off x="0" y="74295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 bwMode="auto">
          <a:xfrm>
            <a:off x="789026" y="805896"/>
            <a:ext cx="581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 DemiBold"/>
                <a:ea typeface="Golos Text DemiBold"/>
                <a:cs typeface="Arial"/>
              </a:rPr>
              <a:t>УСТИНОВСКИЙ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 DemiBold"/>
                <a:ea typeface="Golos Text DemiBold"/>
                <a:cs typeface="Arial"/>
              </a:rPr>
              <a:t>(бентонит)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 bwMode="auto">
          <a:xfrm>
            <a:off x="720874" y="5947993"/>
            <a:ext cx="62990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РАСПОЛОЖЕНИЕ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: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Приморский край, Кавалеровский район. Площадь –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Astra Sans"/>
                <a:ea typeface="PT Astra Sans"/>
                <a:cs typeface="Arial"/>
              </a:rPr>
              <a:t>5,43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км</a:t>
            </a:r>
            <a:r>
              <a:rPr kumimoji="0" lang="ru-RU" sz="12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2</a:t>
            </a:r>
            <a:endParaRPr kumimoji="0" lang="ru-RU" sz="1200" b="0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Astra Sans"/>
              <a:ea typeface="PT Astra Sans"/>
              <a:cs typeface="Arial"/>
            </a:endParaRP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los Text DemiBold"/>
                <a:ea typeface="Golos Text DemiBold"/>
                <a:cs typeface="Arial"/>
              </a:rPr>
              <a:t>ИНФРАСТРУКТУРА: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ea typeface="PT Astra Sans"/>
                <a:cs typeface="Arial"/>
              </a:rPr>
              <a:t>в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Astra Sans"/>
                <a:ea typeface="PT Astra Sans"/>
                <a:cs typeface="Arial"/>
              </a:rPr>
              <a:t>5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ea typeface="PT Astra Sans"/>
                <a:cs typeface="Arial"/>
              </a:rPr>
              <a:t> км зоне а/д, в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Astra Sans"/>
                <a:ea typeface="PT Astra Sans"/>
                <a:cs typeface="Arial"/>
              </a:rPr>
              <a:t>15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ea typeface="PT Astra Sans"/>
                <a:cs typeface="Arial"/>
              </a:rPr>
              <a:t> км от районного центра Кавалерово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ea typeface="PT Astra Sans"/>
                <a:cs typeface="Arial"/>
              </a:rPr>
              <a:t>и</a:t>
            </a:r>
            <a:b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ea typeface="PT Astra Sans"/>
                <a:cs typeface="Arial"/>
              </a:rPr>
            </a:b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Astra Sans"/>
                <a:ea typeface="PT Astra Sans"/>
                <a:cs typeface="Arial"/>
              </a:rPr>
              <a:t>50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ea typeface="PT Astra Sans"/>
                <a:cs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ea typeface="PT Astra Sans"/>
                <a:cs typeface="Arial"/>
              </a:rPr>
              <a:t>км от порта Рудная Пристань.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"/>
              <a:ea typeface="Golos Text DemiBold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693981" y="8251115"/>
            <a:ext cx="6143046" cy="176971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Запасы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 бентонита С</a:t>
            </a:r>
            <a:r>
              <a:rPr kumimoji="0" lang="ru-RU" sz="12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1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+С</a:t>
            </a:r>
            <a:r>
              <a:rPr kumimoji="0" lang="ru-RU" sz="12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2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 –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2,7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млн т,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/>
            </a:r>
            <a:b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</a:b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Ресурсы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Р</a:t>
            </a:r>
            <a:r>
              <a:rPr kumimoji="0" lang="ru-RU" sz="12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1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 –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2,2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млн т и Р</a:t>
            </a:r>
            <a:r>
              <a:rPr kumimoji="0" lang="ru-RU" sz="12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2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 – 12,8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млн т</a:t>
            </a: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Содержание полезных компонентов: 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более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3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Astra Sans"/>
                <a:cs typeface="Arial"/>
              </a:rPr>
              <a:t>0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cs typeface="Arial"/>
              </a:rPr>
              <a:t>% монтмориллонита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"/>
              <a:cs typeface="Arial"/>
            </a:endParaRP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Astra Sans"/>
                <a:ea typeface="PT Astra Sans"/>
                <a:cs typeface="Arial"/>
              </a:rPr>
              <a:t>Тип сырья: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Astra Sans"/>
                <a:ea typeface="PT Astra Sans"/>
                <a:cs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ea typeface="PT Astra Sans"/>
                <a:cs typeface="Arial"/>
              </a:rPr>
              <a:t>бентониты щелочного и смешанного состава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"/>
              <a:cs typeface="Arial"/>
            </a:endParaRP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Astra Sans"/>
                <a:ea typeface="PT Astra Sans"/>
                <a:cs typeface="Arial"/>
              </a:rPr>
              <a:t>Объект аналог: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Astra Sans"/>
                <a:ea typeface="PT Astra Sans"/>
                <a:cs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ea typeface="PT Astra Sans"/>
                <a:cs typeface="Arial"/>
              </a:rPr>
              <a:t>«10-й Хутор» (Республика Хакасия)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"/>
              <a:cs typeface="Arial"/>
            </a:endParaRP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Astra Sans"/>
                <a:ea typeface="PT Astra Sans"/>
                <a:cs typeface="Arial"/>
              </a:rPr>
              <a:t>Товарная продукция: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Astra Sans"/>
                <a:ea typeface="PT Astra Sans"/>
                <a:cs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ea typeface="PT Astra Sans"/>
                <a:cs typeface="Arial"/>
              </a:rPr>
              <a:t>бентопорошки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ea typeface="PT Astra Sans"/>
                <a:cs typeface="Arial"/>
              </a:rPr>
              <a:t> для буровых растворов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"/>
              <a:cs typeface="Arial"/>
            </a:endParaRP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Astra Sans"/>
                <a:ea typeface="PT Astra Sans"/>
                <a:cs typeface="Arial"/>
              </a:rPr>
              <a:t>Способ отработки: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Astra Sans"/>
                <a:ea typeface="PT Astra Sans"/>
                <a:cs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/>
                <a:ea typeface="PT Astra Sans"/>
                <a:cs typeface="Arial"/>
              </a:rPr>
              <a:t>открытый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693980" y="6946696"/>
            <a:ext cx="6279991" cy="1015663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бурение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100" i="1" dirty="0" smtClean="0">
                <a:solidFill>
                  <a:schemeClr val="bg1"/>
                </a:solidFill>
              </a:rPr>
              <a:t>(53 скважины, </a:t>
            </a:r>
            <a:r>
              <a:rPr lang="ru-RU" sz="1100" i="1" dirty="0" smtClean="0">
                <a:solidFill>
                  <a:schemeClr val="bg1"/>
                </a:solidFill>
                <a:latin typeface="PT Astra Sans"/>
              </a:rPr>
              <a:t>3,8</a:t>
            </a:r>
            <a:r>
              <a:rPr lang="ru-RU" sz="1100" i="1" dirty="0" smtClean="0">
                <a:solidFill>
                  <a:schemeClr val="bg1"/>
                </a:solidFill>
              </a:rPr>
              <a:t> </a:t>
            </a:r>
            <a:r>
              <a:rPr lang="ru-RU" sz="1100" i="1" dirty="0" err="1">
                <a:solidFill>
                  <a:schemeClr val="bg1"/>
                </a:solidFill>
              </a:rPr>
              <a:t>пог</a:t>
            </a:r>
            <a:r>
              <a:rPr lang="ru-RU" sz="1100" i="1" dirty="0">
                <a:solidFill>
                  <a:schemeClr val="bg1"/>
                </a:solidFill>
              </a:rPr>
              <a:t>. км)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r>
              <a:rPr lang="ru-RU" sz="1200" b="1" dirty="0" smtClean="0">
                <a:solidFill>
                  <a:schemeClr val="bg1"/>
                </a:solidFill>
              </a:rPr>
              <a:t>лабораторные </a:t>
            </a:r>
            <a:r>
              <a:rPr lang="ru-RU" sz="1200" b="1" dirty="0">
                <a:solidFill>
                  <a:schemeClr val="bg1"/>
                </a:solidFill>
              </a:rPr>
              <a:t>работы </a:t>
            </a:r>
            <a:r>
              <a:rPr lang="ru-RU" sz="1100" i="1" dirty="0">
                <a:solidFill>
                  <a:schemeClr val="bg1"/>
                </a:solidFill>
              </a:rPr>
              <a:t>(</a:t>
            </a:r>
            <a:r>
              <a:rPr lang="ru-RU" sz="1100" i="1" dirty="0" smtClean="0">
                <a:solidFill>
                  <a:schemeClr val="bg1"/>
                </a:solidFill>
              </a:rPr>
              <a:t>люминесцентный анализ, концентрации обменных катионов, песчаная фракция, РКФА)</a:t>
            </a:r>
            <a:r>
              <a:rPr lang="ru-RU" sz="1200" dirty="0" smtClean="0">
                <a:solidFill>
                  <a:schemeClr val="bg1"/>
                </a:solidFill>
              </a:rPr>
              <a:t>, </a:t>
            </a:r>
            <a:r>
              <a:rPr lang="ru-RU" sz="1200" b="1" dirty="0">
                <a:solidFill>
                  <a:schemeClr val="bg1"/>
                </a:solidFill>
              </a:rPr>
              <a:t>технологические </a:t>
            </a:r>
            <a:r>
              <a:rPr lang="ru-RU" sz="1200" b="1" dirty="0" smtClean="0">
                <a:solidFill>
                  <a:schemeClr val="bg1"/>
                </a:solidFill>
              </a:rPr>
              <a:t>исследования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100" i="1" dirty="0" smtClean="0">
                <a:solidFill>
                  <a:schemeClr val="bg1"/>
                </a:solidFill>
              </a:rPr>
              <a:t>(физико-механические свойства</a:t>
            </a:r>
            <a:r>
              <a:rPr lang="ru-RU" sz="1100" i="1" dirty="0">
                <a:solidFill>
                  <a:schemeClr val="bg1"/>
                </a:solidFill>
              </a:rPr>
              <a:t>, </a:t>
            </a:r>
            <a:r>
              <a:rPr lang="ru-RU" sz="1100" i="1" dirty="0" smtClean="0">
                <a:solidFill>
                  <a:schemeClr val="bg1"/>
                </a:solidFill>
              </a:rPr>
              <a:t>реологические свойства, </a:t>
            </a:r>
            <a:r>
              <a:rPr lang="ru-RU" sz="1100" i="1" dirty="0">
                <a:solidFill>
                  <a:schemeClr val="bg1"/>
                </a:solidFill>
              </a:rPr>
              <a:t>бентонит для литейного и металлургического </a:t>
            </a:r>
            <a:r>
              <a:rPr lang="ru-RU" sz="1100" i="1" dirty="0" smtClean="0">
                <a:solidFill>
                  <a:schemeClr val="bg1"/>
                </a:solidFill>
              </a:rPr>
              <a:t>производства, модифицируемость</a:t>
            </a:r>
            <a:r>
              <a:rPr lang="ru-RU" sz="1100" i="1" dirty="0">
                <a:solidFill>
                  <a:schemeClr val="bg1"/>
                </a:solidFill>
              </a:rPr>
              <a:t>)</a:t>
            </a:r>
            <a:r>
              <a:rPr lang="ru-RU" sz="1200" dirty="0">
                <a:solidFill>
                  <a:schemeClr val="bg1"/>
                </a:solidFill>
              </a:rPr>
              <a:t>. 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Апробация </a:t>
            </a:r>
            <a:r>
              <a:rPr lang="ru-RU" sz="1200" dirty="0">
                <a:solidFill>
                  <a:schemeClr val="bg1"/>
                </a:solidFill>
              </a:rPr>
              <a:t>прогнозных </a:t>
            </a:r>
            <a:r>
              <a:rPr lang="ru-RU" sz="1200" dirty="0" smtClean="0">
                <a:solidFill>
                  <a:schemeClr val="bg1"/>
                </a:solidFill>
              </a:rPr>
              <a:t>ресурсов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306376"/>
            <a:ext cx="6048000" cy="453855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 bwMode="auto">
          <a:xfrm>
            <a:off x="699388" y="6719638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33" name="Прямая соединительная линия 32"/>
          <p:cNvCxnSpPr>
            <a:cxnSpLocks/>
          </p:cNvCxnSpPr>
          <p:nvPr/>
        </p:nvCxnSpPr>
        <p:spPr bwMode="auto">
          <a:xfrm>
            <a:off x="771568" y="6651226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cxnSpLocks/>
          </p:cNvCxnSpPr>
          <p:nvPr/>
        </p:nvCxnSpPr>
        <p:spPr bwMode="auto">
          <a:xfrm>
            <a:off x="771568" y="795106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 bwMode="auto">
          <a:xfrm>
            <a:off x="693980" y="8018336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698542" y="10064991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en-US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38" name="Прямая соединительная линия 37"/>
          <p:cNvCxnSpPr>
            <a:cxnSpLocks/>
          </p:cNvCxnSpPr>
          <p:nvPr/>
        </p:nvCxnSpPr>
        <p:spPr bwMode="auto">
          <a:xfrm>
            <a:off x="771568" y="1006561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3399" y="8998095"/>
            <a:ext cx="1434669" cy="104481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90886" y="103092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26,5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</p:spTree>
    <p:extLst>
      <p:ext uri="{BB962C8B-B14F-4D97-AF65-F5344CB8AC3E}">
        <p14:creationId xmlns:p14="http://schemas.microsoft.com/office/powerpoint/2010/main" val="1623814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6" y="1298499"/>
            <a:ext cx="6048000" cy="45385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 bwMode="auto">
          <a:xfrm>
            <a:off x="789026" y="813828"/>
            <a:ext cx="581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Golos Text DemiBold"/>
                <a:ea typeface="Golos Text DemiBold"/>
              </a:rPr>
              <a:t>ДЕЛЯНКИРСКАЯ </a:t>
            </a:r>
            <a:r>
              <a:rPr lang="ru-RU" sz="2000" dirty="0" smtClean="0">
                <a:solidFill>
                  <a:schemeClr val="bg1"/>
                </a:solidFill>
                <a:latin typeface="Golos Text DemiBold"/>
                <a:ea typeface="Golos Text DemiBold"/>
              </a:rPr>
              <a:t>(золото)</a:t>
            </a:r>
            <a:endParaRPr sz="2400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1741" y="8854841"/>
            <a:ext cx="1850133" cy="1146650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698542" y="5912254"/>
            <a:ext cx="6665892" cy="1871246"/>
            <a:chOff x="698542" y="6098222"/>
            <a:chExt cx="6665892" cy="1871246"/>
          </a:xfrm>
        </p:grpSpPr>
        <p:sp>
          <p:nvSpPr>
            <p:cNvPr id="23" name="TextBox 22"/>
            <p:cNvSpPr txBox="1"/>
            <p:nvPr/>
          </p:nvSpPr>
          <p:spPr bwMode="auto">
            <a:xfrm>
              <a:off x="698542" y="6623189"/>
              <a:ext cx="6665892" cy="246221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ru-RU" sz="1000">
                <a:solidFill>
                  <a:schemeClr val="bg1"/>
                </a:solidFill>
                <a:latin typeface="PT Astra Sans"/>
                <a:ea typeface="PT Astra Sans"/>
              </a:endParaRP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698542" y="7220089"/>
              <a:ext cx="5176837" cy="246221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ru-RU" sz="1000">
                <a:solidFill>
                  <a:schemeClr val="bg1"/>
                </a:solidFill>
                <a:latin typeface="PT Astra Sans"/>
                <a:ea typeface="PT Astra Sans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698542" y="6098222"/>
              <a:ext cx="6319838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200" b="1" dirty="0" smtClean="0">
                  <a:solidFill>
                    <a:schemeClr val="bg1"/>
                  </a:solidFill>
                </a:rPr>
                <a:t>РАСПОЛОЖЕНИЕ:</a:t>
              </a:r>
              <a:r>
                <a:rPr lang="ru-RU" sz="1200" dirty="0">
                  <a:solidFill>
                    <a:schemeClr val="bg1"/>
                  </a:solidFill>
                </a:rPr>
                <a:t> Республика Саха (Якутия), </a:t>
              </a:r>
              <a:r>
                <a:rPr lang="ru-RU" sz="1200" dirty="0" err="1">
                  <a:solidFill>
                    <a:schemeClr val="bg1"/>
                  </a:solidFill>
                </a:rPr>
                <a:t>Момский</a:t>
              </a:r>
              <a:r>
                <a:rPr lang="ru-RU" sz="1200" dirty="0">
                  <a:solidFill>
                    <a:schemeClr val="bg1"/>
                  </a:solidFill>
                </a:rPr>
                <a:t> и </a:t>
              </a:r>
              <a:r>
                <a:rPr lang="ru-RU" sz="1200" dirty="0" err="1">
                  <a:solidFill>
                    <a:schemeClr val="bg1"/>
                  </a:solidFill>
                </a:rPr>
                <a:t>Оймяконский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smtClean="0">
                  <a:solidFill>
                    <a:schemeClr val="bg1"/>
                  </a:solidFill>
                </a:rPr>
                <a:t>улусы. Площадь </a:t>
              </a:r>
              <a:r>
                <a:rPr lang="ru-RU" sz="1200" dirty="0">
                  <a:solidFill>
                    <a:schemeClr val="bg1"/>
                  </a:solidFill>
                </a:rPr>
                <a:t>– </a:t>
              </a:r>
              <a:r>
                <a:rPr lang="ru-RU" sz="1200" dirty="0" smtClean="0">
                  <a:solidFill>
                    <a:schemeClr val="bg1"/>
                  </a:solidFill>
                </a:rPr>
                <a:t>13,34 </a:t>
              </a:r>
              <a:r>
                <a:rPr lang="ru-RU" sz="1200" dirty="0">
                  <a:solidFill>
                    <a:schemeClr val="bg1"/>
                  </a:solidFill>
                </a:rPr>
                <a:t>км</a:t>
              </a:r>
              <a:r>
                <a:rPr lang="ru-RU" sz="1200" baseline="30000" dirty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600"/>
                </a:spcBef>
                <a:defRPr/>
              </a:pPr>
              <a:r>
                <a:rPr lang="ru-RU" sz="1200" b="1" dirty="0" smtClean="0">
                  <a:solidFill>
                    <a:schemeClr val="bg1"/>
                  </a:solidFill>
                  <a:latin typeface="Golos Text DemiBold"/>
                  <a:ea typeface="Golos Text DemiBold"/>
                </a:rPr>
                <a:t>ИНФРАСТРУКТУРА</a:t>
              </a:r>
              <a:r>
                <a:rPr lang="ru-RU" sz="1200" b="1" dirty="0">
                  <a:solidFill>
                    <a:schemeClr val="bg1"/>
                  </a:solidFill>
                  <a:latin typeface="Golos Text DemiBold"/>
                  <a:ea typeface="Golos Text DemiBold"/>
                </a:rPr>
                <a:t>: </a:t>
              </a:r>
              <a:r>
                <a:rPr lang="ru-RU" sz="1200" dirty="0" smtClean="0">
                  <a:solidFill>
                    <a:schemeClr val="bg1"/>
                  </a:solidFill>
                  <a:latin typeface="Golos Text DemiBold"/>
                  <a:ea typeface="Golos Text DemiBold"/>
                </a:rPr>
                <a:t>в</a:t>
              </a:r>
              <a:r>
                <a:rPr lang="ru-RU" sz="1200" dirty="0" smtClean="0">
                  <a:solidFill>
                    <a:schemeClr val="bg1"/>
                  </a:solidFill>
                  <a:ea typeface="PT Astra Sans"/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  <a:ea typeface="PT Astra Sans"/>
                </a:rPr>
                <a:t>90 км от </a:t>
              </a:r>
              <a:r>
                <a:rPr lang="ru-RU" sz="1200" dirty="0" err="1">
                  <a:solidFill>
                    <a:schemeClr val="bg1"/>
                  </a:solidFill>
                  <a:ea typeface="PT Astra Sans"/>
                </a:rPr>
                <a:t>пгт</a:t>
              </a:r>
              <a:r>
                <a:rPr lang="ru-RU" sz="1200" dirty="0">
                  <a:solidFill>
                    <a:schemeClr val="bg1"/>
                  </a:solidFill>
                  <a:ea typeface="PT Astra Sans"/>
                </a:rPr>
                <a:t>. Усть-Нера</a:t>
              </a:r>
              <a:endParaRPr lang="ru-RU" sz="1200" dirty="0">
                <a:solidFill>
                  <a:schemeClr val="bg1"/>
                </a:solidFill>
                <a:ea typeface="Golos Text DemiBold"/>
              </a:endParaRPr>
            </a:p>
          </p:txBody>
        </p:sp>
        <p:sp>
          <p:nvSpPr>
            <p:cNvPr id="34" name="TextBox 33"/>
            <p:cNvSpPr txBox="1"/>
            <p:nvPr/>
          </p:nvSpPr>
          <p:spPr bwMode="auto">
            <a:xfrm>
              <a:off x="698542" y="7138471"/>
              <a:ext cx="6388058" cy="830997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200" b="1" dirty="0" smtClean="0">
                  <a:solidFill>
                    <a:schemeClr val="bg1"/>
                  </a:solidFill>
                </a:rPr>
                <a:t>бурение </a:t>
              </a:r>
              <a:r>
                <a:rPr lang="ru-RU" sz="1100" i="1" dirty="0" smtClean="0">
                  <a:solidFill>
                    <a:schemeClr val="bg1"/>
                  </a:solidFill>
                </a:rPr>
                <a:t>(30 скважин, 3,5 </a:t>
              </a:r>
              <a:r>
                <a:rPr lang="ru-RU" sz="1100" i="1" dirty="0" err="1">
                  <a:solidFill>
                    <a:schemeClr val="bg1"/>
                  </a:solidFill>
                </a:rPr>
                <a:t>пог</a:t>
              </a:r>
              <a:r>
                <a:rPr lang="ru-RU" sz="1100" i="1" dirty="0">
                  <a:solidFill>
                    <a:schemeClr val="bg1"/>
                  </a:solidFill>
                </a:rPr>
                <a:t>. км)</a:t>
              </a:r>
              <a:r>
                <a:rPr lang="ru-RU" sz="1200" b="1" dirty="0">
                  <a:solidFill>
                    <a:schemeClr val="bg1"/>
                  </a:solidFill>
                </a:rPr>
                <a:t>, горные работы </a:t>
              </a:r>
              <a:r>
                <a:rPr lang="ru-RU" sz="1100" i="1" dirty="0" smtClean="0">
                  <a:solidFill>
                    <a:schemeClr val="bg1"/>
                  </a:solidFill>
                </a:rPr>
                <a:t>(12,2 </a:t>
              </a:r>
              <a:r>
                <a:rPr lang="ru-RU" sz="1100" i="1" dirty="0">
                  <a:solidFill>
                    <a:schemeClr val="bg1"/>
                  </a:solidFill>
                </a:rPr>
                <a:t>тыс. м</a:t>
              </a:r>
              <a:r>
                <a:rPr lang="ru-RU" sz="1100" i="1" baseline="30000" dirty="0">
                  <a:solidFill>
                    <a:schemeClr val="bg1"/>
                  </a:solidFill>
                </a:rPr>
                <a:t>3</a:t>
              </a:r>
              <a:r>
                <a:rPr lang="ru-RU" sz="1100" i="1" dirty="0">
                  <a:solidFill>
                    <a:schemeClr val="bg1"/>
                  </a:solidFill>
                </a:rPr>
                <a:t>)</a:t>
              </a:r>
              <a:r>
                <a:rPr lang="ru-RU" sz="1200" b="1" dirty="0">
                  <a:solidFill>
                    <a:schemeClr val="bg1"/>
                  </a:solidFill>
                </a:rPr>
                <a:t>, лабораторные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работы </a:t>
              </a:r>
              <a:r>
                <a:rPr lang="ru-RU" sz="1200" i="1" dirty="0" smtClean="0">
                  <a:solidFill>
                    <a:schemeClr val="bg1"/>
                  </a:solidFill>
                </a:rPr>
                <a:t>(9,4 </a:t>
              </a:r>
              <a:r>
                <a:rPr lang="ru-RU" sz="1200" i="1" dirty="0">
                  <a:solidFill>
                    <a:schemeClr val="bg1"/>
                  </a:solidFill>
                </a:rPr>
                <a:t>тыс. ПКСА, </a:t>
              </a:r>
              <a:r>
                <a:rPr lang="ru-RU" sz="1200" i="1" dirty="0" smtClean="0">
                  <a:solidFill>
                    <a:schemeClr val="bg1"/>
                  </a:solidFill>
                </a:rPr>
                <a:t>9,4 тыс. </a:t>
              </a:r>
              <a:r>
                <a:rPr lang="ru-RU" sz="1200" i="1" dirty="0" err="1" smtClean="0">
                  <a:solidFill>
                    <a:schemeClr val="bg1"/>
                  </a:solidFill>
                </a:rPr>
                <a:t>спектро-золотометрии</a:t>
              </a:r>
              <a:r>
                <a:rPr lang="ru-RU" sz="1200" i="1" dirty="0" smtClean="0">
                  <a:solidFill>
                    <a:schemeClr val="bg1"/>
                  </a:solidFill>
                </a:rPr>
                <a:t>, 7,1 тыс. пробирных анализов, 276 атомно-абсорбционных </a:t>
              </a:r>
              <a:r>
                <a:rPr lang="ru-RU" sz="1200" i="1" dirty="0">
                  <a:solidFill>
                    <a:schemeClr val="bg1"/>
                  </a:solidFill>
                </a:rPr>
                <a:t>анализов)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, </a:t>
              </a:r>
              <a:r>
                <a:rPr lang="ru-RU" sz="1200" b="1" dirty="0">
                  <a:solidFill>
                    <a:schemeClr val="bg1"/>
                  </a:solidFill>
                </a:rPr>
                <a:t>технологические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исследования</a:t>
              </a:r>
              <a:r>
                <a:rPr lang="ru-RU" sz="1200" dirty="0" smtClean="0">
                  <a:solidFill>
                    <a:schemeClr val="bg1"/>
                  </a:solidFill>
                </a:rPr>
                <a:t>. Апробация </a:t>
              </a:r>
              <a:r>
                <a:rPr lang="ru-RU" sz="1200" dirty="0">
                  <a:solidFill>
                    <a:schemeClr val="bg1"/>
                  </a:solidFill>
                </a:rPr>
                <a:t>прогнозных </a:t>
              </a:r>
              <a:r>
                <a:rPr lang="ru-RU" sz="1200" dirty="0" smtClean="0">
                  <a:solidFill>
                    <a:schemeClr val="bg1"/>
                  </a:solidFill>
                </a:rPr>
                <a:t>ресурсов</a:t>
              </a:r>
              <a:endParaRPr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 bwMode="auto">
          <a:xfrm>
            <a:off x="5208487" y="176538"/>
            <a:ext cx="2321380" cy="46166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spc="500" dirty="0" smtClean="0">
                <a:solidFill>
                  <a:schemeClr val="bg1"/>
                </a:solidFill>
                <a:latin typeface="PT Sans"/>
                <a:ea typeface="PT Sans"/>
              </a:rPr>
              <a:t>АУКЦИОН</a:t>
            </a:r>
            <a:endParaRPr lang="ru-RU" sz="2400" b="1" spc="500" dirty="0">
              <a:solidFill>
                <a:schemeClr val="bg1"/>
              </a:solidFill>
              <a:latin typeface="PT Sans"/>
              <a:ea typeface="PT Sans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0" y="647700"/>
            <a:ext cx="7559675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 bwMode="auto">
          <a:xfrm>
            <a:off x="699388" y="6719638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ВЫПОЛНЕННЫЕ ГЕОЛОГОРАЗВЕДОЧНЫЕ </a:t>
            </a:r>
            <a:r>
              <a:rPr lang="ru-RU" sz="1200" b="1" dirty="0">
                <a:solidFill>
                  <a:schemeClr val="bg1"/>
                </a:solidFill>
              </a:rPr>
              <a:t>РАБОТЫ: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cxnSp>
        <p:nvCxnSpPr>
          <p:cNvPr id="46" name="Прямая соединительная линия 45"/>
          <p:cNvCxnSpPr>
            <a:cxnSpLocks/>
          </p:cNvCxnSpPr>
          <p:nvPr/>
        </p:nvCxnSpPr>
        <p:spPr bwMode="auto">
          <a:xfrm>
            <a:off x="771568" y="6651226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cxnSpLocks/>
          </p:cNvCxnSpPr>
          <p:nvPr/>
        </p:nvCxnSpPr>
        <p:spPr bwMode="auto">
          <a:xfrm>
            <a:off x="771568" y="780501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693980" y="7846886"/>
            <a:ext cx="58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РЕЗУЛЬТАТЫ ГЕОЛОГОРАЗВЕДОЧНЫХ РАБОТ:</a:t>
            </a:r>
            <a:endParaRPr lang="ru-RU" sz="1200" b="1" dirty="0">
              <a:solidFill>
                <a:schemeClr val="bg1"/>
              </a:solidFill>
              <a:latin typeface="Golos Text DemiBold"/>
              <a:ea typeface="Golos Text DemiBold"/>
            </a:endParaRP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698542" y="10001491"/>
            <a:ext cx="6294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ОЖИДАЕМАЯ ДАТА </a:t>
            </a:r>
            <a:r>
              <a:rPr lang="ru-RU" sz="1200" b="1" dirty="0" smtClean="0">
                <a:solidFill>
                  <a:schemeClr val="bg1"/>
                </a:solidFill>
              </a:rPr>
              <a:t>АУКЦИОНА: 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II</a:t>
            </a:r>
            <a:r>
              <a:rPr lang="en-US" sz="1200" dirty="0" smtClean="0">
                <a:solidFill>
                  <a:schemeClr val="bg1"/>
                </a:solidFill>
                <a:ea typeface="PT Astra Sans"/>
              </a:rPr>
              <a:t>I</a:t>
            </a:r>
            <a:r>
              <a:rPr lang="ru-RU" sz="1200" dirty="0" smtClean="0">
                <a:solidFill>
                  <a:schemeClr val="bg1"/>
                </a:solidFill>
                <a:ea typeface="PT Astra Sans"/>
              </a:rPr>
              <a:t> </a:t>
            </a:r>
            <a:r>
              <a:rPr lang="ru-RU" sz="1200" dirty="0">
                <a:solidFill>
                  <a:schemeClr val="bg1"/>
                </a:solidFill>
                <a:ea typeface="PT Astra Sans"/>
              </a:rPr>
              <a:t>квартал 2025 года </a:t>
            </a:r>
          </a:p>
        </p:txBody>
      </p:sp>
      <p:cxnSp>
        <p:nvCxnSpPr>
          <p:cNvPr id="50" name="Прямая соединительная линия 49"/>
          <p:cNvCxnSpPr>
            <a:cxnSpLocks/>
          </p:cNvCxnSpPr>
          <p:nvPr/>
        </p:nvCxnSpPr>
        <p:spPr bwMode="auto">
          <a:xfrm>
            <a:off x="771568" y="10002112"/>
            <a:ext cx="6019200" cy="0"/>
          </a:xfrm>
          <a:prstGeom prst="line">
            <a:avLst/>
          </a:prstGeom>
          <a:ln w="635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666347" y="8148065"/>
            <a:ext cx="6698087" cy="1323439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Прогнозные ресурсы </a:t>
            </a:r>
            <a:r>
              <a:rPr lang="ru-RU" sz="1200" dirty="0" smtClean="0">
                <a:solidFill>
                  <a:schemeClr val="bg1"/>
                </a:solidFill>
              </a:rPr>
              <a:t>золота Р</a:t>
            </a:r>
            <a:r>
              <a:rPr lang="ru-RU" sz="1200" baseline="-25000" dirty="0" smtClean="0">
                <a:solidFill>
                  <a:schemeClr val="bg1"/>
                </a:solidFill>
              </a:rPr>
              <a:t>1</a:t>
            </a:r>
            <a:r>
              <a:rPr lang="ru-RU" sz="1200" dirty="0">
                <a:solidFill>
                  <a:schemeClr val="bg1"/>
                </a:solidFill>
              </a:rPr>
              <a:t> – </a:t>
            </a:r>
            <a:r>
              <a:rPr lang="ru-RU" sz="1200" b="1" dirty="0" smtClean="0">
                <a:solidFill>
                  <a:schemeClr val="bg1"/>
                </a:solidFill>
                <a:latin typeface="PT Astra Sans"/>
              </a:rPr>
              <a:t>22,7</a:t>
            </a:r>
            <a:r>
              <a:rPr lang="ru-RU" sz="1200" dirty="0" smtClean="0">
                <a:solidFill>
                  <a:schemeClr val="bg1"/>
                </a:solidFill>
              </a:rPr>
              <a:t> т, Р</a:t>
            </a:r>
            <a:r>
              <a:rPr lang="ru-RU" sz="1200" baseline="-25000" dirty="0" smtClean="0">
                <a:solidFill>
                  <a:schemeClr val="bg1"/>
                </a:solidFill>
              </a:rPr>
              <a:t>2</a:t>
            </a:r>
            <a:r>
              <a:rPr lang="ru-RU" sz="1200" dirty="0" smtClean="0">
                <a:solidFill>
                  <a:schemeClr val="bg1"/>
                </a:solidFill>
              </a:rPr>
              <a:t> – </a:t>
            </a:r>
            <a:r>
              <a:rPr lang="ru-RU" sz="1200" b="1" dirty="0" smtClean="0">
                <a:solidFill>
                  <a:schemeClr val="bg1"/>
                </a:solidFill>
                <a:latin typeface="PT Astra Sans"/>
              </a:rPr>
              <a:t>92,5</a:t>
            </a:r>
            <a:r>
              <a:rPr lang="ru-RU" sz="1200" dirty="0" smtClean="0">
                <a:solidFill>
                  <a:schemeClr val="bg1"/>
                </a:solidFill>
              </a:rPr>
              <a:t> т</a:t>
            </a:r>
            <a:endParaRPr sz="2800" dirty="0" smtClean="0"/>
          </a:p>
          <a:p>
            <a:pPr>
              <a:spcAft>
                <a:spcPts val="60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  <a:ea typeface="PT Astra Sans"/>
              </a:rPr>
              <a:t>Содержание полезных компонентов: </a:t>
            </a:r>
            <a:r>
              <a:rPr lang="ru-RU" sz="1200" dirty="0" smtClean="0">
                <a:solidFill>
                  <a:schemeClr val="bg1"/>
                </a:solidFill>
              </a:rPr>
              <a:t>золото – </a:t>
            </a:r>
            <a:r>
              <a:rPr lang="ru-RU" sz="1200" dirty="0" smtClean="0">
                <a:solidFill>
                  <a:schemeClr val="bg1"/>
                </a:solidFill>
                <a:latin typeface="PT Astra Sans"/>
              </a:rPr>
              <a:t>2,43-4,06 </a:t>
            </a:r>
            <a:r>
              <a:rPr lang="ru-RU" sz="1200" dirty="0" smtClean="0">
                <a:solidFill>
                  <a:schemeClr val="bg1"/>
                </a:solidFill>
              </a:rPr>
              <a:t>г/т</a:t>
            </a:r>
            <a:endParaRPr sz="2800" dirty="0" smtClean="0"/>
          </a:p>
          <a:p>
            <a:pPr>
              <a:spcAft>
                <a:spcPts val="60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Тип руд</a:t>
            </a:r>
            <a:r>
              <a:rPr lang="ru-RU" sz="1200" dirty="0" smtClean="0">
                <a:solidFill>
                  <a:schemeClr val="bg1"/>
                </a:solidFill>
              </a:rPr>
              <a:t>: золото-сульфидно-кварцевые</a:t>
            </a:r>
            <a:endParaRPr sz="2800" dirty="0" smtClean="0"/>
          </a:p>
          <a:p>
            <a:pPr>
              <a:spcAft>
                <a:spcPts val="60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Объект аналог</a:t>
            </a:r>
            <a:r>
              <a:rPr lang="ru-RU" sz="1200" dirty="0" smtClean="0">
                <a:solidFill>
                  <a:schemeClr val="bg1"/>
                </a:solidFill>
              </a:rPr>
              <a:t>: </a:t>
            </a:r>
            <a:r>
              <a:rPr lang="ru-RU" sz="1200" dirty="0" err="1" smtClean="0">
                <a:solidFill>
                  <a:schemeClr val="bg1"/>
                </a:solidFill>
              </a:rPr>
              <a:t>Наталкинское</a:t>
            </a:r>
            <a:r>
              <a:rPr lang="ru-RU" sz="1200" dirty="0" smtClean="0">
                <a:solidFill>
                  <a:schemeClr val="bg1"/>
                </a:solidFill>
              </a:rPr>
              <a:t> месторождение</a:t>
            </a:r>
            <a:endParaRPr sz="2800" dirty="0" smtClean="0"/>
          </a:p>
          <a:p>
            <a:pPr>
              <a:spcAft>
                <a:spcPts val="60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Способ отработки</a:t>
            </a:r>
            <a:r>
              <a:rPr lang="ru-RU" sz="1200" dirty="0" smtClean="0">
                <a:solidFill>
                  <a:schemeClr val="bg1"/>
                </a:solidFill>
              </a:rPr>
              <a:t>: открытый</a:t>
            </a:r>
            <a:endParaRPr sz="2800" dirty="0"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690886" y="10271127"/>
            <a:ext cx="6294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ПРЕДВАРИТЕЛЬНЫЙ СТАРТОВЫЙ </a:t>
            </a:r>
            <a:r>
              <a:rPr lang="ru-RU" sz="1200" b="1" dirty="0">
                <a:solidFill>
                  <a:schemeClr val="bg1"/>
                </a:solidFill>
              </a:rPr>
              <a:t>ПЛАТЕЖ </a:t>
            </a:r>
            <a:r>
              <a:rPr lang="ru-RU" sz="1200" dirty="0" smtClean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178,2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млн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  <a:ea typeface="PT Astra Sans"/>
            </a:endParaRPr>
          </a:p>
        </p:txBody>
      </p:sp>
    </p:spTree>
    <p:extLst>
      <p:ext uri="{BB962C8B-B14F-4D97-AF65-F5344CB8AC3E}">
        <p14:creationId xmlns:p14="http://schemas.microsoft.com/office/powerpoint/2010/main" val="347482860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1">
      <a:majorFont>
        <a:latin typeface="Golos Text"/>
        <a:ea typeface="Arial"/>
        <a:cs typeface="Arial"/>
      </a:majorFont>
      <a:minorFont>
        <a:latin typeface="PT Sans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6061</TotalTime>
  <Words>2512</Words>
  <Application>Microsoft Office PowerPoint</Application>
  <DocSecurity>0</DocSecurity>
  <PresentationFormat>Произвольный</PresentationFormat>
  <Paragraphs>272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Golos Text</vt:lpstr>
      <vt:lpstr>Golos Text DemiBold</vt:lpstr>
      <vt:lpstr>PT Astra Sans</vt:lpstr>
      <vt:lpstr>PT Sans</vt:lpstr>
      <vt:lpstr>1_Тема Office</vt:lpstr>
      <vt:lpstr>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</dc:title>
  <dc:subject/>
  <dc:creator>Филиппочева М.В.</dc:creator>
  <cp:keywords/>
  <dc:description/>
  <cp:lastModifiedBy>Ермакова Мария Александровна</cp:lastModifiedBy>
  <cp:revision>204</cp:revision>
  <cp:lastPrinted>2025-04-14T13:37:19Z</cp:lastPrinted>
  <dcterms:created xsi:type="dcterms:W3CDTF">2024-08-20T09:09:51Z</dcterms:created>
  <dcterms:modified xsi:type="dcterms:W3CDTF">2025-05-06T09:52:31Z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2024-08-20T11:52:37Z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afb276c5-7191-42e9-8e5b-284e99cb4bf5</vt:lpwstr>
  </property>
  <property fmtid="{D5CDD505-2E9C-101B-9397-08002B2CF9AE}" pid="7" name="MSIP_Label_defa4170-0d19-0005-0004-bc88714345d2_ActionId">
    <vt:lpwstr>ada0b65e-4e67-4fb8-bb35-d0d857d5df51</vt:lpwstr>
  </property>
  <property fmtid="{D5CDD505-2E9C-101B-9397-08002B2CF9AE}" pid="8" name="MSIP_Label_defa4170-0d19-0005-0004-bc88714345d2_ContentBits">
    <vt:lpwstr>0</vt:lpwstr>
  </property>
</Properties>
</file>