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80" r:id="rId3"/>
    <p:sldId id="279" r:id="rId4"/>
    <p:sldId id="262" r:id="rId5"/>
    <p:sldId id="278" r:id="rId6"/>
    <p:sldId id="275" r:id="rId7"/>
    <p:sldId id="265" r:id="rId8"/>
    <p:sldId id="266" r:id="rId9"/>
    <p:sldId id="267" r:id="rId10"/>
    <p:sldId id="272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D27C"/>
    <a:srgbClr val="6A8828"/>
    <a:srgbClr val="ABF44A"/>
    <a:srgbClr val="88FF37"/>
    <a:srgbClr val="F48C8C"/>
    <a:srgbClr val="8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04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C3D75-86E5-4678-8B55-C685E936BDFE}" type="doc">
      <dgm:prSet loTypeId="urn:microsoft.com/office/officeart/2005/8/layout/vList3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21F13DFB-992D-4DCB-A1AE-449959CA2CAF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Отчет об исполнении Ведомственного плана</a:t>
          </a:r>
          <a:endParaRPr lang="en-US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Федерального агентства по недропользованию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реализации Концепции открытости федеральных органов исполнительной власти 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 2018 год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8DB68E-93C1-4475-A263-B66A512567F4}" type="parTrans" cxnId="{CCB30E20-5BA6-43D2-A9F2-45BE09511D0F}">
      <dgm:prSet/>
      <dgm:spPr/>
      <dgm:t>
        <a:bodyPr/>
        <a:lstStyle/>
        <a:p>
          <a:endParaRPr lang="ru-RU"/>
        </a:p>
      </dgm:t>
    </dgm:pt>
    <dgm:pt modelId="{EA8BBB77-E5E2-41B3-AF91-A3D769607194}" type="sibTrans" cxnId="{CCB30E20-5BA6-43D2-A9F2-45BE09511D0F}">
      <dgm:prSet/>
      <dgm:spPr/>
      <dgm:t>
        <a:bodyPr/>
        <a:lstStyle/>
        <a:p>
          <a:endParaRPr lang="ru-RU"/>
        </a:p>
      </dgm:t>
    </dgm:pt>
    <dgm:pt modelId="{D0E86EFC-BACA-4B64-AB28-1195327E0752}" type="pres">
      <dgm:prSet presAssocID="{C67C3D75-86E5-4678-8B55-C685E936BDF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222C66-4B89-4BB6-AF6C-23846CA4F37B}" type="pres">
      <dgm:prSet presAssocID="{21F13DFB-992D-4DCB-A1AE-449959CA2CAF}" presName="composite" presStyleCnt="0"/>
      <dgm:spPr/>
      <dgm:t>
        <a:bodyPr/>
        <a:lstStyle/>
        <a:p>
          <a:endParaRPr lang="ru-RU"/>
        </a:p>
      </dgm:t>
    </dgm:pt>
    <dgm:pt modelId="{6A112707-4E88-4D7F-A60D-98F880A32538}" type="pres">
      <dgm:prSet presAssocID="{21F13DFB-992D-4DCB-A1AE-449959CA2CAF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A47CE6FB-2CDF-4B16-BE41-A35002ACCD6F}" type="pres">
      <dgm:prSet presAssocID="{21F13DFB-992D-4DCB-A1AE-449959CA2CAF}" presName="txShp" presStyleLbl="node1" presStyleIdx="0" presStyleCnt="1" custScaleX="127393" custScaleY="115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152B7A-AB5E-4D0B-9490-CB052FD03F79}" type="presOf" srcId="{21F13DFB-992D-4DCB-A1AE-449959CA2CAF}" destId="{A47CE6FB-2CDF-4B16-BE41-A35002ACCD6F}" srcOrd="0" destOrd="0" presId="urn:microsoft.com/office/officeart/2005/8/layout/vList3"/>
    <dgm:cxn modelId="{CAEEAECD-7F05-41B5-BA29-2D99D9F01866}" type="presOf" srcId="{C67C3D75-86E5-4678-8B55-C685E936BDFE}" destId="{D0E86EFC-BACA-4B64-AB28-1195327E0752}" srcOrd="0" destOrd="0" presId="urn:microsoft.com/office/officeart/2005/8/layout/vList3"/>
    <dgm:cxn modelId="{CCB30E20-5BA6-43D2-A9F2-45BE09511D0F}" srcId="{C67C3D75-86E5-4678-8B55-C685E936BDFE}" destId="{21F13DFB-992D-4DCB-A1AE-449959CA2CAF}" srcOrd="0" destOrd="0" parTransId="{BE8DB68E-93C1-4475-A263-B66A512567F4}" sibTransId="{EA8BBB77-E5E2-41B3-AF91-A3D769607194}"/>
    <dgm:cxn modelId="{BC6F01BE-0814-4360-AEF3-AB7FC24CD070}" type="presParOf" srcId="{D0E86EFC-BACA-4B64-AB28-1195327E0752}" destId="{D3222C66-4B89-4BB6-AF6C-23846CA4F37B}" srcOrd="0" destOrd="0" presId="urn:microsoft.com/office/officeart/2005/8/layout/vList3"/>
    <dgm:cxn modelId="{B28ADBD5-031F-4718-9D4D-0EE119094CCF}" type="presParOf" srcId="{D3222C66-4B89-4BB6-AF6C-23846CA4F37B}" destId="{6A112707-4E88-4D7F-A60D-98F880A32538}" srcOrd="0" destOrd="0" presId="urn:microsoft.com/office/officeart/2005/8/layout/vList3"/>
    <dgm:cxn modelId="{298C15CA-56F4-40B3-B9F6-FAD4839B8B81}" type="presParOf" srcId="{D3222C66-4B89-4BB6-AF6C-23846CA4F37B}" destId="{A47CE6FB-2CDF-4B16-BE41-A35002ACCD6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CE6FB-2CDF-4B16-BE41-A35002ACCD6F}">
      <dsp:nvSpPr>
        <dsp:cNvPr id="0" name=""/>
        <dsp:cNvSpPr/>
      </dsp:nvSpPr>
      <dsp:spPr>
        <a:xfrm rot="10800000">
          <a:off x="566469" y="144950"/>
          <a:ext cx="4189528" cy="1916315"/>
        </a:xfrm>
        <a:prstGeom prst="homePlat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shade val="5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984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Отчет об исполнении Ведомственного плана</a:t>
          </a:r>
          <a:endParaRPr lang="en-US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Федерального агентства по недропользованию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реализации Концепции открытости федеральных органов исполнительной власти 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 2018 год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045548" y="144950"/>
        <a:ext cx="3710449" cy="1916315"/>
      </dsp:txXfrm>
    </dsp:sp>
    <dsp:sp modelId="{6A112707-4E88-4D7F-A60D-98F880A32538}">
      <dsp:nvSpPr>
        <dsp:cNvPr id="0" name=""/>
        <dsp:cNvSpPr/>
      </dsp:nvSpPr>
      <dsp:spPr>
        <a:xfrm>
          <a:off x="189362" y="275569"/>
          <a:ext cx="1655077" cy="165507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967F4-2E4D-4633-88B9-1A0E3467050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B17DE-6119-47B9-B53C-1A05A0868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057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0"/>
            <a:ext cx="10432826" cy="695739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085184"/>
            <a:ext cx="3309803" cy="1260629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81200089"/>
              </p:ext>
            </p:extLst>
          </p:nvPr>
        </p:nvGraphicFramePr>
        <p:xfrm>
          <a:off x="4427984" y="3933056"/>
          <a:ext cx="4945360" cy="220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546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7" y="1939502"/>
            <a:ext cx="8415834" cy="1296144"/>
          </a:xfrm>
        </p:spPr>
        <p:txBody>
          <a:bodyPr>
            <a:noAutofit/>
          </a:bodyPr>
          <a:lstStyle/>
          <a:p>
            <a:pPr algn="ctr"/>
            <a:r>
              <a:rPr lang="ru-RU" sz="32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2.8 Организация независимой антикоррупционной экспертизы и общественного мониторинга </a:t>
            </a:r>
            <a:r>
              <a:rPr lang="ru-RU" sz="32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правоприменения</a:t>
            </a:r>
            <a:endParaRPr lang="ru-RU" sz="3200" cap="non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460" y="3559892"/>
            <a:ext cx="7380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«противодействие коррупции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соответствует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приказа Минтруда России от № 530н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4460" y="493925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антикоррупционную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экспертизу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18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4460" y="594928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Коррупциогенные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не выявлены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11275" y="106203"/>
            <a:ext cx="8761759" cy="172819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«РАЗВИТИЕ КЛЮЧЕВЫХ МЕХАНИЗМОВ ОТКРЫТОСТИ»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 txBox="1">
            <a:spLocks/>
          </p:cNvSpPr>
          <p:nvPr/>
        </p:nvSpPr>
        <p:spPr>
          <a:xfrm>
            <a:off x="323528" y="2564904"/>
            <a:ext cx="8136904" cy="439248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Роснедра участвовали в организации и проведении: </a:t>
            </a:r>
          </a:p>
          <a:p>
            <a:pPr marL="82296" indent="0" algn="ctr">
              <a:buFont typeface="Wingdings 2"/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 Открытая полевая олимпиада юных геологов центральных регионов России (организатор)</a:t>
            </a:r>
          </a:p>
          <a:p>
            <a:pPr marL="82296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республиканская полевая Олимпиада юных геологов, приуроченная к 75-летию начала промышленной разработки </a:t>
            </a:r>
            <a:r>
              <a:rPr lang="ru-RU" sz="2000" b="1" i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Ромашкинского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месторождения нефти в Республик Татарстан</a:t>
            </a:r>
          </a:p>
          <a:p>
            <a:pPr marL="82296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Полевая олимпиада юных геологов в Тюмени</a:t>
            </a:r>
          </a:p>
          <a:p>
            <a:pPr marL="82296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Подготовка к проведению </a:t>
            </a:r>
            <a:r>
              <a:rPr lang="en-US" sz="20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XII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Всероссийской полевой олимпиады юных геологов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111275" y="106203"/>
            <a:ext cx="8761759" cy="172819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 «ИНИЦИАТИВНЫЙ ПРОЕКТ»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7858" y="2115493"/>
            <a:ext cx="532859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«Популярная геология»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8772"/>
            <a:ext cx="8940826" cy="1728771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 «Внутриведомственные </a:t>
            </a:r>
            <a:r>
              <a:rPr lang="en-US" sz="3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мероприятия»</a:t>
            </a:r>
            <a:br>
              <a:rPr lang="ru-RU" sz="3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9512" y="2316012"/>
            <a:ext cx="2838648" cy="3561260"/>
          </a:xfrm>
        </p:spPr>
        <p:txBody>
          <a:bodyPr>
            <a:normAutofit fontScale="92500" lnSpcReduction="20000"/>
          </a:bodyPr>
          <a:lstStyle/>
          <a:p>
            <a:pPr marL="361188" indent="-342900">
              <a:buFont typeface="Wingdings" panose="05000000000000000000" pitchFamily="2" charset="2"/>
              <a:buChar char="ü"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</a:t>
            </a:r>
          </a:p>
          <a:p>
            <a:pPr marL="361188" indent="-342900">
              <a:buFont typeface="Wingdings" panose="05000000000000000000" pitchFamily="2" charset="2"/>
              <a:buChar char="ü"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188" indent="-342900">
              <a:buFont typeface="Wingdings" panose="05000000000000000000" pitchFamily="2" charset="2"/>
              <a:buChar char="ü"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текущей деятельности</a:t>
            </a:r>
          </a:p>
          <a:p>
            <a:pPr marL="361188" indent="-342900">
              <a:buFont typeface="Wingdings" panose="05000000000000000000" pitchFamily="2" charset="2"/>
              <a:buChar char="ü"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188" indent="-342900">
              <a:buFont typeface="Wingdings" panose="05000000000000000000" pitchFamily="2" charset="2"/>
              <a:buChar char="ü"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координационных и совещательных органах</a:t>
            </a:r>
          </a:p>
          <a:p>
            <a:pPr marL="361188" indent="-342900">
              <a:buFont typeface="Wingdings" panose="05000000000000000000" pitchFamily="2" charset="2"/>
              <a:buChar char="ü"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188" indent="-342900">
              <a:buFont typeface="Wingdings" panose="05000000000000000000" pitchFamily="2" charset="2"/>
              <a:buChar char="ü"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 о кадровом обеспечении </a:t>
            </a:r>
          </a:p>
          <a:p>
            <a:pPr marL="361188" indent="-342900">
              <a:buFont typeface="Wingdings" panose="05000000000000000000" pitchFamily="2" charset="2"/>
              <a:buChar char="ü"/>
            </a:pPr>
            <a:endPara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188" indent="-342900">
              <a:buFont typeface="Wingdings" panose="05000000000000000000" pitchFamily="2" charset="2"/>
              <a:buChar char="ü"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граждан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64" y="1751632"/>
            <a:ext cx="4501766" cy="461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авая фигурная скобка 3"/>
          <p:cNvSpPr/>
          <p:nvPr/>
        </p:nvSpPr>
        <p:spPr>
          <a:xfrm>
            <a:off x="3018160" y="2218953"/>
            <a:ext cx="414692" cy="3600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500504" y="3776837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19111" y="116632"/>
            <a:ext cx="8761759" cy="172819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«РАЗВИТИЕ КЛЮЧЕВЫХ МЕХАНИЗМОВ ОТКРЫТОСТИ»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483" y="2204864"/>
            <a:ext cx="7827014" cy="3611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2.1 Публичная декларация целей и задач</a:t>
            </a:r>
          </a:p>
          <a:p>
            <a:endParaRPr lang="ru-RU" sz="3200" b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представления ПД на Итоговой коллеги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ru-RU" sz="3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 ПД на официальном сайте Роснедр </a:t>
            </a: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ru-RU" sz="3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ПД на  Общественном совете при Роснедрах </a:t>
            </a: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ru-RU" sz="36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отчёта по реализации ПД в экспертный совет </a:t>
            </a: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36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Правительстве 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96336" y="3075719"/>
            <a:ext cx="360040" cy="5040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96336" y="3629677"/>
            <a:ext cx="360040" cy="5040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96336" y="4177141"/>
            <a:ext cx="360040" cy="5040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596336" y="4727989"/>
            <a:ext cx="360040" cy="5040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519" y="1966121"/>
            <a:ext cx="8363272" cy="547926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Общественный совет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0519" y="2865437"/>
            <a:ext cx="8153400" cy="3992563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сформирован на конкурсной основе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en-US" b="1" i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Заседания Общественного совета проводились  ежеквартально</a:t>
            </a:r>
            <a:endParaRPr lang="en-US" b="1" i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Появилась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электронного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Совет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111275" y="106203"/>
            <a:ext cx="8761759" cy="172819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«РАЗВИТИЕ КЛЮЧЕВЫХ МЕХАНИЗМОВ ОТКРЫТОСТИ»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6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16521"/>
            <a:ext cx="5981700" cy="976816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 Открытые данные</a:t>
            </a:r>
            <a:b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01092" y="2924944"/>
            <a:ext cx="8471941" cy="4064571"/>
          </a:xfrm>
        </p:spPr>
        <p:txBody>
          <a:bodyPr/>
          <a:lstStyle/>
          <a:p>
            <a:pPr marL="82296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наиболее востребованные наборы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5517232"/>
            <a:ext cx="2115842" cy="1274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карта недропользования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4581128"/>
            <a:ext cx="2115842" cy="1274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перечень участков недр 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3719" y="3866435"/>
            <a:ext cx="2115842" cy="1274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госреестр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участков недр и лицензий 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11275" y="106203"/>
            <a:ext cx="8761759" cy="172819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«РАЗВИТИЕ КЛЮЧЕВЫХ МЕХАНИЗМОВ ОТКРЫТОСТИ»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8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40" y="1916832"/>
            <a:ext cx="8502116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2.4. Публичная отчетность </a:t>
            </a:r>
            <a:br>
              <a:rPr lang="ru-RU" sz="32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(итоговые годовые отчеты и заседания итоговой коллегии)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2526" y="4221088"/>
            <a:ext cx="8219256" cy="2481139"/>
          </a:xfrm>
        </p:spPr>
        <p:txBody>
          <a:bodyPr anchor="ctr">
            <a:normAutofit/>
          </a:bodyPr>
          <a:lstStyle/>
          <a:p>
            <a:pPr marL="68580" lvl="0" indent="0" algn="ctr">
              <a:buClr>
                <a:srgbClr val="94C600"/>
              </a:buClr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Заседание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Коллегии Роснедр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состоялось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lvl="0" indent="0" algn="ctr">
              <a:buClr>
                <a:srgbClr val="94C600"/>
              </a:buClr>
              <a:buNone/>
            </a:pP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lvl="0" indent="0" algn="ctr">
              <a:buClr>
                <a:srgbClr val="94C600"/>
              </a:buClr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и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Коллегии размещены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Роснедр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«Открытое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агентство»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11275" y="106203"/>
            <a:ext cx="8761759" cy="172819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«РАЗВИТИЕ КЛЮЧЕВЫХ МЕХАНИЗМОВ ОТКРЫТОСТИ»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1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027" y="1844885"/>
            <a:ext cx="8579296" cy="532369"/>
          </a:xfrm>
        </p:spPr>
        <p:txBody>
          <a:bodyPr>
            <a:noAutofit/>
          </a:bodyPr>
          <a:lstStyle/>
          <a:p>
            <a:pPr algn="ctr"/>
            <a:r>
              <a:rPr lang="ru-RU" sz="32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2.5 Работа с </a:t>
            </a:r>
            <a:r>
              <a:rPr lang="ru-RU" sz="320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референтными</a:t>
            </a:r>
            <a:r>
              <a:rPr lang="ru-RU" sz="32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90" y="2525889"/>
            <a:ext cx="8971127" cy="91951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планах, событиях и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 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887">
            <a:off x="354633" y="3874453"/>
            <a:ext cx="2376264" cy="1648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464">
            <a:off x="6561185" y="3114748"/>
            <a:ext cx="2415245" cy="1498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86" y="3997548"/>
            <a:ext cx="2304256" cy="1613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282137">
            <a:off x="6347519" y="4752658"/>
            <a:ext cx="2584278" cy="75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еминар </a:t>
            </a:r>
            <a:r>
              <a:rPr lang="ru-RU" sz="14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«Изъятие земель для целей недропользования: новый порядок и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практика»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5750131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/>
                <a:ea typeface="Times New Roman"/>
              </a:rPr>
              <a:t>Конференция </a:t>
            </a:r>
            <a:r>
              <a:rPr lang="ru-RU" sz="1400" b="1" i="1" dirty="0">
                <a:latin typeface="Times New Roman"/>
                <a:ea typeface="Times New Roman"/>
              </a:rPr>
              <a:t>имени Н.Н. Лисовского «</a:t>
            </a:r>
            <a:r>
              <a:rPr lang="ru-RU" sz="1400" b="1" i="1" dirty="0" err="1">
                <a:latin typeface="Times New Roman"/>
                <a:ea typeface="Times New Roman"/>
              </a:rPr>
              <a:t>Трудноизвлекаемые</a:t>
            </a:r>
            <a:r>
              <a:rPr lang="ru-RU" sz="1400" b="1" i="1" dirty="0">
                <a:latin typeface="Times New Roman"/>
                <a:ea typeface="Times New Roman"/>
              </a:rPr>
              <a:t> запасы природных углеводородов: опыт и перспективы разработки» </a:t>
            </a:r>
            <a:endParaRPr lang="ru-RU" sz="1400" i="1" dirty="0"/>
          </a:p>
        </p:txBody>
      </p:sp>
      <p:sp>
        <p:nvSpPr>
          <p:cNvPr id="11" name="TextBox 10"/>
          <p:cNvSpPr txBox="1"/>
          <p:nvPr/>
        </p:nvSpPr>
        <p:spPr>
          <a:xfrm rot="21032489">
            <a:off x="527467" y="5547306"/>
            <a:ext cx="2542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/>
                <a:ea typeface="Times New Roman"/>
              </a:rPr>
              <a:t>XV Международная </a:t>
            </a:r>
            <a:r>
              <a:rPr lang="ru-RU" sz="1400" b="1" i="1" dirty="0" smtClean="0">
                <a:latin typeface="Times New Roman"/>
                <a:ea typeface="Times New Roman"/>
              </a:rPr>
              <a:t>выставка </a:t>
            </a:r>
            <a:r>
              <a:rPr lang="ru-RU" sz="1400" b="1" i="1" dirty="0">
                <a:latin typeface="Times New Roman"/>
                <a:ea typeface="Times New Roman"/>
              </a:rPr>
              <a:t>«Недра-2018. Изучение. Разведка. Добыча</a:t>
            </a:r>
            <a:r>
              <a:rPr lang="ru-RU" sz="1400" b="1" i="1" dirty="0" smtClean="0">
                <a:latin typeface="Times New Roman"/>
                <a:ea typeface="Times New Roman"/>
              </a:rPr>
              <a:t>»</a:t>
            </a:r>
            <a:endParaRPr lang="ru-RU" sz="1400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1" r="51025" b="82947"/>
          <a:stretch/>
        </p:blipFill>
        <p:spPr>
          <a:xfrm>
            <a:off x="7776989" y="5865566"/>
            <a:ext cx="642104" cy="624287"/>
          </a:xfrm>
          <a:prstGeom prst="rect">
            <a:avLst/>
          </a:prstGeom>
        </p:spPr>
      </p:pic>
      <p:pic>
        <p:nvPicPr>
          <p:cNvPr id="4098" name="Picture 2" descr="C:\Users\vkuznetsova\Desktop\rosnedra_emb_n239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55125"/>
            <a:ext cx="571255" cy="63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Горизонтальный свиток 12"/>
          <p:cNvSpPr/>
          <p:nvPr/>
        </p:nvSpPr>
        <p:spPr>
          <a:xfrm>
            <a:off x="111275" y="106203"/>
            <a:ext cx="8761759" cy="172819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«РАЗВИТИЕ КЛЮЧЕВЫХ МЕХАНИЗМОВ ОТКРЫТОСТИ»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51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678" y="1914563"/>
            <a:ext cx="8568952" cy="4946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2.6 Обращения граждан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692696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2852936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«Обращения граждан» ежеквартально обновляется</a:t>
            </a:r>
          </a:p>
          <a:p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4365104"/>
            <a:ext cx="64220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Общественным советом </a:t>
            </a:r>
          </a:p>
          <a:p>
            <a:pPr lvl="0"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выборочный анализ обращений граждан и ответов на них</a:t>
            </a:r>
          </a:p>
          <a:p>
            <a:endParaRPr lang="ru-RU" sz="2800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11275" y="106203"/>
            <a:ext cx="8761759" cy="172819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«РАЗВИТИЕ КЛЮЧЕВЫХ МЕХАНИЗМОВ ОТКРЫТОСТИ»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957" y="1965062"/>
            <a:ext cx="8568952" cy="469576"/>
          </a:xfrm>
        </p:spPr>
        <p:txBody>
          <a:bodyPr>
            <a:noAutofit/>
          </a:bodyPr>
          <a:lstStyle/>
          <a:p>
            <a:pPr algn="ctr"/>
            <a:r>
              <a:rPr lang="ru-RU" sz="320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2.7 Организация работы с общественностью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1565" y="3564995"/>
            <a:ext cx="3898776" cy="351696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 интерфейс сайта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5" y="4005064"/>
            <a:ext cx="3021918" cy="194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3342311" y="4723940"/>
            <a:ext cx="1178241" cy="504056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40" y="3564672"/>
            <a:ext cx="422690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2779763"/>
            <a:ext cx="5784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 планах, событиях и мероприятиях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11275" y="106203"/>
            <a:ext cx="8761759" cy="172819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«РАЗВИТИЕ КЛЮЧЕВЫХ МЕХАНИЗМОВ ОТКРЫТОСТИ»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860</TotalTime>
  <Words>403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Презентация PowerPoint</vt:lpstr>
      <vt:lpstr> РАЗДЕЛ 1 «Внутриведомственные   организационные мероприятия» </vt:lpstr>
      <vt:lpstr>  </vt:lpstr>
      <vt:lpstr>2.2 Общественный совет</vt:lpstr>
      <vt:lpstr>2.3 Открытые данные </vt:lpstr>
      <vt:lpstr>2.4. Публичная отчетность  (итоговые годовые отчеты и заседания итоговой коллегии)</vt:lpstr>
      <vt:lpstr>2.5 Работа с референтными группами</vt:lpstr>
      <vt:lpstr> 2.6 Обращения граждан</vt:lpstr>
      <vt:lpstr>2.7 Организация работы с общественностью</vt:lpstr>
      <vt:lpstr>2.8 Организация независимой антикоррупционной экспертизы и общественного мониторинга правоприменения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Ведомственного плана</dc:title>
  <dc:creator>Решетова Ксения Владимировна</dc:creator>
  <cp:lastModifiedBy>Валуйскова Елена Васильевна</cp:lastModifiedBy>
  <cp:revision>92</cp:revision>
  <dcterms:created xsi:type="dcterms:W3CDTF">2019-03-15T08:07:11Z</dcterms:created>
  <dcterms:modified xsi:type="dcterms:W3CDTF">2019-03-26T07:22:49Z</dcterms:modified>
</cp:coreProperties>
</file>