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7EF5-85F4-4B7C-AA7A-2BD0C74A5D4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45F700-4F21-4099-B518-A136EC76DF3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7EF5-85F4-4B7C-AA7A-2BD0C74A5D4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700-4F21-4099-B518-A136EC76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7EF5-85F4-4B7C-AA7A-2BD0C74A5D4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700-4F21-4099-B518-A136EC76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7EF5-85F4-4B7C-AA7A-2BD0C74A5D4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700-4F21-4099-B518-A136EC76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7EF5-85F4-4B7C-AA7A-2BD0C74A5D4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700-4F21-4099-B518-A136EC76DF3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7EF5-85F4-4B7C-AA7A-2BD0C74A5D4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700-4F21-4099-B518-A136EC76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7EF5-85F4-4B7C-AA7A-2BD0C74A5D4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700-4F21-4099-B518-A136EC76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7EF5-85F4-4B7C-AA7A-2BD0C74A5D4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700-4F21-4099-B518-A136EC76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7EF5-85F4-4B7C-AA7A-2BD0C74A5D4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700-4F21-4099-B518-A136EC76D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7EF5-85F4-4B7C-AA7A-2BD0C74A5D4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700-4F21-4099-B518-A136EC76DF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7EF5-85F4-4B7C-AA7A-2BD0C74A5D4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700-4F21-4099-B518-A136EC76DF3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0707EF5-85F4-4B7C-AA7A-2BD0C74A5D4B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345F700-4F21-4099-B518-A136EC76DF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Федерального агентства по недропользованию по реализации Концепции открытости федеральных органов исполнительной власти </a:t>
            </a:r>
            <a:r>
              <a:rPr lang="ru-RU" dirty="0" smtClean="0"/>
              <a:t>за </a:t>
            </a:r>
            <a:r>
              <a:rPr lang="ru-RU" dirty="0"/>
              <a:t>2017 год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/>
              <a:t>Отчет об исполнении Ведомственного плана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44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выполнение </a:t>
            </a:r>
            <a:r>
              <a:rPr lang="ru-RU" sz="2800" b="1" dirty="0"/>
              <a:t>внутриведомственных организационных мероприятий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31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9922"/>
            <a:ext cx="8710936" cy="4899902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2" name="Стрелка вниз 1"/>
          <p:cNvSpPr/>
          <p:nvPr/>
        </p:nvSpPr>
        <p:spPr>
          <a:xfrm>
            <a:off x="4934273" y="1412776"/>
            <a:ext cx="288032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716016" y="234888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50411" y="301623"/>
            <a:ext cx="7367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/>
              <a:t>Н</a:t>
            </a:r>
            <a:r>
              <a:rPr lang="ru-RU" sz="1100" dirty="0" smtClean="0"/>
              <a:t>а </a:t>
            </a:r>
            <a:r>
              <a:rPr lang="ru-RU" sz="1100" dirty="0"/>
              <a:t>главной странице официального сайта Роснедр создан раздел «Открытое агентство</a:t>
            </a:r>
            <a:r>
              <a:rPr lang="ru-RU" sz="1100" dirty="0" smtClean="0"/>
              <a:t>»,</a:t>
            </a:r>
            <a:endParaRPr lang="en-US" sz="1100" dirty="0" smtClean="0"/>
          </a:p>
          <a:p>
            <a:pPr algn="ctr"/>
            <a:r>
              <a:rPr lang="ru-RU" sz="1100" dirty="0" smtClean="0"/>
              <a:t> </a:t>
            </a:r>
            <a:r>
              <a:rPr lang="ru-RU" sz="1100" dirty="0"/>
              <a:t>включающий подразделы, содержащие информацию по всем ключевым механизмам открытости</a:t>
            </a:r>
          </a:p>
        </p:txBody>
      </p:sp>
    </p:spTree>
    <p:extLst>
      <p:ext uri="{BB962C8B-B14F-4D97-AF65-F5344CB8AC3E}">
        <p14:creationId xmlns:p14="http://schemas.microsoft.com/office/powerpoint/2010/main" val="367454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2518"/>
            <a:ext cx="8568952" cy="482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84" y="251354"/>
            <a:ext cx="8976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С</a:t>
            </a:r>
            <a:r>
              <a:rPr lang="ru-RU" sz="1100" dirty="0" smtClean="0"/>
              <a:t>оздан </a:t>
            </a:r>
            <a:r>
              <a:rPr lang="ru-RU" sz="1100" dirty="0"/>
              <a:t>специализированный раздел </a:t>
            </a:r>
            <a:r>
              <a:rPr lang="ru-RU" sz="1100" dirty="0" smtClean="0"/>
              <a:t>«Открытые </a:t>
            </a:r>
            <a:r>
              <a:rPr lang="ru-RU" sz="1100" dirty="0"/>
              <a:t>данные», в котором представлены условия использования открытых </a:t>
            </a:r>
            <a:r>
              <a:rPr lang="ru-RU" sz="1100" dirty="0" smtClean="0"/>
              <a:t>данных</a:t>
            </a:r>
          </a:p>
          <a:p>
            <a:pPr algn="ctr"/>
            <a:r>
              <a:rPr lang="ru-RU" sz="1100" dirty="0" smtClean="0"/>
              <a:t>реестр </a:t>
            </a:r>
            <a:r>
              <a:rPr lang="ru-RU" sz="1100" dirty="0"/>
              <a:t>наборов открытых данных с наполнением</a:t>
            </a:r>
          </a:p>
        </p:txBody>
      </p:sp>
    </p:spTree>
    <p:extLst>
      <p:ext uri="{BB962C8B-B14F-4D97-AF65-F5344CB8AC3E}">
        <p14:creationId xmlns:p14="http://schemas.microsoft.com/office/powerpoint/2010/main" val="2219357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реализация </a:t>
            </a:r>
            <a:r>
              <a:rPr lang="ru-RU" sz="3600" b="1" dirty="0"/>
              <a:t>ключевых механизмов открытости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153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75198" y="900449"/>
            <a:ext cx="927800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15919" y="251356"/>
            <a:ext cx="4637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Публичная декларация целей и задач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77176" r="77999" b="3348"/>
          <a:stretch/>
        </p:blipFill>
        <p:spPr>
          <a:xfrm>
            <a:off x="868477" y="975196"/>
            <a:ext cx="589507" cy="61304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907704" y="941356"/>
            <a:ext cx="2448272" cy="83146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700" dirty="0" smtClean="0"/>
          </a:p>
          <a:p>
            <a:pPr algn="ctr"/>
            <a:r>
              <a:rPr lang="ru-RU" sz="700" dirty="0" smtClean="0"/>
              <a:t>Отчеты </a:t>
            </a:r>
            <a:r>
              <a:rPr lang="ru-RU" sz="700" dirty="0"/>
              <a:t>о реализации Публичной декларации за </a:t>
            </a:r>
            <a:r>
              <a:rPr lang="ru-RU" sz="700" dirty="0" smtClean="0"/>
              <a:t>6 и 9 </a:t>
            </a:r>
            <a:r>
              <a:rPr lang="ru-RU" sz="700" dirty="0"/>
              <a:t>месяцев 2017 года </a:t>
            </a:r>
            <a:r>
              <a:rPr lang="ru-RU" sz="700" dirty="0" smtClean="0"/>
              <a:t>были рассмотрены на </a:t>
            </a:r>
            <a:r>
              <a:rPr lang="ru-RU" sz="700" dirty="0"/>
              <a:t>заседании Общественного совета Роснедр</a:t>
            </a:r>
          </a:p>
          <a:p>
            <a:pPr algn="ctr"/>
            <a:endParaRPr lang="ru-RU" sz="700" dirty="0"/>
          </a:p>
        </p:txBody>
      </p:sp>
      <p:sp>
        <p:nvSpPr>
          <p:cNvPr id="8" name="Овал 7"/>
          <p:cNvSpPr/>
          <p:nvPr/>
        </p:nvSpPr>
        <p:spPr>
          <a:xfrm>
            <a:off x="4757967" y="901179"/>
            <a:ext cx="927800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934" y="1055294"/>
            <a:ext cx="555866" cy="55586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6084168" y="893640"/>
            <a:ext cx="2232248" cy="879175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700" dirty="0" smtClean="0"/>
          </a:p>
          <a:p>
            <a:pPr algn="ctr"/>
            <a:r>
              <a:rPr lang="ru-RU" sz="700" dirty="0" smtClean="0"/>
              <a:t>Размещение </a:t>
            </a:r>
            <a:r>
              <a:rPr lang="ru-RU" sz="700" dirty="0"/>
              <a:t>отчета о реализации Публичной декларации за 6 месяцев 2017 года на официальном  сайте</a:t>
            </a:r>
          </a:p>
        </p:txBody>
      </p:sp>
      <p:cxnSp>
        <p:nvCxnSpPr>
          <p:cNvPr id="16" name="Прямая соединительная линия 15"/>
          <p:cNvCxnSpPr>
            <a:stCxn id="6" idx="3"/>
          </p:cNvCxnSpPr>
          <p:nvPr/>
        </p:nvCxnSpPr>
        <p:spPr>
          <a:xfrm>
            <a:off x="4355976" y="135708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3" idx="6"/>
          </p:cNvCxnSpPr>
          <p:nvPr/>
        </p:nvCxnSpPr>
        <p:spPr>
          <a:xfrm>
            <a:off x="1602998" y="1332497"/>
            <a:ext cx="232698" cy="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8" idx="6"/>
            <a:endCxn id="10" idx="1"/>
          </p:cNvCxnSpPr>
          <p:nvPr/>
        </p:nvCxnSpPr>
        <p:spPr>
          <a:xfrm>
            <a:off x="5685767" y="1333227"/>
            <a:ext cx="39840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154047" y="2276872"/>
            <a:ext cx="2763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Общественный совет 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675198" y="3099113"/>
            <a:ext cx="927800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77176" r="77999" b="3348"/>
          <a:stretch/>
        </p:blipFill>
        <p:spPr>
          <a:xfrm>
            <a:off x="917045" y="3266817"/>
            <a:ext cx="492369" cy="512030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956600" y="3140375"/>
            <a:ext cx="2448272" cy="781571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Проведено 5 </a:t>
            </a:r>
            <a:r>
              <a:rPr lang="ru-RU" sz="800" dirty="0" smtClean="0"/>
              <a:t>заседаний Общественного совета Роснедр </a:t>
            </a:r>
            <a:endParaRPr lang="ru-RU" sz="8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43934" y="3140374"/>
            <a:ext cx="2448272" cy="781571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Сформирован и утвержден новый состав </a:t>
            </a:r>
            <a:r>
              <a:rPr lang="ru-RU" sz="800" dirty="0" smtClean="0"/>
              <a:t>Общественного совета </a:t>
            </a:r>
            <a:r>
              <a:rPr lang="ru-RU" sz="800" dirty="0" smtClean="0"/>
              <a:t> Роснедр</a:t>
            </a:r>
            <a:endParaRPr lang="ru-RU" sz="800" dirty="0"/>
          </a:p>
        </p:txBody>
      </p:sp>
      <p:cxnSp>
        <p:nvCxnSpPr>
          <p:cNvPr id="27" name="Прямая соединительная линия 26"/>
          <p:cNvCxnSpPr>
            <a:stCxn id="22" idx="6"/>
            <a:endCxn id="24" idx="1"/>
          </p:cNvCxnSpPr>
          <p:nvPr/>
        </p:nvCxnSpPr>
        <p:spPr>
          <a:xfrm>
            <a:off x="1602998" y="3531161"/>
            <a:ext cx="3536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534823" y="3531161"/>
            <a:ext cx="3252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415766" y="4365104"/>
            <a:ext cx="223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Открытые данные</a:t>
            </a: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699329" y="4802243"/>
            <a:ext cx="927800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97" y="4956358"/>
            <a:ext cx="555866" cy="555866"/>
          </a:xfrm>
          <a:prstGeom prst="rect">
            <a:avLst/>
          </a:prstGeom>
        </p:spPr>
      </p:pic>
      <p:sp>
        <p:nvSpPr>
          <p:cNvPr id="44" name="Скругленный прямоугольник 43"/>
          <p:cNvSpPr/>
          <p:nvPr/>
        </p:nvSpPr>
        <p:spPr>
          <a:xfrm>
            <a:off x="2051721" y="4802243"/>
            <a:ext cx="2304256" cy="78157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На </a:t>
            </a:r>
            <a:r>
              <a:rPr lang="ru-RU" sz="800" dirty="0"/>
              <a:t>официальном сайте Роснедр </a:t>
            </a:r>
            <a:r>
              <a:rPr lang="ru-RU" sz="800" dirty="0" smtClean="0"/>
              <a:t>опубликованы актуализированные версий </a:t>
            </a:r>
            <a:r>
              <a:rPr lang="ru-RU" sz="800" dirty="0"/>
              <a:t>наборов открытых данных, с учетом результатов оценки востребованности и первоочередности.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860032" y="4843506"/>
            <a:ext cx="1872208" cy="740308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err="1" smtClean="0"/>
              <a:t>Роснедра</a:t>
            </a:r>
            <a:r>
              <a:rPr lang="ru-RU" sz="800" dirty="0" smtClean="0"/>
              <a:t> принимали участие </a:t>
            </a:r>
            <a:r>
              <a:rPr lang="ru-RU" sz="800" dirty="0"/>
              <a:t>в </a:t>
            </a:r>
            <a:r>
              <a:rPr lang="en-US" sz="800" dirty="0" smtClean="0"/>
              <a:t>III </a:t>
            </a:r>
            <a:r>
              <a:rPr lang="ru-RU" sz="800" dirty="0" smtClean="0"/>
              <a:t>Всероссийском конкурсе </a:t>
            </a:r>
            <a:r>
              <a:rPr lang="ru-RU" sz="800" dirty="0"/>
              <a:t>по открытым данным</a:t>
            </a:r>
          </a:p>
        </p:txBody>
      </p:sp>
      <p:sp>
        <p:nvSpPr>
          <p:cNvPr id="49" name="Овал 48"/>
          <p:cNvSpPr/>
          <p:nvPr/>
        </p:nvSpPr>
        <p:spPr>
          <a:xfrm>
            <a:off x="7176013" y="4759685"/>
            <a:ext cx="927800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8" t="68784" r="6512" b="2804"/>
          <a:stretch/>
        </p:blipFill>
        <p:spPr>
          <a:xfrm>
            <a:off x="7353143" y="5009973"/>
            <a:ext cx="573539" cy="4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92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0927" y="197372"/>
            <a:ext cx="4394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Работа с </a:t>
            </a:r>
            <a:r>
              <a:rPr lang="ru-RU" dirty="0" err="1" smtClean="0"/>
              <a:t>референтными</a:t>
            </a:r>
            <a:r>
              <a:rPr lang="ru-RU" dirty="0" smtClean="0"/>
              <a:t> группами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259632" y="647743"/>
            <a:ext cx="933967" cy="86844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839" y="880148"/>
            <a:ext cx="473160" cy="4036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923928" y="691180"/>
            <a:ext cx="3945870" cy="781571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Утверждены приказом Роснедр сводный перечень </a:t>
            </a:r>
            <a:r>
              <a:rPr lang="ru-RU" sz="800" dirty="0" err="1" smtClean="0"/>
              <a:t>референтных</a:t>
            </a:r>
            <a:r>
              <a:rPr lang="ru-RU" sz="800" dirty="0" smtClean="0"/>
              <a:t> групп и перечень их участников . Осуществлялось взаимодействие, направлялись запросы на преставление предложений по улучшению работы Роснедр</a:t>
            </a:r>
            <a:endParaRPr lang="ru-RU" sz="8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65851" y="1081966"/>
            <a:ext cx="13140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7584" y="1772816"/>
            <a:ext cx="72728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Организация работы с общественностью и обращениями граждан</a:t>
            </a:r>
          </a:p>
        </p:txBody>
      </p:sp>
      <p:sp>
        <p:nvSpPr>
          <p:cNvPr id="10" name="Овал 9"/>
          <p:cNvSpPr/>
          <p:nvPr/>
        </p:nvSpPr>
        <p:spPr>
          <a:xfrm>
            <a:off x="1249435" y="2662745"/>
            <a:ext cx="933967" cy="86844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3" t="51932" r="1676" b="27947"/>
          <a:stretch/>
        </p:blipFill>
        <p:spPr>
          <a:xfrm>
            <a:off x="1479839" y="2879919"/>
            <a:ext cx="473160" cy="434097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923924" y="2233644"/>
            <a:ext cx="3945873" cy="1012462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На официальном сайте Роснедр функционирует раздел «Обращения граждан», в котором ежеквартально размещаются ответы на часто задаваемые вопросы, размещена форма для подачи электронного обращения, обеспечивалась публичная  отчетность по работе с обращениями граждан</a:t>
            </a:r>
            <a:r>
              <a:rPr lang="ru-RU" sz="800" dirty="0" smtClean="0"/>
              <a:t>ами</a:t>
            </a:r>
            <a:endParaRPr lang="ru-RU" sz="800" dirty="0"/>
          </a:p>
        </p:txBody>
      </p:sp>
      <p:cxnSp>
        <p:nvCxnSpPr>
          <p:cNvPr id="14" name="Прямая соединительная линия 13"/>
          <p:cNvCxnSpPr>
            <a:stCxn id="10" idx="6"/>
            <a:endCxn id="12" idx="1"/>
          </p:cNvCxnSpPr>
          <p:nvPr/>
        </p:nvCxnSpPr>
        <p:spPr>
          <a:xfrm flipV="1">
            <a:off x="2183402" y="2739875"/>
            <a:ext cx="1740522" cy="357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923928" y="3288849"/>
            <a:ext cx="3945873" cy="781571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В рамках работы с общественностью Роснедрами на постоянной основе велась новостная лента, а также освещались мероприятия, в которых принимали участия Роснедра, мероприятия, значимые для регулируемой Роснедрами отрасли.</a:t>
            </a:r>
          </a:p>
        </p:txBody>
      </p:sp>
      <p:cxnSp>
        <p:nvCxnSpPr>
          <p:cNvPr id="24" name="Прямая соединительная линия 23"/>
          <p:cNvCxnSpPr>
            <a:stCxn id="10" idx="6"/>
            <a:endCxn id="21" idx="1"/>
          </p:cNvCxnSpPr>
          <p:nvPr/>
        </p:nvCxnSpPr>
        <p:spPr>
          <a:xfrm>
            <a:off x="2183402" y="3096968"/>
            <a:ext cx="1740526" cy="582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14920" y="4365104"/>
            <a:ext cx="2146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Инициативный проект</a:t>
            </a:r>
            <a:endParaRPr lang="ru-RU" sz="1600" dirty="0"/>
          </a:p>
        </p:txBody>
      </p:sp>
      <p:sp>
        <p:nvSpPr>
          <p:cNvPr id="31" name="Овал 30"/>
          <p:cNvSpPr/>
          <p:nvPr/>
        </p:nvSpPr>
        <p:spPr>
          <a:xfrm>
            <a:off x="1256960" y="4941168"/>
            <a:ext cx="933967" cy="86844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1" r="51025" b="82947"/>
          <a:stretch/>
        </p:blipFill>
        <p:spPr>
          <a:xfrm>
            <a:off x="1414039" y="5092557"/>
            <a:ext cx="680410" cy="661530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3923928" y="4984605"/>
            <a:ext cx="3945873" cy="781571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dirty="0"/>
              <a:t>В социальной сети </a:t>
            </a:r>
            <a:r>
              <a:rPr lang="en-US" sz="800" dirty="0"/>
              <a:t>Facebook </a:t>
            </a:r>
            <a:r>
              <a:rPr lang="ru-RU" sz="800" dirty="0"/>
              <a:t>создана и пополнялась на постоянной основе официальная страница Роснедр.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401730" y="5345500"/>
            <a:ext cx="13140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45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206</TotalTime>
  <Words>274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Аптека</vt:lpstr>
      <vt:lpstr>Отчет об исполнении Ведомственного плана </vt:lpstr>
      <vt:lpstr>выполнение внутриведомственных организационных мероприятий</vt:lpstr>
      <vt:lpstr>Презентация PowerPoint</vt:lpstr>
      <vt:lpstr>Презентация PowerPoint</vt:lpstr>
      <vt:lpstr>реализация ключевых механизмов открытости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Ведомственного плана</dc:title>
  <dc:creator>Минькова Оксана Владимировна</dc:creator>
  <cp:lastModifiedBy>Валуйскова Елена Васильевна</cp:lastModifiedBy>
  <cp:revision>14</cp:revision>
  <dcterms:created xsi:type="dcterms:W3CDTF">2018-03-19T07:58:33Z</dcterms:created>
  <dcterms:modified xsi:type="dcterms:W3CDTF">2018-03-29T14:25:29Z</dcterms:modified>
</cp:coreProperties>
</file>