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</p:sldMasterIdLst>
  <p:notesMasterIdLst>
    <p:notesMasterId r:id="rId20"/>
  </p:notesMasterIdLst>
  <p:sldIdLst>
    <p:sldId id="277" r:id="rId2"/>
    <p:sldId id="297" r:id="rId3"/>
    <p:sldId id="295" r:id="rId4"/>
    <p:sldId id="296" r:id="rId5"/>
    <p:sldId id="293" r:id="rId6"/>
    <p:sldId id="294" r:id="rId7"/>
    <p:sldId id="292" r:id="rId8"/>
    <p:sldId id="298" r:id="rId9"/>
    <p:sldId id="301" r:id="rId10"/>
    <p:sldId id="317" r:id="rId11"/>
    <p:sldId id="316" r:id="rId12"/>
    <p:sldId id="312" r:id="rId13"/>
    <p:sldId id="311" r:id="rId14"/>
    <p:sldId id="310" r:id="rId15"/>
    <p:sldId id="313" r:id="rId16"/>
    <p:sldId id="314" r:id="rId17"/>
    <p:sldId id="315" r:id="rId18"/>
    <p:sldId id="283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C247"/>
    <a:srgbClr val="996600"/>
    <a:srgbClr val="663300"/>
    <a:srgbClr val="FFD889"/>
    <a:srgbClr val="CCFFFF"/>
    <a:srgbClr val="FF9933"/>
    <a:srgbClr val="FF99FF"/>
    <a:srgbClr val="FF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7" autoAdjust="0"/>
    <p:restoredTop sz="94654" autoAdjust="0"/>
  </p:normalViewPr>
  <p:slideViewPr>
    <p:cSldViewPr snapToGrid="0">
      <p:cViewPr>
        <p:scale>
          <a:sx n="100" d="100"/>
          <a:sy n="100" d="100"/>
        </p:scale>
        <p:origin x="-136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82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%20&#1080;&#1079;%20&#1087;&#1088;&#1077;&#1079;&#1077;&#1085;&#1090;&#1072;&#1094;&#1080;&#1080;%20&#1076;&#1083;&#1103;%20&#1087;&#1088;&#1072;&#1074;&#1082;&#1080;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%20&#1080;&#1079;%20&#1087;&#1088;&#1077;&#1079;&#1077;&#1085;&#1090;&#1072;&#1094;&#1080;&#1080;%20&#1076;&#1083;&#1103;%20&#1087;&#1088;&#1072;&#1074;&#1082;&#1080;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%20&#1089;&#1083;&#1072;&#1081;&#1076;%2010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90;&#1091;&#1093;&#1090;&#1072;&#1077;&#1074;&#1072;&#1084;\Desktop\&#1050;&#1085;&#1080;&#1075;&#1072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56;&#1072;&#1089;&#1087;&#1088;&#1077;&#1076;&#1077;&#1083;&#1077;&#1085;&#1080;&#1077;%20&#1079;&#1072;&#1090;&#1088;&#1072;&#1090;%20&#1087;&#1086;&#1089;&#1083;&#1077;&#1076;&#1085;&#1080;&#108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56;&#1072;&#1089;&#1087;&#1088;&#1077;&#1076;&#1077;&#1083;&#1077;&#1085;&#1080;&#1077;%20&#1079;&#1072;&#1090;&#1088;&#1072;&#1090;%20&#1087;&#1086;&#1089;&#1083;&#1077;&#1076;&#1085;&#1080;&#108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56;&#1072;&#1089;&#1087;&#1088;&#1077;&#1076;&#1077;&#1083;&#1077;&#1085;&#1080;&#1077;%20&#1079;&#1072;&#1090;&#1088;&#1072;&#1090;%20&#1087;&#1086;&#1089;&#1083;&#1077;&#1076;&#1085;&#1080;&#1081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&#1073;&#1091;&#1076;&#1086;&#1074;&#1080;&#1095;\&#1056;&#1072;&#1073;&#1086;&#1095;&#1080;&#1081;%20&#1089;&#1090;&#1086;&#1083;\&#1044;&#1086;&#1082;&#1083;&#1072;&#1076;%20&#1061;&#1083;&#1077;&#1073;&#1085;&#1080;&#1082;&#1086;&#1074;\&#1056;&#1072;&#1089;&#1087;&#1088;&#1077;&#1076;&#1077;&#1083;&#1077;&#1085;&#1080;&#1077;%20&#1079;&#1072;&#1090;&#1088;&#1072;&#1090;%20&#1087;&#1086;&#1089;&#1083;&#1077;&#1076;&#1085;&#1080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2822120086682E-2"/>
          <c:y val="5.28691413573305E-2"/>
          <c:w val="0.92905476130051379"/>
          <c:h val="0.79246006749156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Лист1!$N$3</c:f>
              <c:strCache>
                <c:ptCount val="1"/>
                <c:pt idx="0">
                  <c:v>Суммарные затраты на ГРР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0"/>
              <c:layout>
                <c:manualLayout>
                  <c:x val="-4.1184385580972878E-2"/>
                  <c:y val="-6.102776523051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659037966863146E-2"/>
                  <c:y val="-5.572100303655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133690352752853E-2"/>
                  <c:y val="-5.8374384133533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760428423303627E-2"/>
                  <c:y val="-3.714733535770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082995124532654E-2"/>
                  <c:y val="-4.77608597456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082995124532654E-2"/>
                  <c:y val="-6.368114632749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336471265634064E-2"/>
                  <c:y val="-4.77608597456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8811123651523833E-2"/>
                  <c:y val="-6.102776523051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285776037413532E-2"/>
                  <c:y val="-6.8987908521448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880214211651654E-2"/>
                  <c:y val="-5.572100303655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Лист1!$O$2:$X$2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Лист1!$O$3:$X$3</c:f>
              <c:numCache>
                <c:formatCode>General</c:formatCode>
                <c:ptCount val="10"/>
                <c:pt idx="0">
                  <c:v>47.8</c:v>
                </c:pt>
                <c:pt idx="1">
                  <c:v>64.2</c:v>
                </c:pt>
                <c:pt idx="2">
                  <c:v>96.5</c:v>
                </c:pt>
                <c:pt idx="3">
                  <c:v>126</c:v>
                </c:pt>
                <c:pt idx="4">
                  <c:v>165.3</c:v>
                </c:pt>
                <c:pt idx="5">
                  <c:v>127.8</c:v>
                </c:pt>
                <c:pt idx="6">
                  <c:v>146.30000000000001</c:v>
                </c:pt>
                <c:pt idx="7">
                  <c:v>161.5</c:v>
                </c:pt>
                <c:pt idx="8">
                  <c:v>168.5</c:v>
                </c:pt>
                <c:pt idx="9">
                  <c:v>200.6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Лист1!$N$4</c:f>
              <c:strCache>
                <c:ptCount val="1"/>
                <c:pt idx="0">
                  <c:v>в том числе затраты на поисково-разведочное бурение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pPr>
              <a:solidFill>
                <a:srgbClr val="D6A300"/>
              </a:solidFill>
              <a:ln>
                <a:solidFill>
                  <a:srgbClr val="CC9900"/>
                </a:solidFill>
              </a:ln>
            </c:spPr>
          </c:marker>
          <c:dLbls>
            <c:dLbl>
              <c:idx val="4"/>
              <c:layout>
                <c:manualLayout>
                  <c:x val="-9.1520856846607265E-3"/>
                  <c:y val="-4.510747864863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557647510422624E-2"/>
                  <c:y val="3.980071645468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2032299896312455E-2"/>
                  <c:y val="-6.368114632749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5069522822023E-2"/>
                  <c:y val="-4.5107478648639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981604668092197E-2"/>
                  <c:y val="-5.572100303655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456377160093449E-2"/>
                  <c:y val="-5.30676219395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1">
                    <a:solidFill>
                      <a:srgbClr val="99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Лист1!$O$2:$X$2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Лист1!$O$4:$X$4</c:f>
              <c:numCache>
                <c:formatCode>General</c:formatCode>
                <c:ptCount val="10"/>
                <c:pt idx="0">
                  <c:v>29.6</c:v>
                </c:pt>
                <c:pt idx="1">
                  <c:v>40.5</c:v>
                </c:pt>
                <c:pt idx="2">
                  <c:v>61.4</c:v>
                </c:pt>
                <c:pt idx="3">
                  <c:v>76</c:v>
                </c:pt>
                <c:pt idx="4">
                  <c:v>107.3</c:v>
                </c:pt>
                <c:pt idx="5">
                  <c:v>77.2</c:v>
                </c:pt>
                <c:pt idx="6">
                  <c:v>91.9</c:v>
                </c:pt>
                <c:pt idx="7">
                  <c:v>106.9</c:v>
                </c:pt>
                <c:pt idx="8">
                  <c:v>99.4</c:v>
                </c:pt>
                <c:pt idx="9">
                  <c:v>113.9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95744"/>
        <c:axId val="102758656"/>
      </c:lineChart>
      <c:valAx>
        <c:axId val="102758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895744"/>
        <c:crosses val="autoZero"/>
        <c:crossBetween val="between"/>
      </c:valAx>
      <c:catAx>
        <c:axId val="116895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2758656"/>
        <c:crosses val="autoZero"/>
        <c:auto val="1"/>
        <c:lblAlgn val="ctr"/>
        <c:lblOffset val="100"/>
        <c:noMultiLvlLbl val="0"/>
      </c:catAx>
      <c:spPr>
        <a:solidFill>
          <a:schemeClr val="accent3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7.1025109263532046E-2"/>
          <c:y val="8.4924634420697712E-2"/>
          <c:w val="0.32950843982740052"/>
          <c:h val="0.2846453301176568"/>
        </c:manualLayout>
      </c:layout>
      <c:overlay val="0"/>
      <c:txPr>
        <a:bodyPr/>
        <a:lstStyle/>
        <a:p>
          <a:pPr>
            <a:defRPr sz="14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95000"/>
          </a:schemeClr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chemeClr val="tx2"/>
        </a:solidFill>
        <a:ln w="25400">
          <a:noFill/>
        </a:ln>
      </c:spPr>
    </c:sideWall>
    <c:backWall>
      <c:thickness val="0"/>
      <c:spPr>
        <a:solidFill>
          <a:schemeClr val="tx2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934278104594125E-2"/>
          <c:y val="3.6560072848036855E-2"/>
          <c:w val="0.90332772162604558"/>
          <c:h val="0.78720093796103752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2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644810884963185E-2"/>
                  <c:y val="-5.5850930707449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05268904504598E-2"/>
                  <c:y val="-5.131552938042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3986300475004E-2"/>
                  <c:y val="-3.430225998047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15257985945838E-2"/>
                  <c:y val="-2.211241449462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349139445030008E-3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299672443237748E-3"/>
                  <c:y val="-3.515402633519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54686114766179E-2"/>
                  <c:y val="-3.4302259980470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4893287419403E-2"/>
                  <c:y val="-3.515402633519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39901650860661E-2"/>
                  <c:y val="-1.58730158730158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15529,75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за 2013-2014'!$Q$5:$Q$13</c:f>
              <c:strCache>
                <c:ptCount val="9"/>
                <c:pt idx="0">
                  <c:v>Северо-Западный ФО</c:v>
                </c:pt>
                <c:pt idx="1">
                  <c:v>Приволжский ФО</c:v>
                </c:pt>
                <c:pt idx="2">
                  <c:v>Южный и Северо-Кавказский ФО</c:v>
                </c:pt>
                <c:pt idx="3">
                  <c:v>Уральский ФО</c:v>
                </c:pt>
                <c:pt idx="4">
                  <c:v>Сибирский ФО</c:v>
                </c:pt>
                <c:pt idx="5">
                  <c:v>Дальневосточный ФО</c:v>
                </c:pt>
                <c:pt idx="6">
                  <c:v>Континентальный шельф РФ</c:v>
                </c:pt>
                <c:pt idx="7">
                  <c:v>Роснедра </c:v>
                </c:pt>
                <c:pt idx="8">
                  <c:v>Итого по РФ</c:v>
                </c:pt>
              </c:strCache>
            </c:strRef>
          </c:cat>
          <c:val>
            <c:numRef>
              <c:f>'Графики за 2013-2014'!$R$5:$R$13</c:f>
              <c:numCache>
                <c:formatCode>General</c:formatCode>
                <c:ptCount val="9"/>
                <c:pt idx="0">
                  <c:v>724.39</c:v>
                </c:pt>
                <c:pt idx="1">
                  <c:v>741.25</c:v>
                </c:pt>
                <c:pt idx="2">
                  <c:v>396.27</c:v>
                </c:pt>
                <c:pt idx="3">
                  <c:v>1587.8899999999999</c:v>
                </c:pt>
                <c:pt idx="4">
                  <c:v>6957.92</c:v>
                </c:pt>
                <c:pt idx="5">
                  <c:v>2036.1899999999998</c:v>
                </c:pt>
                <c:pt idx="6">
                  <c:v>1955.02</c:v>
                </c:pt>
                <c:pt idx="7">
                  <c:v>1130.83</c:v>
                </c:pt>
                <c:pt idx="8" formatCode="0.000">
                  <c:v>15529.75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257344"/>
        <c:axId val="119304192"/>
        <c:axId val="0"/>
      </c:bar3DChart>
      <c:catAx>
        <c:axId val="1192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119304192"/>
        <c:crosses val="autoZero"/>
        <c:auto val="1"/>
        <c:lblAlgn val="ctr"/>
        <c:lblOffset val="100"/>
        <c:noMultiLvlLbl val="0"/>
      </c:catAx>
      <c:valAx>
        <c:axId val="119304192"/>
        <c:scaling>
          <c:orientation val="minMax"/>
          <c:max val="17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57344"/>
        <c:crosses val="autoZero"/>
        <c:crossBetween val="between"/>
        <c:majorUnit val="2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1">
            <a:lumMod val="95000"/>
          </a:schemeClr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934278104594125E-2"/>
          <c:y val="3.6560072848036855E-2"/>
          <c:w val="0.9132313897932256"/>
          <c:h val="0.824408613960394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'Графики за 2013-2014'!$R$124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68000">
                  <a:schemeClr val="accent4">
                    <a:tint val="86000"/>
                    <a:satMod val="115000"/>
                  </a:schemeClr>
                </a:gs>
                <a:gs pos="100000">
                  <a:schemeClr val="accent4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4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0"/>
              <c:layout>
                <c:manualLayout>
                  <c:x val="1.1384071770611431E-2"/>
                  <c:y val="-0.11185564531122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09339706165883E-2"/>
                  <c:y val="-9.601153160603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936434092827547E-3"/>
                  <c:y val="-0.10283724599634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44566145637581E-2"/>
                  <c:y val="-0.1014611199526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936434092827547E-3"/>
                  <c:y val="-0.17958121835610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494577751197831E-3"/>
                  <c:y val="-9.9678688566955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9436519769461346E-3"/>
                  <c:y val="-0.13387796913371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585728754726461E-2"/>
                  <c:y val="-0.12285891082889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6828254982399267E-3"/>
                  <c:y val="-0.41875292974147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за 2013-2014'!$Q$125:$Q$133</c:f>
              <c:strCache>
                <c:ptCount val="9"/>
                <c:pt idx="0">
                  <c:v>Северо-Западный ФО</c:v>
                </c:pt>
                <c:pt idx="1">
                  <c:v>Приволжский ФО</c:v>
                </c:pt>
                <c:pt idx="2">
                  <c:v>Южный и Северо-Кавказский ФО</c:v>
                </c:pt>
                <c:pt idx="3">
                  <c:v>Уральский ФО</c:v>
                </c:pt>
                <c:pt idx="4">
                  <c:v>Сибирский ФО</c:v>
                </c:pt>
                <c:pt idx="5">
                  <c:v>Дальневосточный ФО</c:v>
                </c:pt>
                <c:pt idx="6">
                  <c:v>Континентальный шельф РФ</c:v>
                </c:pt>
                <c:pt idx="7">
                  <c:v>Роснедра </c:v>
                </c:pt>
                <c:pt idx="8">
                  <c:v>Итого по РФ</c:v>
                </c:pt>
              </c:strCache>
            </c:strRef>
          </c:cat>
          <c:val>
            <c:numRef>
              <c:f>'Графики за 2013-2014'!$R$125:$R$133</c:f>
              <c:numCache>
                <c:formatCode>General</c:formatCode>
                <c:ptCount val="9"/>
                <c:pt idx="0">
                  <c:v>9</c:v>
                </c:pt>
                <c:pt idx="1">
                  <c:v>15</c:v>
                </c:pt>
                <c:pt idx="2">
                  <c:v>12</c:v>
                </c:pt>
                <c:pt idx="3">
                  <c:v>13</c:v>
                </c:pt>
                <c:pt idx="4">
                  <c:v>46</c:v>
                </c:pt>
                <c:pt idx="5">
                  <c:v>13</c:v>
                </c:pt>
                <c:pt idx="6">
                  <c:v>22</c:v>
                </c:pt>
                <c:pt idx="7">
                  <c:v>15</c:v>
                </c:pt>
                <c:pt idx="8">
                  <c:v>145</c:v>
                </c:pt>
              </c:numCache>
            </c:numRef>
          </c:val>
        </c:ser>
        <c:ser>
          <c:idx val="1"/>
          <c:order val="1"/>
          <c:tx>
            <c:strRef>
              <c:f>'Графики за 2013-2014'!$S$124</c:f>
              <c:strCache>
                <c:ptCount val="1"/>
              </c:strCache>
            </c:strRef>
          </c:tx>
          <c:spPr>
            <a:solidFill>
              <a:srgbClr val="83DAE3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9.0702947845805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9.0702947845805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099754127151391E-3"/>
                  <c:y val="-1.133786848072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ru-RU" sz="12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за 2013-2014'!$Q$125:$Q$133</c:f>
              <c:strCache>
                <c:ptCount val="9"/>
                <c:pt idx="0">
                  <c:v>Северо-Западный ФО</c:v>
                </c:pt>
                <c:pt idx="1">
                  <c:v>Приволжский ФО</c:v>
                </c:pt>
                <c:pt idx="2">
                  <c:v>Южный и Северо-Кавказский ФО</c:v>
                </c:pt>
                <c:pt idx="3">
                  <c:v>Уральский ФО</c:v>
                </c:pt>
                <c:pt idx="4">
                  <c:v>Сибирский ФО</c:v>
                </c:pt>
                <c:pt idx="5">
                  <c:v>Дальневосточный ФО</c:v>
                </c:pt>
                <c:pt idx="6">
                  <c:v>Континентальный шельф РФ</c:v>
                </c:pt>
                <c:pt idx="7">
                  <c:v>Роснедра </c:v>
                </c:pt>
                <c:pt idx="8">
                  <c:v>Итого по РФ</c:v>
                </c:pt>
              </c:strCache>
            </c:strRef>
          </c:cat>
          <c:val>
            <c:numRef>
              <c:f>'Графики за 2013-2014'!$S$125:$S$133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322112"/>
        <c:axId val="119323648"/>
        <c:axId val="0"/>
      </c:bar3DChart>
      <c:catAx>
        <c:axId val="1193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 baseline="0">
                <a:latin typeface="Times New Roman" pitchFamily="18" charset="0"/>
              </a:defRPr>
            </a:pPr>
            <a:endParaRPr lang="ru-RU"/>
          </a:p>
        </c:txPr>
        <c:crossAx val="119323648"/>
        <c:crosses val="autoZero"/>
        <c:auto val="1"/>
        <c:lblAlgn val="ctr"/>
        <c:lblOffset val="100"/>
        <c:noMultiLvlLbl val="0"/>
      </c:catAx>
      <c:valAx>
        <c:axId val="1193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22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0"/>
      <c:rotY val="10"/>
      <c:rAngAx val="0"/>
      <c:perspective val="20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0786435437901551"/>
          <c:y val="0.1070991886470465"/>
          <c:w val="0.88600069119473945"/>
          <c:h val="0.63942418927491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'Графики ВИНК'!$L$2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3604324609645812E-3"/>
                  <c:y val="8.2126095890300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23189143835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208649219291181E-3"/>
                  <c:y val="4.1063047945150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066276991449689E-4"/>
                  <c:y val="4.105865093859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066276991449689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11284479010691E-3"/>
                  <c:y val="5.0184126223765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208649219292473E-3"/>
                  <c:y val="4.1063047945150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205159171053645E-3"/>
                  <c:y val="4.105865093859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616443650065235E-3"/>
                  <c:y val="1.2318792850513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3221100429930906E-3"/>
                  <c:y val="8.2126283644202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100" b="1" i="1">
                    <a:solidFill>
                      <a:schemeClr val="tx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ВИНК'!$K$4:$K$13</c:f>
              <c:strCache>
                <c:ptCount val="10"/>
                <c:pt idx="0">
                  <c:v>Северо-Западный ФО</c:v>
                </c:pt>
                <c:pt idx="1">
                  <c:v>Приволжский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Уральский ФО</c:v>
                </c:pt>
                <c:pt idx="5">
                  <c:v>Сибирский ФО</c:v>
                </c:pt>
                <c:pt idx="6">
                  <c:v>Дальневосточный ФО</c:v>
                </c:pt>
                <c:pt idx="7">
                  <c:v>Континентальный шельф РФ</c:v>
                </c:pt>
                <c:pt idx="8">
                  <c:v>Роснедра </c:v>
                </c:pt>
                <c:pt idx="9">
                  <c:v>Россия</c:v>
                </c:pt>
              </c:strCache>
            </c:strRef>
          </c:cat>
          <c:val>
            <c:numRef>
              <c:f>'Графики ВИНК'!$L$4:$L$13</c:f>
              <c:numCache>
                <c:formatCode>General</c:formatCode>
                <c:ptCount val="10"/>
                <c:pt idx="0">
                  <c:v>724.39</c:v>
                </c:pt>
                <c:pt idx="1">
                  <c:v>741.25099999999998</c:v>
                </c:pt>
                <c:pt idx="2">
                  <c:v>163.791</c:v>
                </c:pt>
                <c:pt idx="3">
                  <c:v>232.476</c:v>
                </c:pt>
                <c:pt idx="4">
                  <c:v>1587.885</c:v>
                </c:pt>
                <c:pt idx="5">
                  <c:v>6957.924</c:v>
                </c:pt>
                <c:pt idx="6">
                  <c:v>2036.1859999999999</c:v>
                </c:pt>
                <c:pt idx="7">
                  <c:v>1955.018</c:v>
                </c:pt>
                <c:pt idx="8">
                  <c:v>1130.826</c:v>
                </c:pt>
                <c:pt idx="9">
                  <c:v>15529.746999999996</c:v>
                </c:pt>
              </c:numCache>
            </c:numRef>
          </c:val>
        </c:ser>
        <c:ser>
          <c:idx val="1"/>
          <c:order val="1"/>
          <c:tx>
            <c:strRef>
              <c:f>'Графики ВИНК'!$M$2</c:f>
              <c:strCache>
                <c:ptCount val="1"/>
                <c:pt idx="0">
                  <c:v>2014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812973828937743E-3"/>
                  <c:y val="1.23189143835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812973828937743E-3"/>
                  <c:y val="4.1063047945150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018163373750562E-3"/>
                  <c:y val="-3.194515134277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417298438583246E-3"/>
                  <c:y val="1.23189143835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352881503309051E-3"/>
                  <c:y val="4.106164486093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68759963286801E-2"/>
                  <c:y val="-3.1942157420436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4417298438583246E-3"/>
                  <c:y val="8.2126095890300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762185401671507E-2"/>
                  <c:y val="9.11948744049579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0812973828937743E-3"/>
                  <c:y val="1.23189143835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082942853002304E-3"/>
                  <c:y val="6.08065626777641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'Графики ВИНК'!$K$4:$K$13</c:f>
              <c:strCache>
                <c:ptCount val="10"/>
                <c:pt idx="0">
                  <c:v>Северо-Западный ФО</c:v>
                </c:pt>
                <c:pt idx="1">
                  <c:v>Приволжский ФО</c:v>
                </c:pt>
                <c:pt idx="2">
                  <c:v>Южный ФО</c:v>
                </c:pt>
                <c:pt idx="3">
                  <c:v>Северо-Кавказский ФО</c:v>
                </c:pt>
                <c:pt idx="4">
                  <c:v>Уральский ФО</c:v>
                </c:pt>
                <c:pt idx="5">
                  <c:v>Сибирский ФО</c:v>
                </c:pt>
                <c:pt idx="6">
                  <c:v>Дальневосточный ФО</c:v>
                </c:pt>
                <c:pt idx="7">
                  <c:v>Континентальный шельф РФ</c:v>
                </c:pt>
                <c:pt idx="8">
                  <c:v>Роснедра </c:v>
                </c:pt>
                <c:pt idx="9">
                  <c:v>Россия</c:v>
                </c:pt>
              </c:strCache>
            </c:strRef>
          </c:cat>
          <c:val>
            <c:numRef>
              <c:f>'Графики ВИНК'!$M$4:$M$13</c:f>
              <c:numCache>
                <c:formatCode>General</c:formatCode>
                <c:ptCount val="10"/>
                <c:pt idx="0">
                  <c:v>1038.1429999999998</c:v>
                </c:pt>
                <c:pt idx="1">
                  <c:v>766.76400000000001</c:v>
                </c:pt>
                <c:pt idx="2">
                  <c:v>156.80000000000001</c:v>
                </c:pt>
                <c:pt idx="3">
                  <c:v>226.49600000000001</c:v>
                </c:pt>
                <c:pt idx="4">
                  <c:v>3360.05</c:v>
                </c:pt>
                <c:pt idx="5">
                  <c:v>6272.8640000000014</c:v>
                </c:pt>
                <c:pt idx="6">
                  <c:v>853.70100000000002</c:v>
                </c:pt>
                <c:pt idx="7">
                  <c:v>2110</c:v>
                </c:pt>
                <c:pt idx="8">
                  <c:v>1600.0139999999999</c:v>
                </c:pt>
                <c:pt idx="9">
                  <c:v>16384.831999999991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51584"/>
        <c:axId val="32717056"/>
        <c:axId val="0"/>
      </c:bar3DChart>
      <c:catAx>
        <c:axId val="3245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560000"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717056"/>
        <c:crosses val="autoZero"/>
        <c:auto val="1"/>
        <c:lblAlgn val="ctr"/>
        <c:lblOffset val="100"/>
        <c:noMultiLvlLbl val="0"/>
      </c:catAx>
      <c:valAx>
        <c:axId val="327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45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484662576687137"/>
          <c:y val="0.27950450585311831"/>
          <c:w val="0.16078769141587368"/>
          <c:h val="9.3549294931289537E-2"/>
        </c:manualLayout>
      </c:layout>
      <c:overlay val="0"/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>ТУН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3.3333333333333236E-2"/>
                  <c:y val="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Лист1!$C$6:$C$13</c:f>
              <c:strCache>
                <c:ptCount val="7"/>
                <c:pt idx="0">
                  <c:v>Приволжский ФО</c:v>
                </c:pt>
                <c:pt idx="1">
                  <c:v>Сибирский ФО</c:v>
                </c:pt>
                <c:pt idx="2">
                  <c:v>Уральский ФО</c:v>
                </c:pt>
                <c:pt idx="3">
                  <c:v>Южный ФО</c:v>
                </c:pt>
                <c:pt idx="4">
                  <c:v>Северо-Западный ФО</c:v>
                </c:pt>
                <c:pt idx="5">
                  <c:v>Дальневосточный ФО</c:v>
                </c:pt>
                <c:pt idx="6">
                  <c:v>Северо-Кавказский ФО</c:v>
                </c:pt>
              </c:strCache>
            </c:strRef>
          </c:cat>
          <c:val>
            <c:numRef>
              <c:f>Лист1!$D$6:$D$13</c:f>
              <c:numCache>
                <c:formatCode>General</c:formatCode>
                <c:ptCount val="8"/>
                <c:pt idx="0">
                  <c:v>23</c:v>
                </c:pt>
                <c:pt idx="1">
                  <c:v>18</c:v>
                </c:pt>
                <c:pt idx="2">
                  <c:v>13</c:v>
                </c:pt>
                <c:pt idx="3">
                  <c:v>8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Лист1!$E$5</c:f>
              <c:strCache>
                <c:ptCount val="1"/>
                <c:pt idx="0">
                  <c:v>ФАН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2.7779965004374524E-3"/>
                  <c:y val="-6.4815179352580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Лист1!$C$6:$C$13</c:f>
              <c:strCache>
                <c:ptCount val="7"/>
                <c:pt idx="0">
                  <c:v>Приволжский ФО</c:v>
                </c:pt>
                <c:pt idx="1">
                  <c:v>Сибирский ФО</c:v>
                </c:pt>
                <c:pt idx="2">
                  <c:v>Уральский ФО</c:v>
                </c:pt>
                <c:pt idx="3">
                  <c:v>Южный ФО</c:v>
                </c:pt>
                <c:pt idx="4">
                  <c:v>Северо-Западный ФО</c:v>
                </c:pt>
                <c:pt idx="5">
                  <c:v>Дальневосточный ФО</c:v>
                </c:pt>
                <c:pt idx="6">
                  <c:v>Северо-Кавказский ФО</c:v>
                </c:pt>
              </c:strCache>
            </c:strRef>
          </c:cat>
          <c:val>
            <c:numRef>
              <c:f>Лист1!$E$6:$E$13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416000"/>
        <c:axId val="118752384"/>
      </c:barChart>
      <c:catAx>
        <c:axId val="13041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8752384"/>
        <c:crosses val="autoZero"/>
        <c:auto val="1"/>
        <c:lblAlgn val="ctr"/>
        <c:lblOffset val="100"/>
        <c:noMultiLvlLbl val="0"/>
      </c:catAx>
      <c:valAx>
        <c:axId val="11875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16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noFill/>
        </a:ln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Лист1!$N$32</c:f>
              <c:strCache>
                <c:ptCount val="1"/>
                <c:pt idx="0">
                  <c:v>Объем поисково-разведочное бурения, пог. км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 i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Лист1!$O$31:$X$31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Лист1!$O$32:$X$32</c:f>
              <c:numCache>
                <c:formatCode>General</c:formatCode>
                <c:ptCount val="10"/>
                <c:pt idx="0">
                  <c:v>1026.5</c:v>
                </c:pt>
                <c:pt idx="1">
                  <c:v>1110.2</c:v>
                </c:pt>
                <c:pt idx="2">
                  <c:v>1334.7</c:v>
                </c:pt>
                <c:pt idx="3">
                  <c:v>1522.6</c:v>
                </c:pt>
                <c:pt idx="4">
                  <c:v>1546.8</c:v>
                </c:pt>
                <c:pt idx="5">
                  <c:v>853</c:v>
                </c:pt>
                <c:pt idx="6">
                  <c:v>1133.8</c:v>
                </c:pt>
                <c:pt idx="7">
                  <c:v>1173.8</c:v>
                </c:pt>
                <c:pt idx="8">
                  <c:v>1185.2</c:v>
                </c:pt>
                <c:pt idx="9">
                  <c:v>1149.8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65024"/>
        <c:axId val="116487296"/>
        <c:axId val="0"/>
      </c:bar3DChart>
      <c:catAx>
        <c:axId val="116465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487296"/>
        <c:crosses val="autoZero"/>
        <c:auto val="1"/>
        <c:lblAlgn val="ctr"/>
        <c:lblOffset val="100"/>
        <c:noMultiLvlLbl val="0"/>
      </c:catAx>
      <c:valAx>
        <c:axId val="11648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646502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367363377929537E-2"/>
          <c:y val="5.7641895851636434E-2"/>
          <c:w val="0.90614868178604857"/>
          <c:h val="0.794556484913042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Лист1!$N$15</c:f>
              <c:strCache>
                <c:ptCount val="1"/>
                <c:pt idx="0">
                  <c:v>сейсморазведка 2D</c:v>
                </c:pt>
              </c:strCache>
            </c:strRef>
          </c:tx>
          <c:dLbls>
            <c:dLbl>
              <c:idx val="0"/>
              <c:layout>
                <c:manualLayout>
                  <c:x val="-3.6492575054020628E-2"/>
                  <c:y val="3.9800724770153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451527132852134E-2"/>
                  <c:y val="5.572101467821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31003172268012E-2"/>
                  <c:y val="4.510748807284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84595918961638E-2"/>
                  <c:y val="7.9601449540306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751961595635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533622975188878E-2"/>
                  <c:y val="-3.714734311881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89955251099601E-2"/>
                  <c:y val="-5.30676330268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40951948569418E-2"/>
                  <c:y val="-3.7147343118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105414693577307E-2"/>
                  <c:y val="-4.776086972418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i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Лист1!$O$14:$X$14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Лист1!$O$15:$X$15</c:f>
              <c:numCache>
                <c:formatCode>General</c:formatCode>
                <c:ptCount val="10"/>
                <c:pt idx="0">
                  <c:v>90877</c:v>
                </c:pt>
                <c:pt idx="1">
                  <c:v>99004.800000000003</c:v>
                </c:pt>
                <c:pt idx="2">
                  <c:v>101757.3</c:v>
                </c:pt>
                <c:pt idx="3">
                  <c:v>108672.3</c:v>
                </c:pt>
                <c:pt idx="4">
                  <c:v>98181.5</c:v>
                </c:pt>
                <c:pt idx="5">
                  <c:v>62145.4</c:v>
                </c:pt>
                <c:pt idx="6">
                  <c:v>63146.9</c:v>
                </c:pt>
                <c:pt idx="7">
                  <c:v>42307.199999999997</c:v>
                </c:pt>
                <c:pt idx="8">
                  <c:v>50647</c:v>
                </c:pt>
                <c:pt idx="9">
                  <c:v>51484.3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04160"/>
        <c:axId val="117005696"/>
      </c:lineChart>
      <c:lineChart>
        <c:grouping val="standard"/>
        <c:varyColors val="0"/>
        <c:ser>
          <c:idx val="1"/>
          <c:order val="1"/>
          <c:tx>
            <c:strRef>
              <c:f>Лист1!$N$16</c:f>
              <c:strCache>
                <c:ptCount val="1"/>
                <c:pt idx="0">
                  <c:v>сейсморазведка 3D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7369431290515379E-2"/>
                  <c:y val="4.77608697241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451527132852134E-2"/>
                  <c:y val="5.041425137552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779910502199126E-2"/>
                  <c:y val="-5.30676330268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013099014604694E-2"/>
                  <c:y val="-5.837439632955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820958423367495E-2"/>
                  <c:y val="4.510748807284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574670896357303E-2"/>
                  <c:y val="-5.30676330268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931003172268012E-2"/>
                  <c:y val="4.510748807284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889955251099601E-2"/>
                  <c:y val="4.7760869724184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615718817525734E-2"/>
                  <c:y val="5.3067633026871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2574790622653284E-2"/>
                  <c:y val="3.714734311881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 i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Лист1!$O$14:$X$14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Лист1!$O$16:$X$16</c:f>
              <c:numCache>
                <c:formatCode>General</c:formatCode>
                <c:ptCount val="10"/>
                <c:pt idx="0">
                  <c:v>13945.7</c:v>
                </c:pt>
                <c:pt idx="1">
                  <c:v>19863.7</c:v>
                </c:pt>
                <c:pt idx="2">
                  <c:v>23699.3</c:v>
                </c:pt>
                <c:pt idx="3">
                  <c:v>33997.4</c:v>
                </c:pt>
                <c:pt idx="4">
                  <c:v>28674.1</c:v>
                </c:pt>
                <c:pt idx="5">
                  <c:v>23674</c:v>
                </c:pt>
                <c:pt idx="6">
                  <c:v>32516.1</c:v>
                </c:pt>
                <c:pt idx="7">
                  <c:v>30933</c:v>
                </c:pt>
                <c:pt idx="8">
                  <c:v>42875.7</c:v>
                </c:pt>
                <c:pt idx="9">
                  <c:v>42022.400000000001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25408"/>
        <c:axId val="117023872"/>
      </c:lineChart>
      <c:catAx>
        <c:axId val="117004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7005696"/>
        <c:crosses val="autoZero"/>
        <c:auto val="1"/>
        <c:lblAlgn val="ctr"/>
        <c:lblOffset val="100"/>
        <c:noMultiLvlLbl val="0"/>
      </c:catAx>
      <c:valAx>
        <c:axId val="117005696"/>
        <c:scaling>
          <c:orientation val="minMax"/>
          <c:max val="12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7004160"/>
        <c:crosses val="autoZero"/>
        <c:crossBetween val="between"/>
      </c:valAx>
      <c:valAx>
        <c:axId val="117023872"/>
        <c:scaling>
          <c:orientation val="minMax"/>
          <c:max val="12000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17025408"/>
        <c:crosses val="max"/>
        <c:crossBetween val="between"/>
      </c:valAx>
      <c:catAx>
        <c:axId val="117025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7023872"/>
        <c:crosses val="autoZero"/>
        <c:auto val="1"/>
        <c:lblAlgn val="ctr"/>
        <c:lblOffset val="100"/>
        <c:noMultiLvlLbl val="0"/>
      </c:cat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221188106293693"/>
          <c:y val="0.104242381190658"/>
          <c:w val="0.30091372714664627"/>
          <c:h val="0.17047859951785591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40927342149887E-2"/>
          <c:y val="5.8926868712153455E-2"/>
          <c:w val="0.91014037654337421"/>
          <c:h val="0.7903179721453235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Лист1!$N$44</c:f>
              <c:strCache>
                <c:ptCount val="1"/>
                <c:pt idx="0">
                  <c:v>разведки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hade val="25000"/>
                    <a:satMod val="250000"/>
                  </a:schemeClr>
                </a:gs>
                <a:gs pos="68000">
                  <a:schemeClr val="accent2">
                    <a:tint val="86000"/>
                    <a:satMod val="115000"/>
                  </a:schemeClr>
                </a:gs>
                <a:gs pos="100000">
                  <a:schemeClr val="accent2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2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9"/>
              <c:delete val="1"/>
            </c:dLbl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Лист1!$O$42:$X$42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Лист1!$O$44:$X$44</c:f>
              <c:numCache>
                <c:formatCode>General</c:formatCode>
                <c:ptCount val="10"/>
                <c:pt idx="0">
                  <c:v>127.229</c:v>
                </c:pt>
                <c:pt idx="1">
                  <c:v>394.37200000000001</c:v>
                </c:pt>
                <c:pt idx="2">
                  <c:v>635.73299999999949</c:v>
                </c:pt>
                <c:pt idx="3">
                  <c:v>595.26800000000003</c:v>
                </c:pt>
                <c:pt idx="4">
                  <c:v>616.53399999999999</c:v>
                </c:pt>
                <c:pt idx="5">
                  <c:v>621.09500000000003</c:v>
                </c:pt>
                <c:pt idx="6">
                  <c:v>608.55399999999997</c:v>
                </c:pt>
                <c:pt idx="7">
                  <c:v>621.76499999999987</c:v>
                </c:pt>
                <c:pt idx="8">
                  <c:v>631.93299999999783</c:v>
                </c:pt>
                <c:pt idx="9">
                  <c:v>700</c:v>
                </c:pt>
              </c:numCache>
            </c:numRef>
          </c:val>
        </c:ser>
        <c:ser>
          <c:idx val="2"/>
          <c:order val="2"/>
          <c:tx>
            <c:strRef>
              <c:f>Лист1!$N$45</c:f>
              <c:strCache>
                <c:ptCount val="1"/>
                <c:pt idx="0">
                  <c:v>переоценки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hemeClr val="accent1">
                  <a:shade val="9000"/>
                  <a:alpha val="48000"/>
                  <a:satMod val="105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dLbl>
              <c:idx val="1"/>
              <c:layout>
                <c:manualLayout>
                  <c:x val="0"/>
                  <c:y val="1.830052550710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042409024087134E-3"/>
                  <c:y val="-1.045764900209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0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Лист1!$O$45:$X$45</c:f>
              <c:numCache>
                <c:formatCode>General</c:formatCode>
                <c:ptCount val="10"/>
                <c:pt idx="0">
                  <c:v>75.069000000000003</c:v>
                </c:pt>
                <c:pt idx="1">
                  <c:v>89.143000000000001</c:v>
                </c:pt>
                <c:pt idx="2">
                  <c:v>46.993000000000009</c:v>
                </c:pt>
                <c:pt idx="3">
                  <c:v>483.04400000000032</c:v>
                </c:pt>
                <c:pt idx="4">
                  <c:v>110.59</c:v>
                </c:pt>
                <c:pt idx="5">
                  <c:v>9.109</c:v>
                </c:pt>
                <c:pt idx="6">
                  <c:v>174.21800000000002</c:v>
                </c:pt>
                <c:pt idx="7">
                  <c:v>122.986</c:v>
                </c:pt>
                <c:pt idx="8">
                  <c:v>109.956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93248"/>
        <c:axId val="118711424"/>
      </c:barChart>
      <c:lineChart>
        <c:grouping val="standard"/>
        <c:varyColors val="0"/>
        <c:ser>
          <c:idx val="0"/>
          <c:order val="0"/>
          <c:tx>
            <c:strRef>
              <c:f>Лист1!$N$46</c:f>
              <c:strCache>
                <c:ptCount val="1"/>
                <c:pt idx="0">
                  <c:v>добыча</c:v>
                </c:pt>
              </c:strCache>
            </c:strRef>
          </c:tx>
          <c:spPr>
            <a:ln w="44450">
              <a:solidFill>
                <a:schemeClr val="bg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marker>
          <c:dLbls>
            <c:dLbl>
              <c:idx val="0"/>
              <c:layout>
                <c:manualLayout>
                  <c:x val="-4.2039581755814584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566440804403316E-2"/>
                  <c:y val="-1.830052550710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028272682724889E-3"/>
                  <c:y val="-2.0914886293832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028272682724355E-3"/>
                  <c:y val="2.6143607867291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53534085340604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543822658223294E-2"/>
                  <c:y val="-3.660105101420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014136341362408E-3"/>
                  <c:y val="1.56861647203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010239459106761E-16"/>
                  <c:y val="1.5686164720374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507068170681204E-3"/>
                  <c:y val="1.5686164720374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523*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Лист1!$O$42:$X$42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Лист1!$O$46:$X$46</c:f>
              <c:numCache>
                <c:formatCode>General</c:formatCode>
                <c:ptCount val="10"/>
                <c:pt idx="0">
                  <c:v>455.3</c:v>
                </c:pt>
                <c:pt idx="1">
                  <c:v>466.2</c:v>
                </c:pt>
                <c:pt idx="2">
                  <c:v>476.6</c:v>
                </c:pt>
                <c:pt idx="3">
                  <c:v>488</c:v>
                </c:pt>
                <c:pt idx="4">
                  <c:v>485.3</c:v>
                </c:pt>
                <c:pt idx="5">
                  <c:v>491.2</c:v>
                </c:pt>
                <c:pt idx="6">
                  <c:v>501.4</c:v>
                </c:pt>
                <c:pt idx="7">
                  <c:v>507.3</c:v>
                </c:pt>
                <c:pt idx="8">
                  <c:v>513.9</c:v>
                </c:pt>
                <c:pt idx="9">
                  <c:v>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27040"/>
        <c:axId val="118712960"/>
      </c:lineChart>
      <c:catAx>
        <c:axId val="11869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8711424"/>
        <c:crosses val="autoZero"/>
        <c:auto val="1"/>
        <c:lblAlgn val="ctr"/>
        <c:lblOffset val="100"/>
        <c:noMultiLvlLbl val="0"/>
      </c:catAx>
      <c:valAx>
        <c:axId val="1187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8693248"/>
        <c:crosses val="autoZero"/>
        <c:crossBetween val="between"/>
      </c:valAx>
      <c:valAx>
        <c:axId val="118712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8727040"/>
        <c:crosses val="max"/>
        <c:crossBetween val="between"/>
      </c:valAx>
      <c:catAx>
        <c:axId val="118727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712960"/>
        <c:crosses val="autoZero"/>
        <c:auto val="1"/>
        <c:lblAlgn val="ctr"/>
        <c:lblOffset val="100"/>
        <c:noMultiLvlLbl val="0"/>
      </c:catAx>
      <c:spPr>
        <a:gradFill rotWithShape="1">
          <a:gsLst>
            <a:gs pos="0">
              <a:prstClr val="white">
                <a:lumMod val="95000"/>
              </a:prstClr>
            </a:gs>
            <a:gs pos="68000">
              <a:schemeClr val="tx1">
                <a:lumMod val="95000"/>
              </a:schemeClr>
            </a:gs>
            <a:gs pos="100000">
              <a:srgbClr val="009DD9"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c:spPr>
    </c:plotArea>
    <c:legend>
      <c:legendPos val="r"/>
      <c:layout>
        <c:manualLayout>
          <c:xMode val="edge"/>
          <c:yMode val="edge"/>
          <c:x val="0.3809123038482905"/>
          <c:y val="0.10431031927315006"/>
          <c:w val="0.47198439002706838"/>
          <c:h val="5.8087185432699362E-2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40927342149901E-2"/>
          <c:y val="2.3958767984916626E-2"/>
          <c:w val="0.91450791529261088"/>
          <c:h val="0.84257587498813546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Лист1!$N$62</c:f>
              <c:strCache>
                <c:ptCount val="1"/>
                <c:pt idx="0">
                  <c:v>разведки</c:v>
                </c:pt>
              </c:strCache>
            </c:strRef>
          </c:tx>
          <c:spPr>
            <a:gradFill rotWithShape="1">
              <a:gsLst>
                <a:gs pos="0">
                  <a:srgbClr val="FF9933"/>
                </a:gs>
                <a:gs pos="68000">
                  <a:srgbClr val="FFD889"/>
                </a:gs>
                <a:gs pos="100000">
                  <a:srgbClr val="FFECC5"/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dLbl>
              <c:idx val="9"/>
              <c:delete val="1"/>
            </c:dLbl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Лист1!$O$60:$X$60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Лист1!$O$62:$X$62</c:f>
              <c:numCache>
                <c:formatCode>0.000</c:formatCode>
                <c:ptCount val="10"/>
                <c:pt idx="0">
                  <c:v>485.59500000000003</c:v>
                </c:pt>
                <c:pt idx="1">
                  <c:v>756.77300000000241</c:v>
                </c:pt>
                <c:pt idx="2">
                  <c:v>600.28400000000192</c:v>
                </c:pt>
                <c:pt idx="3">
                  <c:v>611.66399999999999</c:v>
                </c:pt>
                <c:pt idx="4">
                  <c:v>595.94299999999771</c:v>
                </c:pt>
                <c:pt idx="5">
                  <c:v>557.17700000000002</c:v>
                </c:pt>
                <c:pt idx="6">
                  <c:v>663.41399999999999</c:v>
                </c:pt>
                <c:pt idx="7">
                  <c:v>741.66199999999947</c:v>
                </c:pt>
                <c:pt idx="8">
                  <c:v>1053.808</c:v>
                </c:pt>
                <c:pt idx="9" formatCode="General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Лист1!$N$63</c:f>
              <c:strCache>
                <c:ptCount val="1"/>
                <c:pt idx="0">
                  <c:v>переоценки</c:v>
                </c:pt>
              </c:strCache>
            </c:strRef>
          </c:tx>
          <c:spPr>
            <a:gradFill rotWithShape="1">
              <a:gsLst>
                <a:gs pos="0">
                  <a:srgbClr val="FFFF00"/>
                </a:gs>
                <a:gs pos="68000">
                  <a:srgbClr val="FFFF99"/>
                </a:gs>
                <a:gs pos="100000">
                  <a:srgbClr val="FFFFCC"/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4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4">
                  <a:shade val="9000"/>
                  <a:alpha val="48000"/>
                  <a:satMod val="105000"/>
                </a:schemeClr>
              </a:outerShdw>
            </a:effectLst>
          </c:spPr>
          <c:invertIfNegative val="0"/>
          <c:dLbls>
            <c:dLbl>
              <c:idx val="8"/>
              <c:layout>
                <c:manualLayout>
                  <c:x val="1.4946249403474002E-3"/>
                  <c:y val="3.3646172085599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3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Лист1!$O$63:$X$63</c:f>
              <c:numCache>
                <c:formatCode>0.000</c:formatCode>
                <c:ptCount val="10"/>
                <c:pt idx="0">
                  <c:v>40.999000000000002</c:v>
                </c:pt>
                <c:pt idx="1">
                  <c:v>-8.625</c:v>
                </c:pt>
                <c:pt idx="2">
                  <c:v>-2.0339999999999998</c:v>
                </c:pt>
                <c:pt idx="3">
                  <c:v>232.87100000000001</c:v>
                </c:pt>
                <c:pt idx="4">
                  <c:v>153.71599999999998</c:v>
                </c:pt>
                <c:pt idx="5">
                  <c:v>61.163000000000011</c:v>
                </c:pt>
                <c:pt idx="6">
                  <c:v>129.072</c:v>
                </c:pt>
                <c:pt idx="7">
                  <c:v>378.49199999999837</c:v>
                </c:pt>
                <c:pt idx="8">
                  <c:v>-199.60999999999999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919936"/>
        <c:axId val="118921472"/>
      </c:barChart>
      <c:lineChart>
        <c:grouping val="standard"/>
        <c:varyColors val="0"/>
        <c:ser>
          <c:idx val="1"/>
          <c:order val="0"/>
          <c:tx>
            <c:strRef>
              <c:f>Лист1!$N$64</c:f>
              <c:strCache>
                <c:ptCount val="1"/>
                <c:pt idx="0">
                  <c:v>добыча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5870998568337656E-2"/>
                  <c:y val="-3.925386743319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333373150769408E-2"/>
                  <c:y val="-4.486156278079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354873389379785E-2"/>
                  <c:y val="-4.486156278079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376373627990252E-2"/>
                  <c:y val="-3.364617208559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892498806948003E-3"/>
                  <c:y val="-2.2430781390399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40862398590581E-2"/>
                  <c:y val="-4.205771510699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946249403474002E-3"/>
                  <c:y val="2.523462906419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924749164863605E-2"/>
                  <c:y val="4.7390206031265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913999045558403E-2"/>
                  <c:y val="-3.3646172085599182E-2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FF0000"/>
                        </a:solidFill>
                      </a:rPr>
                      <a:t>630</a:t>
                    </a:r>
                    <a:r>
                      <a:rPr lang="ru-RU" sz="1400" smtClean="0">
                        <a:solidFill>
                          <a:srgbClr val="FF0000"/>
                        </a:solidFill>
                      </a:rPr>
                      <a:t>*</a:t>
                    </a:r>
                    <a:endParaRPr lang="en-US" sz="140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Лист1!$O$60:$X$60</c:f>
              <c:strCache>
                <c:ptCount val="10"/>
                <c:pt idx="0">
                  <c:v>2004 г.</c:v>
                </c:pt>
                <c:pt idx="1">
                  <c:v>2005 г.</c:v>
                </c:pt>
                <c:pt idx="2">
                  <c:v>2006 г.</c:v>
                </c:pt>
                <c:pt idx="3">
                  <c:v>2007 г.</c:v>
                </c:pt>
                <c:pt idx="4">
                  <c:v>2008 г.</c:v>
                </c:pt>
                <c:pt idx="5">
                  <c:v>2009 г.</c:v>
                </c:pt>
                <c:pt idx="6">
                  <c:v>2010 г.</c:v>
                </c:pt>
                <c:pt idx="7">
                  <c:v>2011 г.</c:v>
                </c:pt>
                <c:pt idx="8">
                  <c:v>2012 г.</c:v>
                </c:pt>
                <c:pt idx="9">
                  <c:v>2013 г.</c:v>
                </c:pt>
              </c:strCache>
            </c:strRef>
          </c:cat>
          <c:val>
            <c:numRef>
              <c:f>Лист1!$O$64:$X$64</c:f>
              <c:numCache>
                <c:formatCode>0.000</c:formatCode>
                <c:ptCount val="10"/>
                <c:pt idx="0">
                  <c:v>612.33199999999795</c:v>
                </c:pt>
                <c:pt idx="1">
                  <c:v>620.15500000000009</c:v>
                </c:pt>
                <c:pt idx="2">
                  <c:v>633.83899999999949</c:v>
                </c:pt>
                <c:pt idx="3">
                  <c:v>630.12900000000002</c:v>
                </c:pt>
                <c:pt idx="4">
                  <c:v>640.87</c:v>
                </c:pt>
                <c:pt idx="5">
                  <c:v>556.07800000000054</c:v>
                </c:pt>
                <c:pt idx="6">
                  <c:v>623.16199999999947</c:v>
                </c:pt>
                <c:pt idx="7">
                  <c:v>642.51800000000003</c:v>
                </c:pt>
                <c:pt idx="8">
                  <c:v>624.95299999999747</c:v>
                </c:pt>
                <c:pt idx="9" formatCode="General">
                  <c:v>630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45280"/>
        <c:axId val="118943744"/>
      </c:lineChart>
      <c:catAx>
        <c:axId val="1189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18921472"/>
        <c:crosses val="autoZero"/>
        <c:auto val="1"/>
        <c:lblAlgn val="ctr"/>
        <c:lblOffset val="100"/>
        <c:noMultiLvlLbl val="0"/>
      </c:catAx>
      <c:valAx>
        <c:axId val="118921472"/>
        <c:scaling>
          <c:orientation val="minMax"/>
          <c:min val="-2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919936"/>
        <c:crosses val="autoZero"/>
        <c:crossBetween val="between"/>
      </c:valAx>
      <c:valAx>
        <c:axId val="118943744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945280"/>
        <c:crosses val="max"/>
        <c:crossBetween val="between"/>
      </c:valAx>
      <c:catAx>
        <c:axId val="118945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943744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prstClr val="white">
                <a:lumMod val="95000"/>
              </a:prstClr>
            </a:gs>
            <a:gs pos="68000">
              <a:prstClr val="white">
                <a:lumMod val="95000"/>
              </a:prstClr>
            </a:gs>
            <a:gs pos="100000">
              <a:srgbClr val="009DD9"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</c:spPr>
    </c:plotArea>
    <c:legend>
      <c:legendPos val="r"/>
      <c:layout>
        <c:manualLayout>
          <c:xMode val="edge"/>
          <c:yMode val="edge"/>
          <c:x val="0.12191867475019462"/>
          <c:y val="0.87676242120655445"/>
          <c:w val="0.59545857623440424"/>
          <c:h val="0.10752181812963492"/>
        </c:manualLayout>
      </c:layout>
      <c:overlay val="0"/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Лист1!$L$49</c:f>
              <c:strCache>
                <c:ptCount val="1"/>
              </c:strCache>
            </c:strRef>
          </c:tx>
          <c:spPr>
            <a:solidFill>
              <a:srgbClr val="FF99FF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Лист1!$O$19:$O$28</c:f>
              <c:strCache>
                <c:ptCount val="10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2007г.</c:v>
                </c:pt>
                <c:pt idx="4">
                  <c:v>2008г.</c:v>
                </c:pt>
                <c:pt idx="5">
                  <c:v>2009г.</c:v>
                </c:pt>
                <c:pt idx="6">
                  <c:v>2010г.</c:v>
                </c:pt>
                <c:pt idx="7">
                  <c:v>2011г.</c:v>
                </c:pt>
                <c:pt idx="8">
                  <c:v>2012г.</c:v>
                </c:pt>
                <c:pt idx="9">
                  <c:v>2013г.</c:v>
                </c:pt>
              </c:strCache>
            </c:strRef>
          </c:cat>
          <c:val>
            <c:numRef>
              <c:f>Лист1!$P$19:$P$28</c:f>
              <c:numCache>
                <c:formatCode>General</c:formatCode>
                <c:ptCount val="10"/>
                <c:pt idx="0">
                  <c:v>25564</c:v>
                </c:pt>
                <c:pt idx="1">
                  <c:v>51165</c:v>
                </c:pt>
                <c:pt idx="2">
                  <c:v>43453</c:v>
                </c:pt>
                <c:pt idx="3">
                  <c:v>54535</c:v>
                </c:pt>
                <c:pt idx="4">
                  <c:v>44765</c:v>
                </c:pt>
                <c:pt idx="5">
                  <c:v>29582</c:v>
                </c:pt>
                <c:pt idx="6">
                  <c:v>25998</c:v>
                </c:pt>
                <c:pt idx="7">
                  <c:v>30761</c:v>
                </c:pt>
                <c:pt idx="8">
                  <c:v>41618</c:v>
                </c:pt>
                <c:pt idx="9">
                  <c:v>44800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18491776"/>
        <c:axId val="118518144"/>
      </c:barChart>
      <c:catAx>
        <c:axId val="1184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8518144"/>
        <c:crosses val="autoZero"/>
        <c:auto val="1"/>
        <c:lblAlgn val="ctr"/>
        <c:lblOffset val="100"/>
        <c:noMultiLvlLbl val="0"/>
      </c:catAx>
      <c:valAx>
        <c:axId val="118518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4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layout/>
      <c:overlay val="0"/>
      <c:txPr>
        <a:bodyPr/>
        <a:lstStyle/>
        <a:p>
          <a:pPr>
            <a:defRPr sz="1400" i="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Лист1!$L$5</c:f>
              <c:strCache>
                <c:ptCount val="1"/>
                <c:pt idx="0">
                  <c:v>Затраты, млн. руб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5.6436994761135759E-3"/>
                  <c:y val="-2.6935838408724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Лист1!$L$7:$L$16</c:f>
              <c:strCache>
                <c:ptCount val="10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2007г.</c:v>
                </c:pt>
                <c:pt idx="4">
                  <c:v>2008г.</c:v>
                </c:pt>
                <c:pt idx="5">
                  <c:v>2009г.</c:v>
                </c:pt>
                <c:pt idx="6">
                  <c:v>2010г.</c:v>
                </c:pt>
                <c:pt idx="7">
                  <c:v>2011г.</c:v>
                </c:pt>
                <c:pt idx="8">
                  <c:v>2012г.</c:v>
                </c:pt>
                <c:pt idx="9">
                  <c:v>2013г.</c:v>
                </c:pt>
              </c:strCache>
            </c:strRef>
          </c:cat>
          <c:val>
            <c:numRef>
              <c:f>Лист1!$M$7:$M$16</c:f>
              <c:numCache>
                <c:formatCode>General</c:formatCode>
                <c:ptCount val="10"/>
                <c:pt idx="0">
                  <c:v>3303.9</c:v>
                </c:pt>
                <c:pt idx="1">
                  <c:v>4473.4000000000005</c:v>
                </c:pt>
                <c:pt idx="2">
                  <c:v>6842.7</c:v>
                </c:pt>
                <c:pt idx="3">
                  <c:v>9267.7000000000007</c:v>
                </c:pt>
                <c:pt idx="4">
                  <c:v>10120.6</c:v>
                </c:pt>
                <c:pt idx="5">
                  <c:v>8931</c:v>
                </c:pt>
                <c:pt idx="6">
                  <c:v>8837</c:v>
                </c:pt>
                <c:pt idx="7">
                  <c:v>8677</c:v>
                </c:pt>
                <c:pt idx="8">
                  <c:v>12822</c:v>
                </c:pt>
                <c:pt idx="9">
                  <c:v>15530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18547200"/>
        <c:axId val="118548736"/>
      </c:barChart>
      <c:catAx>
        <c:axId val="1185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8548736"/>
        <c:crosses val="autoZero"/>
        <c:auto val="1"/>
        <c:lblAlgn val="ctr"/>
        <c:lblOffset val="100"/>
        <c:noMultiLvlLbl val="0"/>
      </c:catAx>
      <c:valAx>
        <c:axId val="11854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5472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Лист1!$L$17</c:f>
              <c:strCache>
                <c:ptCount val="1"/>
                <c:pt idx="0">
                  <c:v>Параметрическое бурение, м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Лист1!$L$19:$L$28</c:f>
              <c:strCache>
                <c:ptCount val="10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2007г.</c:v>
                </c:pt>
                <c:pt idx="4">
                  <c:v>2008г.</c:v>
                </c:pt>
                <c:pt idx="5">
                  <c:v>2009г.</c:v>
                </c:pt>
                <c:pt idx="6">
                  <c:v>2010г.</c:v>
                </c:pt>
                <c:pt idx="7">
                  <c:v>2011г.</c:v>
                </c:pt>
                <c:pt idx="8">
                  <c:v>2012г.</c:v>
                </c:pt>
                <c:pt idx="9">
                  <c:v>2013г.</c:v>
                </c:pt>
              </c:strCache>
            </c:strRef>
          </c:cat>
          <c:val>
            <c:numRef>
              <c:f>Лист1!$M$19:$M$28</c:f>
              <c:numCache>
                <c:formatCode>General</c:formatCode>
                <c:ptCount val="10"/>
                <c:pt idx="0">
                  <c:v>7050</c:v>
                </c:pt>
                <c:pt idx="1">
                  <c:v>8695</c:v>
                </c:pt>
                <c:pt idx="2">
                  <c:v>15857</c:v>
                </c:pt>
                <c:pt idx="3">
                  <c:v>16237</c:v>
                </c:pt>
                <c:pt idx="4">
                  <c:v>17143</c:v>
                </c:pt>
                <c:pt idx="5">
                  <c:v>10100</c:v>
                </c:pt>
                <c:pt idx="6">
                  <c:v>8044</c:v>
                </c:pt>
                <c:pt idx="7">
                  <c:v>4634</c:v>
                </c:pt>
                <c:pt idx="8">
                  <c:v>5357</c:v>
                </c:pt>
                <c:pt idx="9">
                  <c:v>15790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18589696"/>
        <c:axId val="118595584"/>
      </c:barChart>
      <c:catAx>
        <c:axId val="1185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8595584"/>
        <c:crosses val="autoZero"/>
        <c:auto val="1"/>
        <c:lblAlgn val="ctr"/>
        <c:lblOffset val="100"/>
        <c:noMultiLvlLbl val="0"/>
      </c:catAx>
      <c:valAx>
        <c:axId val="11859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589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45206796734881E-2"/>
          <c:y val="0.14105235035762118"/>
          <c:w val="0.91947172753588313"/>
          <c:h val="0.67088640641602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Лист1!$P$6</c:f>
              <c:strCache>
                <c:ptCount val="1"/>
                <c:pt idx="0">
                  <c:v>Суша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Лист1!$O$7:$O$16</c:f>
              <c:strCache>
                <c:ptCount val="10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2007г.</c:v>
                </c:pt>
                <c:pt idx="4">
                  <c:v>2008г.</c:v>
                </c:pt>
                <c:pt idx="5">
                  <c:v>2009г.</c:v>
                </c:pt>
                <c:pt idx="6">
                  <c:v>2010г.</c:v>
                </c:pt>
                <c:pt idx="7">
                  <c:v>2011г.</c:v>
                </c:pt>
                <c:pt idx="8">
                  <c:v>2012г.</c:v>
                </c:pt>
                <c:pt idx="9">
                  <c:v>2013г.</c:v>
                </c:pt>
              </c:strCache>
            </c:strRef>
          </c:cat>
          <c:val>
            <c:numRef>
              <c:f>Лист1!$P$7:$P$16</c:f>
              <c:numCache>
                <c:formatCode>General</c:formatCode>
                <c:ptCount val="10"/>
                <c:pt idx="0">
                  <c:v>1850</c:v>
                </c:pt>
                <c:pt idx="1">
                  <c:v>2200</c:v>
                </c:pt>
                <c:pt idx="2">
                  <c:v>5100</c:v>
                </c:pt>
                <c:pt idx="3">
                  <c:v>3350</c:v>
                </c:pt>
                <c:pt idx="4">
                  <c:v>2900</c:v>
                </c:pt>
                <c:pt idx="5">
                  <c:v>3000</c:v>
                </c:pt>
                <c:pt idx="6">
                  <c:v>3000</c:v>
                </c:pt>
                <c:pt idx="7">
                  <c:v>1300</c:v>
                </c:pt>
                <c:pt idx="8">
                  <c:v>3000</c:v>
                </c:pt>
                <c:pt idx="9">
                  <c:v>3300</c:v>
                </c:pt>
              </c:numCache>
            </c:numRef>
          </c:val>
        </c:ser>
        <c:ser>
          <c:idx val="1"/>
          <c:order val="1"/>
          <c:tx>
            <c:strRef>
              <c:f>Лист1!$Q$6</c:f>
              <c:strCache>
                <c:ptCount val="1"/>
                <c:pt idx="0">
                  <c:v>шельф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Лист1!$O$7:$O$16</c:f>
              <c:strCache>
                <c:ptCount val="10"/>
                <c:pt idx="0">
                  <c:v>2004г.</c:v>
                </c:pt>
                <c:pt idx="1">
                  <c:v>2005г.</c:v>
                </c:pt>
                <c:pt idx="2">
                  <c:v>2006г.</c:v>
                </c:pt>
                <c:pt idx="3">
                  <c:v>2007г.</c:v>
                </c:pt>
                <c:pt idx="4">
                  <c:v>2008г.</c:v>
                </c:pt>
                <c:pt idx="5">
                  <c:v>2009г.</c:v>
                </c:pt>
                <c:pt idx="6">
                  <c:v>2010г.</c:v>
                </c:pt>
                <c:pt idx="7">
                  <c:v>2011г.</c:v>
                </c:pt>
                <c:pt idx="8">
                  <c:v>2012г.</c:v>
                </c:pt>
                <c:pt idx="9">
                  <c:v>2013г.</c:v>
                </c:pt>
              </c:strCache>
            </c:strRef>
          </c:cat>
          <c:val>
            <c:numRef>
              <c:f>Лист1!$Q$7:$Q$16</c:f>
              <c:numCache>
                <c:formatCode>General</c:formatCode>
                <c:ptCount val="10"/>
                <c:pt idx="0">
                  <c:v>950</c:v>
                </c:pt>
                <c:pt idx="1">
                  <c:v>2000</c:v>
                </c:pt>
                <c:pt idx="2">
                  <c:v>1300</c:v>
                </c:pt>
                <c:pt idx="3">
                  <c:v>3350</c:v>
                </c:pt>
                <c:pt idx="4">
                  <c:v>4200</c:v>
                </c:pt>
                <c:pt idx="5">
                  <c:v>4200</c:v>
                </c:pt>
                <c:pt idx="6">
                  <c:v>3500</c:v>
                </c:pt>
                <c:pt idx="7">
                  <c:v>2700</c:v>
                </c:pt>
                <c:pt idx="8">
                  <c:v>3000</c:v>
                </c:pt>
                <c:pt idx="9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100"/>
        <c:axId val="118625408"/>
        <c:axId val="118626944"/>
      </c:barChart>
      <c:catAx>
        <c:axId val="11862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8626944"/>
        <c:crosses val="autoZero"/>
        <c:auto val="1"/>
        <c:lblAlgn val="ctr"/>
        <c:lblOffset val="100"/>
        <c:noMultiLvlLbl val="0"/>
      </c:catAx>
      <c:valAx>
        <c:axId val="118626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6254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0.41554</cdr:x>
      <cdr:y>0.07353</cdr:y>
    </cdr:from>
    <cdr:to>
      <cdr:x>0.70269</cdr:x>
      <cdr:y>0.13235</cdr:y>
    </cdr:to>
    <cdr:sp macro="" textlink="">
      <cdr:nvSpPr>
        <cdr:cNvPr id="4" name="TextBox 28"/>
        <cdr:cNvSpPr txBox="1"/>
      </cdr:nvSpPr>
      <cdr:spPr>
        <a:xfrm xmlns:a="http://schemas.openxmlformats.org/drawingml/2006/main">
          <a:off x="3514968" y="357190"/>
          <a:ext cx="242889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cap="all" baseline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Прирост запасов за </a:t>
          </a:r>
          <a:r>
            <a:rPr lang="ru-RU" sz="1200" b="1" cap="all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счет</a:t>
          </a:r>
          <a:r>
            <a:rPr lang="en-US" sz="1200" b="1" cap="all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ru-RU" sz="1200" b="1" cap="all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0.08617</cdr:x>
      <cdr:y>0.64706</cdr:y>
    </cdr:from>
    <cdr:to>
      <cdr:x>0.14529</cdr:x>
      <cdr:y>0.70588</cdr:y>
    </cdr:to>
    <cdr:sp macro="" textlink="">
      <cdr:nvSpPr>
        <cdr:cNvPr id="5" name="TextBox 28"/>
        <cdr:cNvSpPr txBox="1"/>
      </cdr:nvSpPr>
      <cdr:spPr>
        <a:xfrm xmlns:a="http://schemas.openxmlformats.org/drawingml/2006/main">
          <a:off x="728886" y="3143272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202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0.17063</cdr:x>
      <cdr:y>0.45588</cdr:y>
    </cdr:from>
    <cdr:to>
      <cdr:x>0.22974</cdr:x>
      <cdr:y>0.51471</cdr:y>
    </cdr:to>
    <cdr:sp macro="" textlink="">
      <cdr:nvSpPr>
        <cdr:cNvPr id="6" name="TextBox 28"/>
        <cdr:cNvSpPr txBox="1"/>
      </cdr:nvSpPr>
      <cdr:spPr>
        <a:xfrm xmlns:a="http://schemas.openxmlformats.org/drawingml/2006/main">
          <a:off x="1443266" y="2214578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48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4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0.26353</cdr:x>
      <cdr:y>0.33824</cdr:y>
    </cdr:from>
    <cdr:to>
      <cdr:x>0.32264</cdr:x>
      <cdr:y>0.39706</cdr:y>
    </cdr:to>
    <cdr:sp macro="" textlink="">
      <cdr:nvSpPr>
        <cdr:cNvPr id="7" name="TextBox 28"/>
        <cdr:cNvSpPr txBox="1"/>
      </cdr:nvSpPr>
      <cdr:spPr>
        <a:xfrm xmlns:a="http://schemas.openxmlformats.org/drawingml/2006/main">
          <a:off x="2229084" y="1643074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68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3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0.34798</cdr:x>
      <cdr:y>0.07353</cdr:y>
    </cdr:from>
    <cdr:to>
      <cdr:x>0.4071</cdr:x>
      <cdr:y>0.13235</cdr:y>
    </cdr:to>
    <cdr:sp macro="" textlink="">
      <cdr:nvSpPr>
        <cdr:cNvPr id="8" name="TextBox 28"/>
        <cdr:cNvSpPr txBox="1"/>
      </cdr:nvSpPr>
      <cdr:spPr>
        <a:xfrm xmlns:a="http://schemas.openxmlformats.org/drawingml/2006/main">
          <a:off x="2943464" y="35719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1078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0.43244</cdr:x>
      <cdr:y>0.30882</cdr:y>
    </cdr:from>
    <cdr:to>
      <cdr:x>0.49155</cdr:x>
      <cdr:y>0.36765</cdr:y>
    </cdr:to>
    <cdr:sp macro="" textlink="">
      <cdr:nvSpPr>
        <cdr:cNvPr id="9" name="TextBox 28"/>
        <cdr:cNvSpPr txBox="1"/>
      </cdr:nvSpPr>
      <cdr:spPr>
        <a:xfrm xmlns:a="http://schemas.openxmlformats.org/drawingml/2006/main">
          <a:off x="3657844" y="1500198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727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0.52534</cdr:x>
      <cdr:y>0.36765</cdr:y>
    </cdr:from>
    <cdr:to>
      <cdr:x>0.58446</cdr:x>
      <cdr:y>0.42647</cdr:y>
    </cdr:to>
    <cdr:sp macro="" textlink="">
      <cdr:nvSpPr>
        <cdr:cNvPr id="10" name="TextBox 28"/>
        <cdr:cNvSpPr txBox="1"/>
      </cdr:nvSpPr>
      <cdr:spPr>
        <a:xfrm xmlns:a="http://schemas.openxmlformats.org/drawingml/2006/main">
          <a:off x="4443662" y="178595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630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0.62668</cdr:x>
      <cdr:y>0.29412</cdr:y>
    </cdr:from>
    <cdr:to>
      <cdr:x>0.6858</cdr:x>
      <cdr:y>0.35294</cdr:y>
    </cdr:to>
    <cdr:sp macro="" textlink="">
      <cdr:nvSpPr>
        <cdr:cNvPr id="11" name="TextBox 28"/>
        <cdr:cNvSpPr txBox="1"/>
      </cdr:nvSpPr>
      <cdr:spPr>
        <a:xfrm xmlns:a="http://schemas.openxmlformats.org/drawingml/2006/main">
          <a:off x="5300918" y="142876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78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3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0.69425</cdr:x>
      <cdr:y>0.29412</cdr:y>
    </cdr:from>
    <cdr:to>
      <cdr:x>0.75337</cdr:x>
      <cdr:y>0.35294</cdr:y>
    </cdr:to>
    <cdr:sp macro="" textlink="">
      <cdr:nvSpPr>
        <cdr:cNvPr id="12" name="TextBox 28"/>
        <cdr:cNvSpPr txBox="1"/>
      </cdr:nvSpPr>
      <cdr:spPr>
        <a:xfrm xmlns:a="http://schemas.openxmlformats.org/drawingml/2006/main">
          <a:off x="5872422" y="142876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74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5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0.7787</cdr:x>
      <cdr:y>0.29412</cdr:y>
    </cdr:from>
    <cdr:to>
      <cdr:x>0.83782</cdr:x>
      <cdr:y>0.35294</cdr:y>
    </cdr:to>
    <cdr:sp macro="" textlink="">
      <cdr:nvSpPr>
        <cdr:cNvPr id="13" name="TextBox 28"/>
        <cdr:cNvSpPr txBox="1"/>
      </cdr:nvSpPr>
      <cdr:spPr>
        <a:xfrm xmlns:a="http://schemas.openxmlformats.org/drawingml/2006/main">
          <a:off x="6586802" y="1428760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74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2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0.86316</cdr:x>
      <cdr:y>0.30882</cdr:y>
    </cdr:from>
    <cdr:to>
      <cdr:x>0.92228</cdr:x>
      <cdr:y>0.36765</cdr:y>
    </cdr:to>
    <cdr:sp macro="" textlink="">
      <cdr:nvSpPr>
        <cdr:cNvPr id="14" name="TextBox 28"/>
        <cdr:cNvSpPr txBox="1"/>
      </cdr:nvSpPr>
      <cdr:spPr>
        <a:xfrm xmlns:a="http://schemas.openxmlformats.org/drawingml/2006/main">
          <a:off x="7301182" y="1500198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7</a:t>
          </a:r>
          <a:r>
            <a:rPr lang="en-US" sz="1600" b="1" cap="all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rPr>
            <a:t>00*</a:t>
          </a:r>
          <a:endParaRPr lang="ru-RU" sz="1600" b="1" cap="all" baseline="0" dirty="0">
            <a:solidFill>
              <a:schemeClr val="accent1">
                <a:lumMod val="50000"/>
              </a:schemeClr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0.81248</cdr:x>
      <cdr:y>0.92647</cdr:y>
    </cdr:from>
    <cdr:to>
      <cdr:x>0.95606</cdr:x>
      <cdr:y>0.99616</cdr:y>
    </cdr:to>
    <cdr:sp macro="" textlink="">
      <cdr:nvSpPr>
        <cdr:cNvPr id="15" name="TextBox 11"/>
        <cdr:cNvSpPr txBox="1"/>
      </cdr:nvSpPr>
      <cdr:spPr>
        <a:xfrm xmlns:a="http://schemas.openxmlformats.org/drawingml/2006/main">
          <a:off x="6872554" y="4500594"/>
          <a:ext cx="1214446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*</a:t>
          </a:r>
          <a:r>
            <a: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Предварительные </a:t>
          </a:r>
          <a:endParaRPr lang="ru-RU" sz="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данные</a:t>
          </a:r>
          <a:endParaRPr lang="ru-RU" sz="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0.19526</cdr:x>
      <cdr:y>0.01158</cdr:y>
    </cdr:from>
    <cdr:to>
      <cdr:x>0.76992</cdr:x>
      <cdr:y>0.15189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850900" y="25400"/>
          <a:ext cx="250421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Сейсморазведка 2 D,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пог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км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0.89839</cdr:x>
      <cdr:y>0.14032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0" y="0"/>
          <a:ext cx="410881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+mn-lt"/>
              <a:cs typeface="Arial" pitchFamily="34" charset="0"/>
            </a:rPr>
            <a:t>Локализация ресурсов кат. </a:t>
          </a:r>
          <a:r>
            <a:rPr lang="en-US" sz="1400" b="1" dirty="0">
              <a:solidFill>
                <a:schemeClr val="tx1"/>
              </a:solidFill>
              <a:latin typeface="+mn-lt"/>
              <a:cs typeface="Arial" pitchFamily="34" charset="0"/>
            </a:rPr>
            <a:t>D</a:t>
          </a:r>
          <a:r>
            <a:rPr lang="en-US" sz="1400" b="1" baseline="-25000" dirty="0">
              <a:solidFill>
                <a:schemeClr val="tx1"/>
              </a:solidFill>
              <a:latin typeface="+mn-lt"/>
              <a:cs typeface="Arial" pitchFamily="34" charset="0"/>
            </a:rPr>
            <a:t>1</a:t>
          </a:r>
          <a:r>
            <a:rPr lang="en-US" sz="1400" b="1" dirty="0">
              <a:solidFill>
                <a:schemeClr val="tx1"/>
              </a:solidFill>
              <a:latin typeface="+mn-lt"/>
              <a:cs typeface="Arial" pitchFamily="34" charset="0"/>
            </a:rPr>
            <a:t>, </a:t>
          </a:r>
          <a:r>
            <a:rPr lang="ru-RU" sz="1400" b="1" dirty="0">
              <a:solidFill>
                <a:schemeClr val="tx1"/>
              </a:solidFill>
              <a:latin typeface="+mn-lt"/>
              <a:cs typeface="Arial" pitchFamily="34" charset="0"/>
            </a:rPr>
            <a:t>млн. т </a:t>
          </a:r>
          <a:r>
            <a:rPr lang="ru-RU" sz="1400" b="1" dirty="0" err="1">
              <a:solidFill>
                <a:schemeClr val="tx1"/>
              </a:solidFill>
              <a:latin typeface="+mn-lt"/>
              <a:cs typeface="Arial" pitchFamily="34" charset="0"/>
            </a:rPr>
            <a:t>усл</a:t>
          </a:r>
          <a:r>
            <a:rPr lang="ru-RU" sz="1400" b="1" dirty="0">
              <a:solidFill>
                <a:schemeClr val="tx1"/>
              </a:solidFill>
              <a:latin typeface="+mn-lt"/>
              <a:cs typeface="Arial" pitchFamily="34" charset="0"/>
            </a:rPr>
            <a:t>. УВ</a:t>
          </a:r>
        </a:p>
      </cdr:txBody>
    </cdr:sp>
  </cdr:relSizeAnchor>
  <cdr:relSizeAnchor xmlns:cdr="http://schemas.openxmlformats.org/drawingml/2006/chartDrawing">
    <cdr:from>
      <cdr:x>0.93443</cdr:x>
      <cdr:y>0.49245</cdr:y>
    </cdr:from>
    <cdr:to>
      <cdr:x>0.99715</cdr:x>
      <cdr:y>0.79296</cdr:y>
    </cdr:to>
    <cdr:sp macro="" textlink="">
      <cdr:nvSpPr>
        <cdr:cNvPr id="3" name="TextBox 22"/>
        <cdr:cNvSpPr txBox="1"/>
      </cdr:nvSpPr>
      <cdr:spPr>
        <a:xfrm xmlns:a="http://schemas.openxmlformats.org/drawingml/2006/main" rot="16200000">
          <a:off x="3935742" y="1271247"/>
          <a:ext cx="659155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i="0" dirty="0">
              <a:solidFill>
                <a:srgbClr val="F887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СУША</a:t>
          </a:r>
        </a:p>
      </cdr:txBody>
    </cdr:sp>
  </cdr:relSizeAnchor>
  <cdr:relSizeAnchor xmlns:cdr="http://schemas.openxmlformats.org/drawingml/2006/chartDrawing">
    <cdr:from>
      <cdr:x>0.93461</cdr:x>
      <cdr:y>0.17569</cdr:y>
    </cdr:from>
    <cdr:to>
      <cdr:x>0.99518</cdr:x>
      <cdr:y>0.5197</cdr:y>
    </cdr:to>
    <cdr:sp macro="" textlink="">
      <cdr:nvSpPr>
        <cdr:cNvPr id="4" name="TextBox 23"/>
        <cdr:cNvSpPr txBox="1"/>
      </cdr:nvSpPr>
      <cdr:spPr>
        <a:xfrm xmlns:a="http://schemas.openxmlformats.org/drawingml/2006/main" rot="16200000">
          <a:off x="4017688" y="660591"/>
          <a:ext cx="79060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ШЕЛЬФ</a:t>
          </a:r>
        </a:p>
      </cdr:txBody>
    </cdr:sp>
  </cdr:relSizeAnchor>
  <cdr:relSizeAnchor xmlns:cdr="http://schemas.openxmlformats.org/drawingml/2006/chartDrawing">
    <cdr:from>
      <cdr:x>0.01283</cdr:x>
      <cdr:y>0.45382</cdr:y>
    </cdr:from>
    <cdr:to>
      <cdr:x>0.12751</cdr:x>
      <cdr:y>0.57435</cdr:y>
    </cdr:to>
    <cdr:sp macro="" textlink="">
      <cdr:nvSpPr>
        <cdr:cNvPr id="5" name="TextBox 43"/>
        <cdr:cNvSpPr txBox="1"/>
      </cdr:nvSpPr>
      <cdr:spPr>
        <a:xfrm xmlns:a="http://schemas.openxmlformats.org/drawingml/2006/main">
          <a:off x="58669" y="1042997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2800</a:t>
          </a:r>
        </a:p>
      </cdr:txBody>
    </cdr:sp>
  </cdr:relSizeAnchor>
  <cdr:relSizeAnchor xmlns:cdr="http://schemas.openxmlformats.org/drawingml/2006/chartDrawing">
    <cdr:from>
      <cdr:x>0.10413</cdr:x>
      <cdr:y>0.33274</cdr:y>
    </cdr:from>
    <cdr:to>
      <cdr:x>0.21881</cdr:x>
      <cdr:y>0.45327</cdr:y>
    </cdr:to>
    <cdr:sp macro="" textlink="">
      <cdr:nvSpPr>
        <cdr:cNvPr id="6" name="TextBox 44"/>
        <cdr:cNvSpPr txBox="1"/>
      </cdr:nvSpPr>
      <cdr:spPr>
        <a:xfrm xmlns:a="http://schemas.openxmlformats.org/drawingml/2006/main">
          <a:off x="476251" y="764722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4200</a:t>
          </a:r>
        </a:p>
      </cdr:txBody>
    </cdr:sp>
  </cdr:relSizeAnchor>
  <cdr:relSizeAnchor xmlns:cdr="http://schemas.openxmlformats.org/drawingml/2006/chartDrawing">
    <cdr:from>
      <cdr:x>0.20027</cdr:x>
      <cdr:y>0.14299</cdr:y>
    </cdr:from>
    <cdr:to>
      <cdr:x>0.31495</cdr:x>
      <cdr:y>0.26351</cdr:y>
    </cdr:to>
    <cdr:sp macro="" textlink="">
      <cdr:nvSpPr>
        <cdr:cNvPr id="7" name="TextBox 45"/>
        <cdr:cNvSpPr txBox="1"/>
      </cdr:nvSpPr>
      <cdr:spPr>
        <a:xfrm xmlns:a="http://schemas.openxmlformats.org/drawingml/2006/main">
          <a:off x="915925" y="328617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6400</a:t>
          </a:r>
        </a:p>
      </cdr:txBody>
    </cdr:sp>
  </cdr:relSizeAnchor>
  <cdr:relSizeAnchor xmlns:cdr="http://schemas.openxmlformats.org/drawingml/2006/chartDrawing">
    <cdr:from>
      <cdr:x>0.29398</cdr:x>
      <cdr:y>0.14299</cdr:y>
    </cdr:from>
    <cdr:to>
      <cdr:x>0.40867</cdr:x>
      <cdr:y>0.26351</cdr:y>
    </cdr:to>
    <cdr:sp macro="" textlink="">
      <cdr:nvSpPr>
        <cdr:cNvPr id="8" name="TextBox 46"/>
        <cdr:cNvSpPr txBox="1"/>
      </cdr:nvSpPr>
      <cdr:spPr>
        <a:xfrm xmlns:a="http://schemas.openxmlformats.org/drawingml/2006/main">
          <a:off x="1344553" y="328617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6700</a:t>
          </a:r>
        </a:p>
      </cdr:txBody>
    </cdr:sp>
  </cdr:relSizeAnchor>
  <cdr:relSizeAnchor xmlns:cdr="http://schemas.openxmlformats.org/drawingml/2006/chartDrawing">
    <cdr:from>
      <cdr:x>0.3877</cdr:x>
      <cdr:y>0.1119</cdr:y>
    </cdr:from>
    <cdr:to>
      <cdr:x>0.49467</cdr:x>
      <cdr:y>0.23243</cdr:y>
    </cdr:to>
    <cdr:sp macro="" textlink="">
      <cdr:nvSpPr>
        <cdr:cNvPr id="9" name="TextBox 47"/>
        <cdr:cNvSpPr txBox="1"/>
      </cdr:nvSpPr>
      <cdr:spPr>
        <a:xfrm xmlns:a="http://schemas.openxmlformats.org/drawingml/2006/main">
          <a:off x="1773181" y="257179"/>
          <a:ext cx="48923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7100</a:t>
          </a:r>
        </a:p>
      </cdr:txBody>
    </cdr:sp>
  </cdr:relSizeAnchor>
  <cdr:relSizeAnchor xmlns:cdr="http://schemas.openxmlformats.org/drawingml/2006/chartDrawing">
    <cdr:from>
      <cdr:x>0.48142</cdr:x>
      <cdr:y>0.08082</cdr:y>
    </cdr:from>
    <cdr:to>
      <cdr:x>0.5961</cdr:x>
      <cdr:y>0.20134</cdr:y>
    </cdr:to>
    <cdr:sp macro="" textlink="">
      <cdr:nvSpPr>
        <cdr:cNvPr id="10" name="TextBox 48"/>
        <cdr:cNvSpPr txBox="1"/>
      </cdr:nvSpPr>
      <cdr:spPr>
        <a:xfrm xmlns:a="http://schemas.openxmlformats.org/drawingml/2006/main">
          <a:off x="2201809" y="185741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7200</a:t>
          </a:r>
        </a:p>
      </cdr:txBody>
    </cdr:sp>
  </cdr:relSizeAnchor>
  <cdr:relSizeAnchor xmlns:cdr="http://schemas.openxmlformats.org/drawingml/2006/chartDrawing">
    <cdr:from>
      <cdr:x>0.57514</cdr:x>
      <cdr:y>0.14299</cdr:y>
    </cdr:from>
    <cdr:to>
      <cdr:x>0.69038</cdr:x>
      <cdr:y>0.26351</cdr:y>
    </cdr:to>
    <cdr:sp macro="" textlink="">
      <cdr:nvSpPr>
        <cdr:cNvPr id="11" name="TextBox 49"/>
        <cdr:cNvSpPr txBox="1"/>
      </cdr:nvSpPr>
      <cdr:spPr>
        <a:xfrm xmlns:a="http://schemas.openxmlformats.org/drawingml/2006/main">
          <a:off x="2630437" y="328617"/>
          <a:ext cx="52706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6500</a:t>
          </a:r>
        </a:p>
      </cdr:txBody>
    </cdr:sp>
  </cdr:relSizeAnchor>
  <cdr:relSizeAnchor xmlns:cdr="http://schemas.openxmlformats.org/drawingml/2006/chartDrawing">
    <cdr:from>
      <cdr:x>0.66886</cdr:x>
      <cdr:y>0.36057</cdr:y>
    </cdr:from>
    <cdr:to>
      <cdr:x>0.78354</cdr:x>
      <cdr:y>0.4811</cdr:y>
    </cdr:to>
    <cdr:sp macro="" textlink="">
      <cdr:nvSpPr>
        <cdr:cNvPr id="12" name="TextBox 50"/>
        <cdr:cNvSpPr txBox="1"/>
      </cdr:nvSpPr>
      <cdr:spPr>
        <a:xfrm xmlns:a="http://schemas.openxmlformats.org/drawingml/2006/main">
          <a:off x="3059065" y="828683"/>
          <a:ext cx="52450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4000</a:t>
          </a:r>
        </a:p>
      </cdr:txBody>
    </cdr:sp>
  </cdr:relSizeAnchor>
  <cdr:relSizeAnchor xmlns:cdr="http://schemas.openxmlformats.org/drawingml/2006/chartDrawing">
    <cdr:from>
      <cdr:x>0.74696</cdr:x>
      <cdr:y>0.17407</cdr:y>
    </cdr:from>
    <cdr:to>
      <cdr:x>0.86418</cdr:x>
      <cdr:y>0.2946</cdr:y>
    </cdr:to>
    <cdr:sp macro="" textlink="">
      <cdr:nvSpPr>
        <cdr:cNvPr id="13" name="TextBox 51"/>
        <cdr:cNvSpPr txBox="1"/>
      </cdr:nvSpPr>
      <cdr:spPr>
        <a:xfrm xmlns:a="http://schemas.openxmlformats.org/drawingml/2006/main">
          <a:off x="3416255" y="400055"/>
          <a:ext cx="5361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6000</a:t>
          </a:r>
        </a:p>
      </cdr:txBody>
    </cdr:sp>
  </cdr:relSizeAnchor>
  <cdr:relSizeAnchor xmlns:cdr="http://schemas.openxmlformats.org/drawingml/2006/chartDrawing">
    <cdr:from>
      <cdr:x>0.84901</cdr:x>
      <cdr:y>0.16993</cdr:y>
    </cdr:from>
    <cdr:to>
      <cdr:x>0.96623</cdr:x>
      <cdr:y>0.29045</cdr:y>
    </cdr:to>
    <cdr:sp macro="" textlink="">
      <cdr:nvSpPr>
        <cdr:cNvPr id="14" name="TextBox 29"/>
        <cdr:cNvSpPr txBox="1"/>
      </cdr:nvSpPr>
      <cdr:spPr>
        <a:xfrm xmlns:a="http://schemas.openxmlformats.org/drawingml/2006/main">
          <a:off x="3882983" y="390530"/>
          <a:ext cx="5361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6300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0.06667</cdr:x>
      <cdr:y>0</cdr:y>
    </cdr:from>
    <cdr:to>
      <cdr:x>0.15367</cdr:x>
      <cdr:y>0.14368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1011160" y="-868252"/>
          <a:ext cx="338724" cy="932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</a:t>
          </a:r>
          <a:r>
            <a:rPr lang="ru-RU" sz="110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</a:t>
          </a:r>
          <a:endParaRPr lang="ru-RU" sz="11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0.04965</cdr:x>
      <cdr:y>0.15385</cdr:y>
    </cdr:from>
    <cdr:to>
      <cdr:x>0.09543</cdr:x>
      <cdr:y>0.7405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98" y="428628"/>
          <a:ext cx="461131" cy="1634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2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</a:t>
          </a:r>
          <a:r>
            <a:rPr lang="ru-RU" sz="12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объектов</a:t>
          </a:r>
          <a:endParaRPr lang="ru-RU" sz="12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0.1048</cdr:x>
      <cdr:y>0.15227</cdr:y>
    </cdr:from>
    <cdr:to>
      <cdr:x>0.13454</cdr:x>
      <cdr:y>0.45376</cdr:y>
    </cdr:to>
    <cdr:sp macro="" textlink="">
      <cdr:nvSpPr>
        <cdr:cNvPr id="3" name="TextBox 16"/>
        <cdr:cNvSpPr txBox="1"/>
      </cdr:nvSpPr>
      <cdr:spPr>
        <a:xfrm xmlns:a="http://schemas.openxmlformats.org/drawingml/2006/main" rot="15966382">
          <a:off x="735145" y="858215"/>
          <a:ext cx="1007007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0.29172</cdr:x>
      <cdr:y>0.19297</cdr:y>
    </cdr:from>
    <cdr:to>
      <cdr:x>0.45994</cdr:x>
      <cdr:y>0.28511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019425" y="644525"/>
          <a:ext cx="174118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i="1" dirty="0">
              <a:latin typeface="Arial" pitchFamily="34" charset="0"/>
              <a:cs typeface="Arial" pitchFamily="34" charset="0"/>
            </a:rPr>
            <a:t>Затраты на ГРР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9225E1-B0FA-4DA5-9089-8679DCACC156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218"/>
            <a:ext cx="5438775" cy="44663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F4C22BA-C2BB-48C5-A2C2-480D0B968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24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C22BA-C2BB-48C5-A2C2-480D0B96811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4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11811-2AD7-408B-B8DD-F83D730C9F16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3B76B-1DB6-49FC-87E4-D6E1ECD53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487D0-7F94-4EC0-8DF4-A88C4584E448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495BF-81D2-4604-9BF8-C6D117CBB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025E8-2B24-4804-916B-E1881E3A2D36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65AB-A263-4FF8-B431-22CF5E9B15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59E0F-26A7-41D1-9BED-F13DF818F297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2F5A5-90AE-4541-A900-558307D64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7762C-070D-463D-84BA-52BEF8103AE5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6B6C9-2E2C-4E7E-BDC1-C90315980A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8EBCD-8FEB-4316-B47D-F45BA00BE7C3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C1B87-90D6-467F-BABB-CBE868066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690CB5-F88A-4833-857D-ED00457265DC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CBD63-5A31-4E47-8BC8-274E902B80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41B18-0BCB-47CD-8586-2DABC5189CFF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DA80-D0C8-4EB1-AEBF-136660608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294DE-C46A-47DF-BA3B-04FCF83D0638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9595F-08C1-42A6-BF4A-F7CA6D059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898D8-2DBE-48D3-9378-CDFA2FA7E318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78360-F424-45B0-B6BC-6C4A85D93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88314-F36D-4BC2-B346-6A1C2530920A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12B6269-CA8B-4248-97AF-562D0A31A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DB6D47-4CF5-4D42-93D2-5840FE4443CE}" type="datetime1">
              <a:rPr lang="ru-RU" smtClean="0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B986358-9878-42F1-8C27-11959051A1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8300" y="1562100"/>
            <a:ext cx="8216900" cy="2702631"/>
          </a:xfrm>
        </p:spPr>
        <p:txBody>
          <a:bodyPr>
            <a:noAutofit/>
          </a:bodyPr>
          <a:lstStyle/>
          <a:p>
            <a:pPr algn="ctr"/>
            <a:r>
              <a:rPr lang="ru-RU" sz="4500" cap="all" dirty="0" smtClean="0"/>
              <a:t>Итоги </a:t>
            </a:r>
            <a:br>
              <a:rPr lang="ru-RU" sz="4500" cap="all" dirty="0" smtClean="0"/>
            </a:br>
            <a:r>
              <a:rPr lang="ru-RU" sz="4500" cap="all" dirty="0" smtClean="0"/>
              <a:t>геологоразведочных работ на углеводородное сырье в 2013 г. и задачи на 2014 г.</a:t>
            </a:r>
            <a:endParaRPr lang="ru-RU" sz="4500" cap="all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4648944"/>
            <a:ext cx="5637010" cy="64807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+mj-lt"/>
              </a:rPr>
              <a:t>Заместитель руководителя Роснедр</a:t>
            </a:r>
          </a:p>
          <a:p>
            <a:r>
              <a:rPr lang="ru-RU" sz="1800" dirty="0" smtClean="0">
                <a:latin typeface="+mj-lt"/>
              </a:rPr>
              <a:t> О.С.  Каспаров</a:t>
            </a:r>
            <a:endParaRPr lang="ru-RU" sz="1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5889848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Москва</a:t>
            </a:r>
          </a:p>
          <a:p>
            <a:pPr algn="ctr"/>
            <a:r>
              <a:rPr lang="ru-RU" sz="1600" dirty="0" smtClean="0"/>
              <a:t>3 апреля 2014 г.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4838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ФЕДЕРАЛЬНОЕ АГЕНТСТВО ПО НЕДРОПОЛЬЗОВАНИЮ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62" y="50945"/>
            <a:ext cx="1081088" cy="73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801" y="-19050"/>
            <a:ext cx="464058" cy="533400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-32" y="-19050"/>
            <a:ext cx="8572560" cy="54290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Схема размещения ГРР на нефть и газ,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выполняемых в 2014 г. 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за счет средств федерального бюджета на территории Российской Федерации и  ее континентальном шельфе</a:t>
            </a:r>
            <a:endParaRPr kumimoji="0" lang="ru-RU" sz="1200" b="1" i="1" u="none" strike="noStrike" kern="1200" cap="all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30" name="Picture 6" descr="C:\Documents and Settings\будович\Рабочий стол\Доклад Хлебников\Россия_ГРР_2014-красн-си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" y="480635"/>
            <a:ext cx="9130741" cy="5210571"/>
          </a:xfrm>
          <a:prstGeom prst="rect">
            <a:avLst/>
          </a:prstGeom>
          <a:noFill/>
        </p:spPr>
      </p:pic>
      <p:pic>
        <p:nvPicPr>
          <p:cNvPr id="1031" name="Picture 7" descr="C:\Documents and Settings\будович\Рабочий стол\Доклад Хлебников\20_03_14\условные_ГРР14-красн-си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4857713"/>
            <a:ext cx="5839276" cy="1301774"/>
          </a:xfrm>
          <a:prstGeom prst="rect">
            <a:avLst/>
          </a:prstGeom>
          <a:noFill/>
        </p:spPr>
      </p:pic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089" y="6124575"/>
            <a:ext cx="8734485" cy="771525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Лимит финансирования ГРР 2014 г.-16,385 млрд. руб.</a:t>
            </a:r>
          </a:p>
          <a:p>
            <a:pPr algn="just">
              <a:spcBef>
                <a:spcPts val="0"/>
              </a:spcBef>
              <a:defRPr/>
            </a:pPr>
            <a:r>
              <a:rPr kumimoji="0" lang="en-US" sz="1200" b="1" i="1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 </a:t>
            </a:r>
            <a:r>
              <a:rPr kumimoji="0" lang="ru-RU" sz="1200" b="1" i="1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очередь объектов </a:t>
            </a:r>
            <a:r>
              <a:rPr kumimoji="0" lang="ru-RU" sz="1200" b="1" i="1" u="none" strike="noStrike" kern="1200" cap="all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грр</a:t>
            </a:r>
            <a:r>
              <a:rPr kumimoji="0" lang="ru-RU" sz="1200" b="1" i="1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- 14,927 млрд. руб.</a:t>
            </a:r>
          </a:p>
          <a:p>
            <a:pPr algn="just">
              <a:spcBef>
                <a:spcPts val="0"/>
              </a:spcBef>
              <a:defRPr/>
            </a:pPr>
            <a:r>
              <a:rPr lang="en-US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en-US" sz="1200" b="1" i="1" cap="all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очередь объектов </a:t>
            </a:r>
            <a:r>
              <a:rPr lang="ru-RU" sz="1200" b="1" i="1" cap="all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грр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(в стадии завершения проектирования) -1,458 млрд. руб.</a:t>
            </a:r>
          </a:p>
          <a:p>
            <a:pPr algn="just">
              <a:spcBef>
                <a:spcPts val="0"/>
              </a:spcBef>
              <a:defRPr/>
            </a:pPr>
            <a:endParaRPr kumimoji="0" lang="ru-RU" sz="1200" b="1" i="1" u="none" strike="noStrike" kern="1200" cap="all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4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13008302"/>
              </p:ext>
            </p:extLst>
          </p:nvPr>
        </p:nvGraphicFramePr>
        <p:xfrm>
          <a:off x="-936625" y="749300"/>
          <a:ext cx="10350500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" y="3320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3678240"/>
            <a:ext cx="9144000" cy="571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000" cap="all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8630" y="285729"/>
            <a:ext cx="8215370" cy="571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200" cap="all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Затраты на </a:t>
            </a:r>
            <a:r>
              <a:rPr lang="ru-RU" sz="2200" cap="all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Грр</a:t>
            </a:r>
            <a:r>
              <a:rPr lang="ru-RU" sz="2200" cap="all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</a:t>
            </a:r>
            <a:r>
              <a:rPr lang="ru-RU" sz="2200" cap="all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на</a:t>
            </a:r>
            <a:r>
              <a:rPr lang="ru-RU" sz="2200" cap="all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нефть и газ, </a:t>
            </a:r>
            <a:r>
              <a:rPr lang="ru-RU" sz="2200" cap="all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выполненые</a:t>
            </a:r>
            <a:r>
              <a:rPr lang="ru-RU" sz="2200" cap="all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в 2013 г. за счет </a:t>
            </a:r>
          </a:p>
          <a:p>
            <a:pPr algn="ctr">
              <a:lnSpc>
                <a:spcPct val="80000"/>
              </a:lnSpc>
            </a:pPr>
            <a:r>
              <a:rPr lang="ru-RU" sz="2200" cap="all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средств федерального бюджета и планируемые на 2014 г.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686800" cy="525462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Количество состоявшихся аукционов за 2013 год по ФО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516248" y="1175297"/>
          <a:ext cx="8229600" cy="363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263525" y="4741863"/>
            <a:ext cx="86772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2013 год в целом по Российской Федерации по углеводородному сырью было подготовлено для аукционов 92 участка, в том числе Территориальными управлениями по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недропользованию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(ТУН) – 67 участков, Федеральным агентством по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недропользованию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(ФАН) – 25 участков.</a:t>
            </a:r>
          </a:p>
          <a:p>
            <a:pPr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ТУНами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семи федеральных округах было объявлено 67 аукционов, из которых состоялись 28. Количество несостоявшихся аукционов составляет 39.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Федеральным агентством по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недропользованию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за 2013 год было объявлено 25 аукционов в шести федеральных округах, из которых состоялось лишь 15.  Количество несостоявшихся аукционов составляет 10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3238" y="512763"/>
            <a:ext cx="8229600" cy="598487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Изменение доли состоявшихся аукционов</a:t>
            </a:r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1166813"/>
            <a:ext cx="8253413" cy="4479925"/>
          </a:xfrm>
          <a:noFill/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90500" y="5621338"/>
            <a:ext cx="863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За 2013 год доля состоявшихся аукционов достигла уровня 2007-2008 г.г. и составляет 47 %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66700"/>
            <a:ext cx="9144000" cy="1038225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Сравнение количества подготовленных и состоявшихся аукционов и конкурсов за период 2004-2013 г.г.</a:t>
            </a:r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8775" y="1330325"/>
            <a:ext cx="8353425" cy="4176713"/>
          </a:xfrm>
          <a:noFill/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228600" y="5465763"/>
            <a:ext cx="8737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Как видно из диаграммы, на протяжении всего рассматриваемого периода количество подготовленных аукционов и конкурсов намного превышает количество состоявшихся. Только в 2004 году разница между объявленными и состоявшимися аукционами составляет всего 8 единиц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456438"/>
            <a:ext cx="91440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Изменение количества  и долей действующих </a:t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лицензий  разного типа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" y="1371600"/>
            <a:ext cx="8610600" cy="4953000"/>
          </a:xfrm>
          <a:noFill/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2713" y="619125"/>
            <a:ext cx="8578850" cy="755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Сведения по лицензиям за 2013 год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(углеводородное сырье)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447804"/>
          <a:ext cx="8362951" cy="4942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97"/>
                <a:gridCol w="1476164"/>
                <a:gridCol w="1836204"/>
                <a:gridCol w="1548172"/>
                <a:gridCol w="1341414"/>
              </a:tblGrid>
              <a:tr h="469341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Количество лицензий</a:t>
                      </a:r>
                      <a:endParaRPr lang="ru-RU" sz="2000" b="1" dirty="0"/>
                    </a:p>
                  </a:txBody>
                  <a:tcPr marL="91436" marR="91436" marT="45652" marB="45652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6" marR="91436" marT="45659" marB="4565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6" marR="91436" marT="45659" marB="45659"/>
                </a:tc>
              </a:tr>
              <a:tr h="398526">
                <a:tc>
                  <a:txBody>
                    <a:bodyPr/>
                    <a:lstStyle/>
                    <a:p>
                      <a:pPr algn="ctr"/>
                      <a:endParaRPr lang="ru-RU" sz="1600" b="0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НП</a:t>
                      </a:r>
                      <a:endParaRPr lang="ru-RU" sz="18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НЭ</a:t>
                      </a:r>
                      <a:endParaRPr lang="ru-RU" sz="1800" b="1" dirty="0"/>
                    </a:p>
                  </a:txBody>
                  <a:tcPr marL="91436" marR="91436" marT="45652" marB="45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НР</a:t>
                      </a:r>
                      <a:endParaRPr lang="ru-RU" sz="1800" b="1" dirty="0"/>
                    </a:p>
                  </a:txBody>
                  <a:tcPr marL="91436" marR="91436" marT="45652" marB="45652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781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на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выданных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Аннулированных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досрочно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переоформленных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 anchor="b"/>
                </a:tc>
              </a:tr>
              <a:tr h="39851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Продление срока действия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</a:tr>
              <a:tr h="39851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земель в лицензирование, кв. км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5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1619662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1138840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484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Количество лицензий, выданных в РФ в 2003-2013 г.г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340725" cy="4419600"/>
          </a:xfrm>
          <a:noFill/>
        </p:spPr>
      </p:pic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409014" y="1714488"/>
          <a:ext cx="8325971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5786" y="285728"/>
            <a:ext cx="8001056" cy="13573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Динамика затрат на проведение ГРР на нефть и газ за счет средств </a:t>
            </a:r>
            <a:r>
              <a:rPr lang="ru-RU" sz="2400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недропользователей</a:t>
            </a: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на территории Российской Федерации и  ее континентальном шельфе в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период 2004-2013 гг.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972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млрд. </a:t>
            </a:r>
            <a:r>
              <a:rPr lang="ru-RU" sz="1400" dirty="0" err="1" smtClean="0">
                <a:latin typeface="+mn-lt"/>
              </a:rPr>
              <a:t>руб</a:t>
            </a:r>
            <a:endParaRPr lang="ru-RU" sz="1400" baseline="30000" dirty="0">
              <a:latin typeface="+mn-lt"/>
            </a:endParaRP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323442" y="1571612"/>
          <a:ext cx="8497115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57224" y="74850"/>
            <a:ext cx="8072494" cy="156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Динамика объемов поисково-разведочного бурения на нефть и газ, выполненного за счет средств </a:t>
            </a:r>
            <a:r>
              <a:rPr lang="ru-RU" sz="2400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недропользователей</a:t>
            </a: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на территории Российской Федерации и  ее континентальном шельфе в период 2004-2013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1643050"/>
            <a:ext cx="694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тыс. м</a:t>
            </a:r>
            <a:endParaRPr lang="ru-RU" sz="1400" baseline="30000" dirty="0">
              <a:latin typeface="+mn-lt"/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6708" y="214290"/>
            <a:ext cx="7768696" cy="13573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Динамика объемов сейсморазведки 2 D и 3</a:t>
            </a:r>
            <a:r>
              <a:rPr lang="en-US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D</a:t>
            </a: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, выполненной за счет средств </a:t>
            </a:r>
            <a:r>
              <a:rPr lang="ru-RU" sz="2400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недропользователей</a:t>
            </a: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на территории Российской Федерации и  ее континентальном шельфе в период 2004-2013 гг.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5808" y="1571612"/>
          <a:ext cx="8352384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1500174"/>
            <a:ext cx="756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+mn-lt"/>
              </a:rPr>
              <a:t>пог</a:t>
            </a:r>
            <a:r>
              <a:rPr lang="ru-RU" sz="1400" dirty="0" smtClean="0">
                <a:latin typeface="+mn-lt"/>
              </a:rPr>
              <a:t>. км</a:t>
            </a:r>
            <a:endParaRPr lang="ru-RU" sz="1400" baseline="30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1500174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км</a:t>
            </a:r>
            <a:r>
              <a:rPr lang="en-US" sz="1400" baseline="30000" dirty="0" smtClean="0">
                <a:latin typeface="+mn-lt"/>
              </a:rPr>
              <a:t>2</a:t>
            </a:r>
            <a:endParaRPr lang="ru-RU" sz="1400" baseline="30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3730" y="3627146"/>
            <a:ext cx="174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  <a:cs typeface="Arial" pitchFamily="34" charset="0"/>
              </a:rPr>
              <a:t>Сейсморазведка 2 </a:t>
            </a:r>
            <a:r>
              <a:rPr lang="en-US" sz="1400" dirty="0" smtClean="0">
                <a:latin typeface="+mj-lt"/>
                <a:cs typeface="Arial" pitchFamily="34" charset="0"/>
              </a:rPr>
              <a:t>D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927391" y="3716946"/>
            <a:ext cx="174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j-lt"/>
                <a:cs typeface="Arial" pitchFamily="34" charset="0"/>
              </a:rPr>
              <a:t>Сейсморазведка 3 </a:t>
            </a:r>
            <a:r>
              <a:rPr lang="en-US" sz="1400" dirty="0" smtClean="0">
                <a:latin typeface="+mj-lt"/>
                <a:cs typeface="Arial" pitchFamily="34" charset="0"/>
              </a:rPr>
              <a:t>D</a:t>
            </a:r>
            <a:endParaRPr lang="ru-RU" sz="1400" dirty="0">
              <a:latin typeface="+mj-lt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6708" y="432016"/>
            <a:ext cx="7768696" cy="9967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Динамика добычи и прироста запасов </a:t>
            </a:r>
            <a:r>
              <a:rPr lang="ru-RU" sz="2400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нефти+конденсат</a:t>
            </a: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в Российской  Федерации в период 2004–2013 гг.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42652" y="1571612"/>
          <a:ext cx="8458695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3170" y="1500174"/>
            <a:ext cx="6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млн. т</a:t>
            </a:r>
            <a:endParaRPr lang="ru-RU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3900" y="1500174"/>
            <a:ext cx="68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млн. т</a:t>
            </a:r>
            <a:endParaRPr lang="ru-RU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83930" y="3627146"/>
            <a:ext cx="156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Прирост запасов</a:t>
            </a:r>
            <a:endParaRPr lang="ru-RU" sz="1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458828" y="3685576"/>
            <a:ext cx="82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Добыча</a:t>
            </a:r>
            <a:endParaRPr lang="ru-RU" sz="1400" dirty="0">
              <a:latin typeface="+mn-lt"/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6708" y="432016"/>
            <a:ext cx="7768696" cy="9967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4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Динамика добычи и прироста запасов свободного газа в Российской  Федерации в период 2004–2013 гг.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170" y="1500174"/>
            <a:ext cx="86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млрд. м</a:t>
            </a:r>
            <a:r>
              <a:rPr lang="ru-RU" sz="1400" baseline="30000" dirty="0" smtClean="0">
                <a:latin typeface="+mn-lt"/>
              </a:rPr>
              <a:t>3</a:t>
            </a:r>
            <a:endParaRPr lang="ru-RU" sz="1400" baseline="30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3900" y="1500174"/>
            <a:ext cx="864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млрд. м</a:t>
            </a:r>
            <a:r>
              <a:rPr lang="ru-RU" sz="1400" baseline="30000" dirty="0" smtClean="0">
                <a:latin typeface="+mn-lt"/>
              </a:rPr>
              <a:t>3</a:t>
            </a:r>
            <a:endParaRPr lang="ru-RU" sz="1400" baseline="300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442" y="1785926"/>
          <a:ext cx="8497115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28"/>
          <p:cNvSpPr txBox="1"/>
          <p:nvPr/>
        </p:nvSpPr>
        <p:spPr>
          <a:xfrm>
            <a:off x="1071538" y="3429000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526,6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1785918" y="2786058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748,1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2500298" y="3214686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598,3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3286116" y="2571744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844,5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4000496" y="2786058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749,7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4750595" y="3178967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618,3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Box 28"/>
          <p:cNvSpPr txBox="1"/>
          <p:nvPr/>
        </p:nvSpPr>
        <p:spPr>
          <a:xfrm>
            <a:off x="5429256" y="2714620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792,5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TextBox 28"/>
          <p:cNvSpPr txBox="1"/>
          <p:nvPr/>
        </p:nvSpPr>
        <p:spPr>
          <a:xfrm>
            <a:off x="6215074" y="1857364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1120,2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6929454" y="1928802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cs typeface="Times New Roman" pitchFamily="18" charset="0"/>
              </a:rPr>
              <a:t>854,2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Box 28"/>
          <p:cNvSpPr txBox="1"/>
          <p:nvPr/>
        </p:nvSpPr>
        <p:spPr>
          <a:xfrm>
            <a:off x="7715272" y="2214554"/>
            <a:ext cx="500066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10</a:t>
            </a:r>
            <a:r>
              <a:rPr lang="en-US" sz="1600" b="1" cap="all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00*</a:t>
            </a:r>
            <a:endParaRPr lang="ru-RU" sz="1600" b="1" cap="all" baseline="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TextBox 28"/>
          <p:cNvSpPr txBox="1"/>
          <p:nvPr/>
        </p:nvSpPr>
        <p:spPr>
          <a:xfrm>
            <a:off x="2071670" y="5786454"/>
            <a:ext cx="2428892" cy="28575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cap="all" baseline="0" dirty="0">
                <a:latin typeface="Times New Roman" pitchFamily="18" charset="0"/>
                <a:cs typeface="Times New Roman" pitchFamily="18" charset="0"/>
              </a:rPr>
              <a:t>Прирост запасов за </a:t>
            </a:r>
            <a:r>
              <a:rPr lang="ru-RU" sz="1200" b="1" cap="all" baseline="0" dirty="0" smtClean="0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sz="1200" b="1" cap="all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cap="all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7286644" y="5857892"/>
            <a:ext cx="1214446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*</a:t>
            </a:r>
            <a:r>
              <a:rPr lang="ru-RU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Предварительные </a:t>
            </a:r>
            <a:endParaRPr lang="ru-RU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данные</a:t>
            </a:r>
            <a:endPara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483930" y="3627146"/>
            <a:ext cx="156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Прирост запасов</a:t>
            </a:r>
            <a:endParaRPr lang="ru-RU" sz="1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458828" y="3685576"/>
            <a:ext cx="82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Добыча</a:t>
            </a:r>
            <a:endParaRPr lang="ru-RU" sz="1400" dirty="0">
              <a:latin typeface="+mn-lt"/>
            </a:endParaRPr>
          </a:p>
        </p:txBody>
      </p:sp>
      <p:sp>
        <p:nvSpPr>
          <p:cNvPr id="2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/>
        </p:nvGraphicFramePr>
        <p:xfrm>
          <a:off x="4643439" y="4000504"/>
          <a:ext cx="4357718" cy="219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46708" y="357166"/>
            <a:ext cx="7768696" cy="9967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Основные показатели геологоразведочных работ на  углеводородное сырье, выполненных за счет средств федерального бюджета в 2004-2013 гг. </a:t>
            </a:r>
            <a:endParaRPr lang="ru-RU" sz="2800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214282" y="1500174"/>
          <a:ext cx="450059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643438" y="1428736"/>
          <a:ext cx="4500562" cy="240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84175" y="3886201"/>
          <a:ext cx="4573549" cy="2298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0945"/>
            <a:ext cx="733377" cy="842962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785786" y="3786190"/>
            <a:ext cx="8358214" cy="571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8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Распределение затрат федерального бюджета на ГРР на нефть и газ в 2013 г.  на территории  России, федеральных округов и континентальном шельфе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85786" y="428604"/>
            <a:ext cx="8215370" cy="5715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18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Распределение количества объектов ГРР на нефть и газ, выполняемых в 2013 году,  за счёт средств федерального бюджета на </a:t>
            </a:r>
            <a:r>
              <a:rPr lang="ru-RU" sz="1800" dirty="0" err="1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территорииРоссии</a:t>
            </a:r>
            <a:r>
              <a:rPr lang="ru-RU" sz="18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ru-RU" sz="180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</a:rPr>
              <a:t>федеральных округов и континентальном шельфе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-785850" y="4286256"/>
          <a:ext cx="107157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-428660" y="1000108"/>
          <a:ext cx="1007275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F4118161-FF6D-4B0C-BFF0-0649CF3ED1B2}" type="slidenum">
              <a:rPr lang="ru-RU" sz="20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77" y="-9525"/>
            <a:ext cx="430911" cy="495300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9493" y="38100"/>
            <a:ext cx="8572560" cy="43813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Схема размещения ГРР на нефть и газ,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выполняемых в 2013 г. </a:t>
            </a:r>
            <a:r>
              <a:rPr lang="ru-RU" sz="12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за счет средств федерального бюджета на территории Российской Федерации и  ее континентальном шельфе</a:t>
            </a:r>
            <a:endParaRPr kumimoji="0" lang="ru-RU" sz="1200" b="1" i="1" u="none" strike="noStrike" kern="1200" cap="all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Documents and Settings\будович\Рабочий стол\Доклад Хлебников\Россия_ГРР_2013-2014-черн-си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97" y="444280"/>
            <a:ext cx="8818556" cy="5026374"/>
          </a:xfrm>
          <a:prstGeom prst="rect">
            <a:avLst/>
          </a:prstGeom>
          <a:noFill/>
        </p:spPr>
      </p:pic>
      <p:pic>
        <p:nvPicPr>
          <p:cNvPr id="3075" name="Picture 3" descr="C:\Documents and Settings\будович\Рабочий стол\Доклад Хлебников\20_03_14\условные_13-14-Россия-черн-си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39" y="4802378"/>
            <a:ext cx="6169124" cy="1375258"/>
          </a:xfrm>
          <a:prstGeom prst="rect">
            <a:avLst/>
          </a:prstGeom>
          <a:noFill/>
        </p:spPr>
      </p:pic>
      <p:sp>
        <p:nvSpPr>
          <p:cNvPr id="7" name="Номер слайда 8"/>
          <p:cNvSpPr txBox="1">
            <a:spLocks/>
          </p:cNvSpPr>
          <p:nvPr/>
        </p:nvSpPr>
        <p:spPr>
          <a:xfrm>
            <a:off x="7000892" y="6492899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118161-FF6D-4B0C-BFF0-0649CF3ED1B2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7089" y="6115050"/>
            <a:ext cx="8877361" cy="6286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100" b="1" i="1" cap="all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ГРР</a:t>
            </a:r>
            <a:r>
              <a:rPr lang="ru-RU" sz="1100" b="1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проводились на 145 объектах, на 47 объектах работы завершены. Затраты федерального бюджета 15529,7 млн. руб., в том числе на шельфе 1955,0 млн. руб., </a:t>
            </a:r>
            <a:r>
              <a:rPr lang="ru-RU" sz="1100" b="1" i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Западно-Сибирской</a:t>
            </a:r>
            <a:r>
              <a:rPr lang="ru-RU" sz="1100" b="1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НГП  2312,2 млн. руб. и НГП Восточной Сибири 6233,2 млн. руб. Отработано в России 44,8 тыс. км </a:t>
            </a:r>
            <a:r>
              <a:rPr lang="ru-RU" sz="1100" b="1" i="1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сейсмопрофилей</a:t>
            </a:r>
            <a:r>
              <a:rPr lang="ru-RU" sz="1100" b="1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2 </a:t>
            </a:r>
            <a:r>
              <a:rPr lang="en-US" sz="1100" b="1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D </a:t>
            </a:r>
            <a:r>
              <a:rPr lang="ru-RU" sz="1100" b="1" i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и пробурено 15,79 тыс. м параметрических скважин.</a:t>
            </a:r>
            <a:endParaRPr kumimoji="0" lang="ru-RU" sz="1100" b="1" i="1" u="none" strike="noStrike" kern="1200" cap="all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 bwMode="auto">
        <a:solidFill>
          <a:srgbClr val="FFFF00"/>
        </a:solidFill>
        <a:ln w="0">
          <a:solidFill>
            <a:srgbClr val="24282B"/>
          </a:solidFill>
          <a:miter lim="800000"/>
          <a:headEnd/>
          <a:tailEnd/>
        </a:ln>
      </a:spPr>
      <a:bodyPr/>
      <a:lstStyle>
        <a:defPPr>
          <a:defRPr>
            <a:latin typeface="Verdana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893</Words>
  <Application>Microsoft Office PowerPoint</Application>
  <PresentationFormat>Экран (4:3)</PresentationFormat>
  <Paragraphs>269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Итоги  геологоразведочных работ на углеводородное сырье в 2013 г. и задачи на 2014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состоявшихся аукционов за 2013 год по ФО</vt:lpstr>
      <vt:lpstr>Изменение доли состоявшихся аукционов</vt:lpstr>
      <vt:lpstr>Сравнение количества подготовленных и состоявшихся аукционов и конкурсов за период 2004-2013 г.г.</vt:lpstr>
      <vt:lpstr>Изменение количества  и долей действующих  лицензий  разного типа</vt:lpstr>
      <vt:lpstr>Сведения по лицензиям за 2013 год  (углеводородное сырье)</vt:lpstr>
      <vt:lpstr>Количество лицензий, выданных в РФ в 2003-2013 г.г.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038</dc:creator>
  <cp:lastModifiedBy>Каспаров Орест Сетракович</cp:lastModifiedBy>
  <cp:revision>211</cp:revision>
  <cp:lastPrinted>2013-12-23T09:12:42Z</cp:lastPrinted>
  <dcterms:created xsi:type="dcterms:W3CDTF">2013-12-19T12:09:03Z</dcterms:created>
  <dcterms:modified xsi:type="dcterms:W3CDTF">2014-04-03T05:29:26Z</dcterms:modified>
</cp:coreProperties>
</file>