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31"/>
  </p:notesMasterIdLst>
  <p:sldIdLst>
    <p:sldId id="358" r:id="rId3"/>
    <p:sldId id="412" r:id="rId4"/>
    <p:sldId id="372" r:id="rId5"/>
    <p:sldId id="381" r:id="rId6"/>
    <p:sldId id="379" r:id="rId7"/>
    <p:sldId id="405" r:id="rId8"/>
    <p:sldId id="364" r:id="rId9"/>
    <p:sldId id="383" r:id="rId10"/>
    <p:sldId id="382" r:id="rId11"/>
    <p:sldId id="384" r:id="rId12"/>
    <p:sldId id="377" r:id="rId13"/>
    <p:sldId id="406" r:id="rId14"/>
    <p:sldId id="374" r:id="rId15"/>
    <p:sldId id="385" r:id="rId16"/>
    <p:sldId id="386" r:id="rId17"/>
    <p:sldId id="365" r:id="rId18"/>
    <p:sldId id="418" r:id="rId19"/>
    <p:sldId id="417" r:id="rId20"/>
    <p:sldId id="397" r:id="rId21"/>
    <p:sldId id="403" r:id="rId22"/>
    <p:sldId id="378" r:id="rId23"/>
    <p:sldId id="396" r:id="rId24"/>
    <p:sldId id="400" r:id="rId25"/>
    <p:sldId id="401" r:id="rId26"/>
    <p:sldId id="398" r:id="rId27"/>
    <p:sldId id="402" r:id="rId28"/>
    <p:sldId id="420" r:id="rId29"/>
    <p:sldId id="407" r:id="rId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3817739-D8CD-47D8-8864-16B1D91F15DF}">
          <p14:sldIdLst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Раздел без заголовка" id="{DA3A4DC9-9B3C-4A46-A949-2EA05D90F31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D8838"/>
    <a:srgbClr val="008A3E"/>
    <a:srgbClr val="39471D"/>
    <a:srgbClr val="637EC9"/>
    <a:srgbClr val="516FC3"/>
    <a:srgbClr val="C96009"/>
    <a:srgbClr val="8D74AC"/>
    <a:srgbClr val="9D87B7"/>
    <a:srgbClr val="009B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6087" autoAdjust="0"/>
    <p:restoredTop sz="76675" autoAdjust="0"/>
  </p:normalViewPr>
  <p:slideViewPr>
    <p:cSldViewPr>
      <p:cViewPr>
        <p:scale>
          <a:sx n="100" d="100"/>
          <a:sy n="100" d="100"/>
        </p:scale>
        <p:origin x="-1860" y="-366"/>
      </p:cViewPr>
      <p:guideLst>
        <p:guide orient="horz" pos="414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54;&#1090;&#1095;&#1077;&#1090;%202%20&#1101;&#1090;&#1072;&#1087;\&#1054;&#1057;&#1048;&#1055;&#1054;&#1042;&#1040;\c&#1082;&#1083;&#1072;&#1076;%201%20&#1101;&#1090;&#1072;&#1087;&#1072;\&#1075;&#1088;&#1072;&#1092;&#1080;&#1082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56;&#1045;&#1050;&#1051;&#1040;&#1052;&#1040;\&#1043;&#1088;&#1072;&#1092;&#1080;&#1082;%20&#1089;3+D_&#1080;&#1089;&#1087;&#1088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4;&#1090;&#1095;&#1077;&#1090;%202%20&#1101;&#1090;&#1072;&#1087;\&#1087;&#1086;&#1089;&#1083;&#1077;&#1076;%20&#1074;&#1072;&#1088;&#1080;&#1072;&#1085;&#109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4;&#1090;&#1095;&#1077;&#1090;%202%20&#1101;&#1090;&#1072;&#1087;\&#1087;&#1086;&#1089;&#1083;&#1077;&#1076;%20&#1074;&#1072;&#1088;&#1080;&#1072;&#1085;&#109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3;&#1088;&#1072;&#1092;&#1080;&#1082;_&#1092;&#1077;&#1074;&#1088;&#1072;&#1083;&#1100;_201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55;&#1088;&#1080;&#1088;&#1086;&#1089;&#1090;&#1099;%202011-2020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55;&#1088;&#1080;&#1088;&#1086;&#1089;&#1090;&#1099;%202011-2020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55;&#1088;&#1080;&#1088;&#1086;&#1089;&#1090;&#1099;%202011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&#1054;&#1090;&#1095;&#1077;&#1090;%202%20&#1101;&#1090;&#1072;&#1087;\&#1054;&#1057;&#1048;&#1055;&#1054;&#1042;&#1040;\c&#1082;&#1083;&#1072;&#1076;%201%20&#1101;&#1090;&#1072;&#1087;&#1072;\&#1075;&#1088;&#1072;&#1092;&#1080;&#108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&#1054;&#1090;&#1095;&#1077;&#1090;%202%20&#1101;&#1090;&#1072;&#1087;\&#1054;&#1057;&#1048;&#1055;&#1054;&#1042;&#1040;\c&#1082;&#1083;&#1072;&#1076;%201%20&#1101;&#1090;&#1072;&#1087;&#1072;\&#1075;&#1088;&#1072;&#1092;&#1080;&#108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H:\&#1054;&#1090;&#1095;&#1077;&#1090;%202%20&#1101;&#1090;&#1072;&#1087;\&#1087;&#1086;&#1089;&#1083;&#1077;&#1076;%20&#1074;&#1072;&#1088;&#1080;&#1072;&#1085;&#109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56;&#1045;&#1050;&#1051;&#1040;&#1052;&#1040;\&#1043;&#1088;&#1072;&#1092;&#1080;&#1082;%20&#1089;3+D_&#1080;&#1089;&#1087;&#1088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P\Desktop\&#1075;&#1088;&#1072;&#1092;&#1080;&#1082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H:\&#1054;&#1090;&#1095;&#1077;&#1090;%202%20&#1101;&#1090;&#1072;&#1087;\&#1054;&#1057;&#1048;&#1055;&#1054;&#1042;&#1040;\c&#1082;&#1083;&#1072;&#1076;%201%20&#1101;&#1090;&#1072;&#1087;&#1072;\&#1075;&#1088;&#1072;&#1092;&#1080;&#1082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H:\&#1054;&#1090;&#1095;&#1077;&#1090;%202%20&#1101;&#1090;&#1072;&#1087;\&#1054;&#1057;&#1048;&#1055;&#1054;&#1042;&#1040;\c&#1082;&#1083;&#1072;&#1076;%201%20&#1101;&#1090;&#1072;&#1087;&#1072;\&#1075;&#1088;&#1072;&#1092;&#1080;&#1082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HP\Desktop\&#1087;&#1086;&#1089;&#1083;&#1077;&#1076;%20&#1074;&#1072;&#1088;&#1080;&#1072;&#1085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49"/>
      <c:depthPercent val="100"/>
      <c:perspective val="50"/>
    </c:view3D>
    <c:plotArea>
      <c:layout>
        <c:manualLayout>
          <c:layoutTarget val="inner"/>
          <c:xMode val="edge"/>
          <c:yMode val="edge"/>
          <c:x val="7.7649973438945419E-2"/>
          <c:y val="2.3021937392161698E-2"/>
          <c:w val="0.76764852942194894"/>
          <c:h val="0.94639819386983404"/>
        </c:manualLayout>
      </c:layout>
      <c:pie3DChart>
        <c:varyColors val="1"/>
        <c:ser>
          <c:idx val="0"/>
          <c:order val="0"/>
          <c:tx>
            <c:strRef>
              <c:f>'для построений'!$B$3:$F$3</c:f>
              <c:strCache>
                <c:ptCount val="1"/>
                <c:pt idx="0">
                  <c:v>13,7% 7,8% 6,0% 56,8% 15,7%</c:v>
                </c:pt>
              </c:strCache>
            </c:strRef>
          </c:tx>
          <c:spPr>
            <a:effectLst>
              <a:outerShdw blurRad="40000" dist="23000" dir="324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50800" h="12700"/>
            </a:sp3d>
          </c:spPr>
          <c:explosion val="3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0000" dist="23000" dir="324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50800" h="12700"/>
              </a:sp3d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0000" dist="23000" dir="324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50800" h="12700"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0000" dist="23000" dir="324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50800" h="12700"/>
              </a:sp3d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0000" dist="23000" dir="324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50800" h="12700"/>
              </a:sp3d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0000" dist="23000" dir="324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50800" h="12700"/>
              </a:sp3d>
            </c:spPr>
          </c:dPt>
          <c:dLbls>
            <c:dLbl>
              <c:idx val="0"/>
              <c:layout>
                <c:manualLayout>
                  <c:x val="-0.19616632830428737"/>
                  <c:y val="6.980290124978352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1" dirty="0" smtClean="0">
                        <a:latin typeface="Georgia" pitchFamily="18" charset="0"/>
                      </a:rPr>
                      <a:t>кат. </a:t>
                    </a:r>
                    <a:r>
                      <a:rPr lang="en-US" sz="1200" b="1" i="1" dirty="0" smtClean="0">
                        <a:latin typeface="Georgia" pitchFamily="18" charset="0"/>
                      </a:rPr>
                      <a:t>ABC1</a:t>
                    </a:r>
                    <a:endParaRPr lang="ru-RU" sz="1200" b="1" i="1" dirty="0" smtClean="0">
                      <a:latin typeface="Georgia" pitchFamily="18" charset="0"/>
                    </a:endParaRPr>
                  </a:p>
                  <a:p>
                    <a:r>
                      <a:rPr lang="ru-RU" sz="1200" b="1" i="1" dirty="0" smtClean="0">
                        <a:latin typeface="Georgia" pitchFamily="18" charset="0"/>
                      </a:rPr>
                      <a:t>18022 млн. т (16%)</a:t>
                    </a:r>
                    <a:r>
                      <a:rPr lang="en-US" sz="1200" b="1" i="1" dirty="0">
                        <a:latin typeface="Georgia" pitchFamily="18" charset="0"/>
                      </a:rPr>
                      <a:t>
</a:t>
                    </a:r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4978311387737006"/>
                  <c:y val="-0.1386304421256357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1" dirty="0">
                        <a:latin typeface="Georgia" pitchFamily="18" charset="0"/>
                      </a:rPr>
                      <a:t>
</a:t>
                    </a:r>
                    <a:r>
                      <a:rPr lang="ru-RU" sz="1200" b="1" i="1" dirty="0" smtClean="0">
                        <a:latin typeface="Georgia" pitchFamily="18" charset="0"/>
                      </a:rPr>
                      <a:t>кат. С2 10853 </a:t>
                    </a:r>
                  </a:p>
                  <a:p>
                    <a:r>
                      <a:rPr lang="ru-RU" sz="1200" b="1" i="1" dirty="0" smtClean="0">
                        <a:latin typeface="Georgia" pitchFamily="18" charset="0"/>
                      </a:rPr>
                      <a:t>млн. т (10 %)</a:t>
                    </a:r>
                    <a:endParaRPr lang="en-US" sz="1200" b="1" i="1" dirty="0">
                      <a:latin typeface="Georgia" pitchFamily="18" charset="0"/>
                    </a:endParaRPr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3.0494600257635712E-2"/>
                  <c:y val="3.062160509042449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1" dirty="0" smtClean="0">
                        <a:latin typeface="Georgia" pitchFamily="18" charset="0"/>
                      </a:rPr>
                      <a:t>кат. </a:t>
                    </a:r>
                    <a:r>
                      <a:rPr lang="en-US" sz="1200" b="1" i="1" dirty="0" smtClean="0">
                        <a:latin typeface="Georgia" pitchFamily="18" charset="0"/>
                      </a:rPr>
                      <a:t>C3</a:t>
                    </a:r>
                    <a:r>
                      <a:rPr lang="ru-RU" sz="1200" b="1" i="1" dirty="0" smtClean="0">
                        <a:latin typeface="Georgia" pitchFamily="18" charset="0"/>
                      </a:rPr>
                      <a:t> 12247</a:t>
                    </a:r>
                  </a:p>
                  <a:p>
                    <a:r>
                      <a:rPr lang="ru-RU" sz="1200" b="1" i="1" dirty="0" smtClean="0">
                        <a:latin typeface="Georgia" pitchFamily="18" charset="0"/>
                      </a:rPr>
                      <a:t> млн. т</a:t>
                    </a:r>
                    <a:r>
                      <a:rPr lang="en-US" sz="1200" b="1" i="1" dirty="0">
                        <a:latin typeface="Georgia" pitchFamily="18" charset="0"/>
                      </a:rPr>
                      <a:t>
</a:t>
                    </a:r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.26685806551791263"/>
                  <c:y val="-0.11689918659107715"/>
                </c:manualLayout>
              </c:layout>
              <c:tx>
                <c:rich>
                  <a:bodyPr/>
                  <a:lstStyle/>
                  <a:p>
                    <a:pPr>
                      <a:defRPr sz="1200" b="1" i="1">
                        <a:latin typeface="Georgia" pitchFamily="18" charset="0"/>
                      </a:defRPr>
                    </a:pPr>
                    <a:r>
                      <a:rPr lang="ru-RU" sz="1200" b="1" i="1" dirty="0" smtClean="0">
                        <a:latin typeface="Georgia" pitchFamily="18" charset="0"/>
                      </a:rPr>
                      <a:t>кат. </a:t>
                    </a:r>
                    <a:r>
                      <a:rPr lang="en-US" sz="1200" b="1" i="1" dirty="0" smtClean="0">
                        <a:latin typeface="Georgia" pitchFamily="18" charset="0"/>
                      </a:rPr>
                      <a:t>D</a:t>
                    </a:r>
                    <a:r>
                      <a:rPr lang="ru-RU" sz="1200" b="1" i="1" dirty="0" smtClean="0">
                        <a:latin typeface="Georgia" pitchFamily="18" charset="0"/>
                      </a:rPr>
                      <a:t>1+</a:t>
                    </a:r>
                    <a:r>
                      <a:rPr lang="en-US" sz="1200" b="1" i="1" dirty="0" smtClean="0">
                        <a:latin typeface="Georgia" pitchFamily="18" charset="0"/>
                      </a:rPr>
                      <a:t>D</a:t>
                    </a:r>
                    <a:r>
                      <a:rPr lang="ru-RU" sz="1200" b="1" i="1" dirty="0" smtClean="0">
                        <a:latin typeface="Georgia" pitchFamily="18" charset="0"/>
                      </a:rPr>
                      <a:t>2</a:t>
                    </a:r>
                  </a:p>
                  <a:p>
                    <a:pPr>
                      <a:defRPr sz="1200" b="1" i="1">
                        <a:latin typeface="Georgia" pitchFamily="18" charset="0"/>
                      </a:defRPr>
                    </a:pPr>
                    <a:r>
                      <a:rPr lang="ru-RU" sz="1200" b="1" i="1" dirty="0" smtClean="0">
                        <a:latin typeface="Georgia" pitchFamily="18" charset="0"/>
                      </a:rPr>
                      <a:t>49018 млн. т</a:t>
                    </a:r>
                  </a:p>
                  <a:p>
                    <a:pPr>
                      <a:defRPr sz="1200" b="1" i="1">
                        <a:latin typeface="Georgia" pitchFamily="18" charset="0"/>
                      </a:defRPr>
                    </a:pPr>
                    <a:r>
                      <a:rPr lang="ru-RU" sz="1200" b="1" i="1" dirty="0" smtClean="0">
                        <a:latin typeface="Georgia" pitchFamily="18" charset="0"/>
                      </a:rPr>
                      <a:t> (44 %)</a:t>
                    </a:r>
                    <a:r>
                      <a:rPr lang="ru-RU" sz="1200" b="1" i="1" dirty="0">
                        <a:latin typeface="Georgia" pitchFamily="18" charset="0"/>
                      </a:rPr>
                      <a:t>
</a:t>
                    </a:r>
                  </a:p>
                </c:rich>
              </c:tx>
              <c:spPr/>
              <c:dLblPos val="bestFit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12031536411327039"/>
                  <c:y val="0.12117437624955515"/>
                </c:manualLayout>
              </c:layout>
              <c:tx>
                <c:rich>
                  <a:bodyPr/>
                  <a:lstStyle/>
                  <a:p>
                    <a:pPr>
                      <a:defRPr sz="1000" b="1" i="1">
                        <a:latin typeface="Georgia" pitchFamily="18" charset="0"/>
                      </a:defRPr>
                    </a:pPr>
                    <a:r>
                      <a:rPr lang="ru-RU" sz="1000" b="1" i="1" dirty="0">
                        <a:latin typeface="Georgia" pitchFamily="18" charset="0"/>
                      </a:rPr>
                      <a:t>Накопленная </a:t>
                    </a:r>
                    <a:r>
                      <a:rPr lang="ru-RU" sz="1000" b="1" i="1" dirty="0" smtClean="0">
                        <a:latin typeface="Georgia" pitchFamily="18" charset="0"/>
                      </a:rPr>
                      <a:t>добыча</a:t>
                    </a:r>
                  </a:p>
                  <a:p>
                    <a:pPr>
                      <a:defRPr sz="1000" b="1" i="1">
                        <a:latin typeface="Georgia" pitchFamily="18" charset="0"/>
                      </a:defRPr>
                    </a:pPr>
                    <a:r>
                      <a:rPr lang="ru-RU" sz="1000" b="1" i="1" dirty="0" smtClean="0">
                        <a:latin typeface="Georgia" pitchFamily="18" charset="0"/>
                      </a:rPr>
                      <a:t>21225 млн. т (19 %)</a:t>
                    </a:r>
                    <a:r>
                      <a:rPr lang="ru-RU" sz="1000" b="1" i="1" dirty="0">
                        <a:latin typeface="Georgia" pitchFamily="18" charset="0"/>
                      </a:rPr>
                      <a:t>
</a:t>
                    </a:r>
                  </a:p>
                </c:rich>
              </c:tx>
              <c:spPr/>
              <c:dLblPos val="bestFit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b="1" i="1">
                    <a:latin typeface="Georgia" pitchFamily="18" charset="0"/>
                  </a:defRPr>
                </a:pPr>
                <a:endParaRPr lang="ru-RU"/>
              </a:p>
            </c:txPr>
            <c:dLblPos val="bestFit"/>
            <c:showCatName val="1"/>
            <c:showPercent val="1"/>
            <c:separator>
</c:separator>
            <c:showLeaderLines val="1"/>
          </c:dLbls>
          <c:cat>
            <c:strRef>
              <c:f>'для построений'!$B$2:$F$2</c:f>
              <c:strCache>
                <c:ptCount val="5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Д1+Д2</c:v>
                </c:pt>
                <c:pt idx="4">
                  <c:v>Накопленная добыча</c:v>
                </c:pt>
              </c:strCache>
            </c:strRef>
          </c:cat>
          <c:val>
            <c:numRef>
              <c:f>'для построений'!$B$3:$F$3</c:f>
              <c:numCache>
                <c:formatCode>0.0%</c:formatCode>
                <c:ptCount val="5"/>
                <c:pt idx="0">
                  <c:v>0.13700000000000001</c:v>
                </c:pt>
                <c:pt idx="1">
                  <c:v>7.8000000000000194E-2</c:v>
                </c:pt>
                <c:pt idx="2">
                  <c:v>5.9600000000000194E-2</c:v>
                </c:pt>
                <c:pt idx="3">
                  <c:v>0.56799999999999995</c:v>
                </c:pt>
                <c:pt idx="4">
                  <c:v>0.15700000000000044</c:v>
                </c:pt>
              </c:numCache>
            </c:numRef>
          </c:val>
        </c:ser>
      </c:pie3DChart>
    </c:plotArea>
    <c:plotVisOnly val="1"/>
    <c:dispBlanksAs val="zero"/>
  </c:chart>
  <c:spPr>
    <a:ln w="25400">
      <a:solidFill>
        <a:srgbClr val="663300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plotArea>
      <c:layout>
        <c:manualLayout>
          <c:layoutTarget val="inner"/>
          <c:xMode val="edge"/>
          <c:yMode val="edge"/>
          <c:x val="0.10735110034322642"/>
          <c:y val="6.7604343607166384E-2"/>
          <c:w val="0.84541489217679733"/>
          <c:h val="0.5597682727645874"/>
        </c:manualLayout>
      </c:layout>
      <c:barChart>
        <c:barDir val="col"/>
        <c:grouping val="clustered"/>
        <c:ser>
          <c:idx val="0"/>
          <c:order val="0"/>
          <c:tx>
            <c:strRef>
              <c:f>'Графики для печати'!$R$32</c:f>
              <c:strCache>
                <c:ptCount val="1"/>
                <c:pt idx="0">
                  <c:v>Ресурсы кат. С3+D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0"/>
                  <c:y val="3.035230663190730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6447763788292656E-3"/>
                  <c:y val="2.912211148543741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8265476738339762E-3"/>
                  <c:y val="2.911573596451521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648</a:t>
                    </a:r>
                    <a:endParaRPr lang="en-US"/>
                  </a:p>
                </c:rich>
              </c:tx>
              <c:dLblPos val="outEnd"/>
            </c:dLbl>
            <c:dLbl>
              <c:idx val="7"/>
              <c:layout>
                <c:manualLayout>
                  <c:x val="-6.106321882256903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  <a:r>
                      <a:rPr lang="ru-RU"/>
                      <a:t>9</a:t>
                    </a:r>
                    <a:endParaRPr lang="en-US"/>
                  </a:p>
                </c:rich>
              </c:tx>
              <c:dLblPos val="outEnd"/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285</a:t>
                    </a:r>
                  </a:p>
                </c:rich>
              </c:tx>
              <c:dLblPos val="outEnd"/>
            </c:dLbl>
            <c:dLbl>
              <c:idx val="11"/>
              <c:layout>
                <c:manualLayout>
                  <c:x val="7.5340667361699174E-3"/>
                  <c:y val="2.7284725130026811E-3"/>
                </c:manualLayout>
              </c:layout>
              <c:showVal val="1"/>
            </c:dLbl>
            <c:spPr>
              <a:solidFill>
                <a:schemeClr val="bg2"/>
              </a:solidFill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8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'Графики для печати'!$P$33:$P$46</c:f>
              <c:strCache>
                <c:ptCount val="14"/>
                <c:pt idx="0">
                  <c:v>Тимано-Печорская НГП</c:v>
                </c:pt>
                <c:pt idx="1">
                  <c:v>Волго-Уральская НГП</c:v>
                </c:pt>
                <c:pt idx="2">
                  <c:v>Прикаспийская НГП</c:v>
                </c:pt>
                <c:pt idx="3">
                  <c:v>Северо-Кавказская НГП</c:v>
                </c:pt>
                <c:pt idx="4">
                  <c:v>Западно-Сибирская НГП</c:v>
                </c:pt>
                <c:pt idx="5">
                  <c:v>Лено-Тунгусская НГП</c:v>
                </c:pt>
                <c:pt idx="6">
                  <c:v>Лено-Вилюйская  НГП</c:v>
                </c:pt>
                <c:pt idx="7">
                  <c:v>Охотская НГП</c:v>
                </c:pt>
                <c:pt idx="8">
                  <c:v>Притихоокеанская НГП</c:v>
                </c:pt>
                <c:pt idx="9">
                  <c:v>Япономорская НГП</c:v>
                </c:pt>
                <c:pt idx="10">
                  <c:v>Арктические акватории</c:v>
                </c:pt>
                <c:pt idx="11">
                  <c:v>Дальневосточные акватории</c:v>
                </c:pt>
                <c:pt idx="12">
                  <c:v>Южные акватории</c:v>
                </c:pt>
                <c:pt idx="13">
                  <c:v>Прочие НГО и НГР РФ</c:v>
                </c:pt>
              </c:strCache>
            </c:strRef>
          </c:cat>
          <c:val>
            <c:numRef>
              <c:f>'Графики для печати'!$R$33:$R$46</c:f>
              <c:numCache>
                <c:formatCode>0</c:formatCode>
                <c:ptCount val="14"/>
                <c:pt idx="0">
                  <c:v>1983.403</c:v>
                </c:pt>
                <c:pt idx="1">
                  <c:v>2240.7279999999987</c:v>
                </c:pt>
                <c:pt idx="2">
                  <c:v>6145.2869999999994</c:v>
                </c:pt>
                <c:pt idx="3">
                  <c:v>648.04499999999996</c:v>
                </c:pt>
                <c:pt idx="4">
                  <c:v>57595.892</c:v>
                </c:pt>
                <c:pt idx="5">
                  <c:v>31769.156999999996</c:v>
                </c:pt>
                <c:pt idx="6">
                  <c:v>2393.261</c:v>
                </c:pt>
                <c:pt idx="7">
                  <c:v>488.88</c:v>
                </c:pt>
                <c:pt idx="8">
                  <c:v>285</c:v>
                </c:pt>
                <c:pt idx="9">
                  <c:v>21.966999999999917</c:v>
                </c:pt>
                <c:pt idx="10">
                  <c:v>82758.485000000001</c:v>
                </c:pt>
                <c:pt idx="11">
                  <c:v>6080.7050000000008</c:v>
                </c:pt>
                <c:pt idx="12">
                  <c:v>2754.7170000000001</c:v>
                </c:pt>
                <c:pt idx="13">
                  <c:v>3589.4730000000122</c:v>
                </c:pt>
              </c:numCache>
            </c:numRef>
          </c:val>
        </c:ser>
        <c:ser>
          <c:idx val="1"/>
          <c:order val="1"/>
          <c:tx>
            <c:strRef>
              <c:f>'Графики для печати'!$Q$32</c:f>
              <c:strCache>
                <c:ptCount val="1"/>
                <c:pt idx="0">
                  <c:v>в т.ч. ресурсы кат. С3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2329135968310894E-3"/>
                  <c:y val="3.22990990240018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9.5235349413998228E-3"/>
                  <c:y val="5.172066714805352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4243639616282334E-3"/>
                  <c:y val="3.6330578292229866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995</a:t>
                    </a:r>
                  </a:p>
                </c:rich>
              </c:tx>
              <c:dLblPos val="outEnd"/>
            </c:dLbl>
            <c:dLbl>
              <c:idx val="3"/>
              <c:layout>
                <c:manualLayout>
                  <c:x val="1.3175006403956718E-2"/>
                  <c:y val="2.911623915942424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321</a:t>
                    </a:r>
                  </a:p>
                </c:rich>
              </c:tx>
              <c:dLblPos val="outEnd"/>
            </c:dLbl>
            <c:dLbl>
              <c:idx val="4"/>
              <c:layout>
                <c:manualLayout>
                  <c:x val="1.212109281794321E-2"/>
                  <c:y val="-1.9726550370493942E-3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15505</a:t>
                    </a:r>
                    <a:endParaRPr lang="en-US"/>
                  </a:p>
                </c:rich>
              </c:tx>
              <c:dLblPos val="outEnd"/>
            </c:dLbl>
            <c:dLbl>
              <c:idx val="5"/>
              <c:layout>
                <c:manualLayout>
                  <c:x val="1.068606329394956E-2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6192727596740934E-3"/>
                  <c:y val="1.3642362565013401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</a:t>
                    </a:r>
                  </a:p>
                </c:rich>
              </c:tx>
              <c:dLblPos val="outEnd"/>
            </c:dLbl>
            <c:dLbl>
              <c:idx val="7"/>
              <c:layout>
                <c:manualLayout>
                  <c:x val="7.6724088119868314E-3"/>
                  <c:y val="1.3642362565013401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49</a:t>
                    </a:r>
                  </a:p>
                </c:rich>
              </c:tx>
              <c:dLblPos val="outEnd"/>
            </c:dLbl>
            <c:dLbl>
              <c:idx val="8"/>
              <c:layout>
                <c:manualLayout>
                  <c:x val="9.2187315170656568E-3"/>
                  <c:y val="-1.076027919793232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</a:p>
                </c:rich>
              </c:tx>
              <c:dLblPos val="outEnd"/>
            </c:dLbl>
            <c:dLbl>
              <c:idx val="10"/>
              <c:layout>
                <c:manualLayout>
                  <c:x val="1.5265684502455683E-2"/>
                  <c:y val="4.9573518112875394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6.0272533889359414E-3"/>
                  <c:y val="1.3642362565013401E-3"/>
                </c:manualLayout>
              </c:layout>
              <c:showVal val="1"/>
            </c:dLbl>
            <c:dLbl>
              <c:idx val="12"/>
              <c:layout>
                <c:manualLayout>
                  <c:x val="4.5204400417019489E-3"/>
                  <c:y val="1.364236256501243E-3"/>
                </c:manualLayout>
              </c:layout>
              <c:showVal val="1"/>
            </c:dLbl>
            <c:dLbl>
              <c:idx val="13"/>
              <c:layout>
                <c:manualLayout>
                  <c:x val="4.5204400417020599E-3"/>
                  <c:y val="-1.0004283644004963E-16"/>
                </c:manualLayout>
              </c:layout>
              <c:showVal val="1"/>
            </c:dLbl>
            <c:spPr>
              <a:solidFill>
                <a:schemeClr val="bg2"/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'Графики для печати'!$P$33:$P$46</c:f>
              <c:strCache>
                <c:ptCount val="14"/>
                <c:pt idx="0">
                  <c:v>Тимано-Печорская НГП</c:v>
                </c:pt>
                <c:pt idx="1">
                  <c:v>Волго-Уральская НГП</c:v>
                </c:pt>
                <c:pt idx="2">
                  <c:v>Прикаспийская НГП</c:v>
                </c:pt>
                <c:pt idx="3">
                  <c:v>Северо-Кавказская НГП</c:v>
                </c:pt>
                <c:pt idx="4">
                  <c:v>Западно-Сибирская НГП</c:v>
                </c:pt>
                <c:pt idx="5">
                  <c:v>Лено-Тунгусская НГП</c:v>
                </c:pt>
                <c:pt idx="6">
                  <c:v>Лено-Вилюйская  НГП</c:v>
                </c:pt>
                <c:pt idx="7">
                  <c:v>Охотская НГП</c:v>
                </c:pt>
                <c:pt idx="8">
                  <c:v>Притихоокеанская НГП</c:v>
                </c:pt>
                <c:pt idx="9">
                  <c:v>Япономорская НГП</c:v>
                </c:pt>
                <c:pt idx="10">
                  <c:v>Арктические акватории</c:v>
                </c:pt>
                <c:pt idx="11">
                  <c:v>Дальневосточные акватории</c:v>
                </c:pt>
                <c:pt idx="12">
                  <c:v>Южные акватории</c:v>
                </c:pt>
                <c:pt idx="13">
                  <c:v>Прочие НГО и НГР РФ</c:v>
                </c:pt>
              </c:strCache>
            </c:strRef>
          </c:cat>
          <c:val>
            <c:numRef>
              <c:f>'Графики для печати'!$Q$33:$Q$46</c:f>
              <c:numCache>
                <c:formatCode>0</c:formatCode>
                <c:ptCount val="14"/>
                <c:pt idx="0">
                  <c:v>94.074999999999989</c:v>
                </c:pt>
                <c:pt idx="1">
                  <c:v>505.18</c:v>
                </c:pt>
                <c:pt idx="2">
                  <c:v>995.18100000000004</c:v>
                </c:pt>
                <c:pt idx="3">
                  <c:v>321.30399999999969</c:v>
                </c:pt>
                <c:pt idx="4">
                  <c:v>15505.333000000002</c:v>
                </c:pt>
                <c:pt idx="5">
                  <c:v>6170.027</c:v>
                </c:pt>
                <c:pt idx="6">
                  <c:v>2.94</c:v>
                </c:pt>
                <c:pt idx="7">
                  <c:v>48.52</c:v>
                </c:pt>
                <c:pt idx="8">
                  <c:v>1.0640000000000001</c:v>
                </c:pt>
                <c:pt idx="10">
                  <c:v>8127.9869999999992</c:v>
                </c:pt>
                <c:pt idx="11">
                  <c:v>228.261</c:v>
                </c:pt>
                <c:pt idx="12">
                  <c:v>512.92599999999948</c:v>
                </c:pt>
                <c:pt idx="13">
                  <c:v>10.344000000000001</c:v>
                </c:pt>
              </c:numCache>
            </c:numRef>
          </c:val>
        </c:ser>
        <c:gapWidth val="103"/>
        <c:overlap val="17"/>
        <c:axId val="170459520"/>
        <c:axId val="170461056"/>
      </c:barChart>
      <c:catAx>
        <c:axId val="17045952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900" b="1" i="0" u="none" strike="noStrike" baseline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0461056"/>
        <c:crosses val="autoZero"/>
        <c:auto val="1"/>
        <c:lblAlgn val="ctr"/>
        <c:lblOffset val="100"/>
        <c:tickLblSkip val="1"/>
      </c:catAx>
      <c:valAx>
        <c:axId val="170461056"/>
        <c:scaling>
          <c:orientation val="minMax"/>
        </c:scaling>
        <c:axPos val="l"/>
        <c:majorGridlines>
          <c:spPr>
            <a:ln>
              <a:solidFill>
                <a:srgbClr val="663300"/>
              </a:solidFill>
            </a:ln>
          </c:spPr>
        </c:majorGridlines>
        <c:numFmt formatCode="#,##0" sourceLinked="0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0459520"/>
        <c:crosses val="autoZero"/>
        <c:crossBetween val="between"/>
      </c:valAx>
      <c:spPr>
        <a:solidFill>
          <a:srgbClr val="F2F6EA"/>
        </a:solidFill>
        <a:scene3d>
          <a:camera prst="orthographicFront"/>
          <a:lightRig rig="threePt" dir="t"/>
        </a:scene3d>
        <a:sp3d prstMaterial="metal"/>
      </c:spPr>
    </c:plotArea>
    <c:legend>
      <c:legendPos val="r"/>
      <c:layout>
        <c:manualLayout>
          <c:xMode val="edge"/>
          <c:yMode val="edge"/>
          <c:x val="0.11210962088488192"/>
          <c:y val="8.0530421618667705E-2"/>
          <c:w val="0.25262465354573194"/>
          <c:h val="0.10055733679476968"/>
        </c:manualLayout>
      </c:layout>
      <c:spPr>
        <a:solidFill>
          <a:srgbClr val="F2F6EA"/>
        </a:solidFill>
      </c:spPr>
      <c:txPr>
        <a:bodyPr/>
        <a:lstStyle/>
        <a:p>
          <a:pPr>
            <a:defRPr sz="1200" b="0" i="1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5400">
      <a:solidFill>
        <a:srgbClr val="6633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Georgia" pitchFamily="18" charset="0"/>
              </a:defRPr>
            </a:pPr>
            <a:r>
              <a:rPr lang="ru-RU" sz="1400" dirty="0">
                <a:latin typeface="Georgia" pitchFamily="18" charset="0"/>
              </a:rPr>
              <a:t>Неразведанные ресурсы нефти </a:t>
            </a:r>
            <a:r>
              <a:rPr lang="ru-RU" sz="1400" dirty="0" smtClean="0">
                <a:latin typeface="Georgia" pitchFamily="18" charset="0"/>
              </a:rPr>
              <a:t>(кат. </a:t>
            </a:r>
            <a:r>
              <a:rPr lang="en-US" sz="1400" dirty="0" smtClean="0">
                <a:latin typeface="Georgia" pitchFamily="18" charset="0"/>
              </a:rPr>
              <a:t>C3+D)</a:t>
            </a:r>
          </a:p>
          <a:p>
            <a:pPr>
              <a:defRPr sz="1400">
                <a:latin typeface="Georgia" pitchFamily="18" charset="0"/>
              </a:defRPr>
            </a:pPr>
            <a:r>
              <a:rPr lang="en-US" sz="1400" dirty="0" smtClean="0">
                <a:latin typeface="Georgia" pitchFamily="18" charset="0"/>
              </a:rPr>
              <a:t>61315 </a:t>
            </a:r>
            <a:r>
              <a:rPr lang="ru-RU" sz="1400" dirty="0" smtClean="0">
                <a:latin typeface="Georgia" pitchFamily="18" charset="0"/>
              </a:rPr>
              <a:t>млн.</a:t>
            </a:r>
            <a:r>
              <a:rPr lang="ru-RU" sz="1400" baseline="0" dirty="0" smtClean="0">
                <a:latin typeface="Georgia" pitchFamily="18" charset="0"/>
              </a:rPr>
              <a:t> т</a:t>
            </a:r>
            <a:endParaRPr lang="en-US" sz="14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1768091808320609"/>
          <c:y val="1.7895070106839182E-2"/>
        </c:manualLayout>
      </c:layout>
      <c:overlay val="1"/>
    </c:title>
    <c:plotArea>
      <c:layout>
        <c:manualLayout>
          <c:layoutTarget val="inner"/>
          <c:xMode val="edge"/>
          <c:yMode val="edge"/>
          <c:x val="0.57063045380197064"/>
          <c:y val="0.13212056023644905"/>
          <c:w val="0.30554255019269388"/>
          <c:h val="0.8238515106802546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Лист6!$B$2:$B$14</c:f>
              <c:strCache>
                <c:ptCount val="13"/>
                <c:pt idx="0">
                  <c:v>Акватории морей России</c:v>
                </c:pt>
                <c:pt idx="1">
                  <c:v>Самостоятельные НГО и НГР</c:v>
                </c:pt>
                <c:pt idx="2">
                  <c:v>Япономорская НГП</c:v>
                </c:pt>
                <c:pt idx="3">
                  <c:v>Притихоокеанская НГП</c:v>
                </c:pt>
                <c:pt idx="4">
                  <c:v>Охотская НГП</c:v>
                </c:pt>
                <c:pt idx="5">
                  <c:v>Лено-Вилюйская НГП</c:v>
                </c:pt>
                <c:pt idx="6">
                  <c:v>Лено-Тунгусская НГП</c:v>
                </c:pt>
                <c:pt idx="7">
                  <c:v>Западно-Сибирская НГП</c:v>
                </c:pt>
                <c:pt idx="8">
                  <c:v>Северо-Кавказская НГП</c:v>
                </c:pt>
                <c:pt idx="9">
                  <c:v>Прикаспийская НГП</c:v>
                </c:pt>
                <c:pt idx="10">
                  <c:v>Волго-Уральская НГП</c:v>
                </c:pt>
                <c:pt idx="11">
                  <c:v>Балтийская НО</c:v>
                </c:pt>
                <c:pt idx="12">
                  <c:v>Тимано-Печорская НГП</c:v>
                </c:pt>
              </c:strCache>
            </c:strRef>
          </c:cat>
          <c:val>
            <c:numRef>
              <c:f>Лист6!$C$2:$C$14</c:f>
              <c:numCache>
                <c:formatCode>0%</c:formatCode>
                <c:ptCount val="13"/>
                <c:pt idx="0">
                  <c:v>0.91</c:v>
                </c:pt>
                <c:pt idx="1">
                  <c:v>0.93</c:v>
                </c:pt>
                <c:pt idx="2">
                  <c:v>0.70000000000000062</c:v>
                </c:pt>
                <c:pt idx="3">
                  <c:v>0.97000000000000064</c:v>
                </c:pt>
                <c:pt idx="4">
                  <c:v>0.43000000000000038</c:v>
                </c:pt>
                <c:pt idx="5">
                  <c:v>1</c:v>
                </c:pt>
                <c:pt idx="6">
                  <c:v>0.86000000000000065</c:v>
                </c:pt>
                <c:pt idx="7">
                  <c:v>0.62000000000000455</c:v>
                </c:pt>
                <c:pt idx="8">
                  <c:v>0.37000000000000038</c:v>
                </c:pt>
                <c:pt idx="9">
                  <c:v>0.97000000000000064</c:v>
                </c:pt>
                <c:pt idx="10">
                  <c:v>0.35000000000000031</c:v>
                </c:pt>
                <c:pt idx="11">
                  <c:v>0.41000000000000031</c:v>
                </c:pt>
                <c:pt idx="12">
                  <c:v>0.56999999999999995</c:v>
                </c:pt>
              </c:numCache>
            </c:numRef>
          </c:val>
        </c:ser>
        <c:axId val="170523648"/>
        <c:axId val="170574592"/>
      </c:barChart>
      <c:catAx>
        <c:axId val="170523648"/>
        <c:scaling>
          <c:orientation val="minMax"/>
        </c:scaling>
        <c:axPos val="l"/>
        <c:tickLblPos val="nextTo"/>
        <c:txPr>
          <a:bodyPr/>
          <a:lstStyle/>
          <a:p>
            <a:pPr>
              <a:defRPr b="1" i="1">
                <a:latin typeface="Georgia" pitchFamily="18" charset="0"/>
              </a:defRPr>
            </a:pPr>
            <a:endParaRPr lang="ru-RU"/>
          </a:p>
        </c:txPr>
        <c:crossAx val="170574592"/>
        <c:crosses val="autoZero"/>
        <c:auto val="1"/>
        <c:lblAlgn val="ctr"/>
        <c:lblOffset val="100"/>
      </c:catAx>
      <c:valAx>
        <c:axId val="170574592"/>
        <c:scaling>
          <c:orientation val="minMax"/>
        </c:scaling>
        <c:delete val="1"/>
        <c:axPos val="b"/>
        <c:numFmt formatCode="0%" sourceLinked="1"/>
        <c:tickLblPos val="nextTo"/>
        <c:crossAx val="170523648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Georgia" pitchFamily="18" charset="0"/>
              </a:defRPr>
            </a:pPr>
            <a:r>
              <a:rPr lang="ru-RU" sz="1400" dirty="0">
                <a:latin typeface="Georgia" pitchFamily="18" charset="0"/>
              </a:rPr>
              <a:t>Неразведанные ресурсы газа </a:t>
            </a:r>
            <a:r>
              <a:rPr lang="ru-RU" sz="1400" dirty="0" smtClean="0">
                <a:latin typeface="Georgia" pitchFamily="18" charset="0"/>
              </a:rPr>
              <a:t>(</a:t>
            </a:r>
            <a:r>
              <a:rPr lang="ru-RU" sz="1400" b="1" i="0" u="none" strike="noStrike" baseline="0" dirty="0" smtClean="0"/>
              <a:t>кат. </a:t>
            </a:r>
            <a:r>
              <a:rPr lang="en-US" sz="1400" dirty="0" smtClean="0">
                <a:latin typeface="Georgia" pitchFamily="18" charset="0"/>
              </a:rPr>
              <a:t>C3+D)</a:t>
            </a:r>
            <a:endParaRPr lang="ru-RU" sz="1400" dirty="0" smtClean="0">
              <a:latin typeface="Georgia" pitchFamily="18" charset="0"/>
            </a:endParaRPr>
          </a:p>
          <a:p>
            <a:pPr>
              <a:defRPr sz="1400">
                <a:latin typeface="Georgia" pitchFamily="18" charset="0"/>
              </a:defRPr>
            </a:pPr>
            <a:r>
              <a:rPr lang="ru-RU" sz="1400" dirty="0" smtClean="0">
                <a:latin typeface="Georgia" pitchFamily="18" charset="0"/>
              </a:rPr>
              <a:t>198755</a:t>
            </a:r>
            <a:r>
              <a:rPr lang="ru-RU" sz="1400" baseline="0" dirty="0" smtClean="0">
                <a:latin typeface="Georgia" pitchFamily="18" charset="0"/>
              </a:rPr>
              <a:t> млрд. м</a:t>
            </a:r>
            <a:r>
              <a:rPr lang="ru-RU" sz="1400" baseline="30000" dirty="0" smtClean="0">
                <a:latin typeface="Georgia" pitchFamily="18" charset="0"/>
              </a:rPr>
              <a:t>3</a:t>
            </a:r>
            <a:endParaRPr lang="en-US" sz="1400" baseline="300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292416152326902"/>
          <c:y val="1.7681292334298476E-2"/>
        </c:manualLayout>
      </c:layout>
      <c:overlay val="1"/>
    </c:title>
    <c:plotArea>
      <c:layout>
        <c:manualLayout>
          <c:layoutTarget val="inner"/>
          <c:xMode val="edge"/>
          <c:yMode val="edge"/>
          <c:x val="0.57063045380197064"/>
          <c:y val="0.132120560236449"/>
          <c:w val="0.30554255019269388"/>
          <c:h val="0.8238515106802546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Лист6!$N$2:$N$13</c:f>
              <c:strCache>
                <c:ptCount val="12"/>
                <c:pt idx="0">
                  <c:v>Акватории морей России</c:v>
                </c:pt>
                <c:pt idx="1">
                  <c:v>Самостоятельные НГО и НГР</c:v>
                </c:pt>
                <c:pt idx="2">
                  <c:v>Япономорская НГП</c:v>
                </c:pt>
                <c:pt idx="3">
                  <c:v>Притихоокеанская НГП</c:v>
                </c:pt>
                <c:pt idx="4">
                  <c:v>Охотская НГП</c:v>
                </c:pt>
                <c:pt idx="5">
                  <c:v>Лено-Вилюйская НГП</c:v>
                </c:pt>
                <c:pt idx="6">
                  <c:v>Лено-Тунгусская НГП</c:v>
                </c:pt>
                <c:pt idx="7">
                  <c:v>Западно-Сибирская НГП</c:v>
                </c:pt>
                <c:pt idx="8">
                  <c:v>Северо-Кавказская НГП</c:v>
                </c:pt>
                <c:pt idx="9">
                  <c:v>Прикаспийская НГП</c:v>
                </c:pt>
                <c:pt idx="10">
                  <c:v>Волго-Уральская НГП</c:v>
                </c:pt>
                <c:pt idx="11">
                  <c:v>Тимано-Печорская НГП</c:v>
                </c:pt>
              </c:strCache>
            </c:strRef>
          </c:cat>
          <c:val>
            <c:numRef>
              <c:f>Лист6!$O$2:$O$13</c:f>
              <c:numCache>
                <c:formatCode>0%</c:formatCode>
                <c:ptCount val="12"/>
                <c:pt idx="0">
                  <c:v>0.92</c:v>
                </c:pt>
                <c:pt idx="1">
                  <c:v>0.98</c:v>
                </c:pt>
                <c:pt idx="2">
                  <c:v>1</c:v>
                </c:pt>
                <c:pt idx="3">
                  <c:v>1</c:v>
                </c:pt>
                <c:pt idx="4">
                  <c:v>0.79</c:v>
                </c:pt>
                <c:pt idx="5">
                  <c:v>0.84000000000000064</c:v>
                </c:pt>
                <c:pt idx="6">
                  <c:v>0.82000000000000062</c:v>
                </c:pt>
                <c:pt idx="7">
                  <c:v>0.5</c:v>
                </c:pt>
                <c:pt idx="8">
                  <c:v>0.36000000000000032</c:v>
                </c:pt>
                <c:pt idx="9">
                  <c:v>0.51</c:v>
                </c:pt>
                <c:pt idx="10">
                  <c:v>0.44</c:v>
                </c:pt>
                <c:pt idx="11">
                  <c:v>0.63000000000000511</c:v>
                </c:pt>
              </c:numCache>
            </c:numRef>
          </c:val>
        </c:ser>
        <c:axId val="143524224"/>
        <c:axId val="143525760"/>
      </c:barChart>
      <c:catAx>
        <c:axId val="143524224"/>
        <c:scaling>
          <c:orientation val="minMax"/>
        </c:scaling>
        <c:axPos val="l"/>
        <c:tickLblPos val="nextTo"/>
        <c:txPr>
          <a:bodyPr/>
          <a:lstStyle/>
          <a:p>
            <a:pPr>
              <a:defRPr b="1" i="1">
                <a:latin typeface="Georgia" pitchFamily="18" charset="0"/>
              </a:defRPr>
            </a:pPr>
            <a:endParaRPr lang="ru-RU"/>
          </a:p>
        </c:txPr>
        <c:crossAx val="143525760"/>
        <c:crosses val="autoZero"/>
        <c:auto val="1"/>
        <c:lblAlgn val="ctr"/>
        <c:lblOffset val="100"/>
      </c:catAx>
      <c:valAx>
        <c:axId val="143525760"/>
        <c:scaling>
          <c:orientation val="minMax"/>
        </c:scaling>
        <c:delete val="1"/>
        <c:axPos val="b"/>
        <c:numFmt formatCode="0%" sourceLinked="1"/>
        <c:tickLblPos val="nextTo"/>
        <c:crossAx val="14352422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143120319129882"/>
          <c:y val="5.3570326550361064E-2"/>
          <c:w val="0.87222128910808716"/>
          <c:h val="0.8711127543614603"/>
        </c:manualLayout>
      </c:layout>
      <c:barChart>
        <c:barDir val="col"/>
        <c:grouping val="clustered"/>
        <c:ser>
          <c:idx val="0"/>
          <c:order val="0"/>
          <c:tx>
            <c:strRef>
              <c:f>Лист2!$A$3</c:f>
              <c:strCache>
                <c:ptCount val="1"/>
                <c:pt idx="0">
                  <c:v>Федеральный бюджет 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Лист2!$B$2:$I$2</c:f>
              <c:strCache>
                <c:ptCount val="8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  <c:pt idx="6">
                  <c:v>2019 г.</c:v>
                </c:pt>
                <c:pt idx="7">
                  <c:v>2020 г.</c:v>
                </c:pt>
              </c:strCache>
            </c:strRef>
          </c:cat>
          <c:val>
            <c:numRef>
              <c:f>Лист2!$B$3:$I$3</c:f>
              <c:numCache>
                <c:formatCode>0.00</c:formatCode>
                <c:ptCount val="8"/>
                <c:pt idx="0">
                  <c:v>15908186</c:v>
                </c:pt>
                <c:pt idx="1">
                  <c:v>16371551.5</c:v>
                </c:pt>
                <c:pt idx="2">
                  <c:v>16084551.5</c:v>
                </c:pt>
                <c:pt idx="3">
                  <c:v>16141360.57</c:v>
                </c:pt>
                <c:pt idx="4">
                  <c:v>17581889.359999999</c:v>
                </c:pt>
                <c:pt idx="5">
                  <c:v>21009739.879999999</c:v>
                </c:pt>
                <c:pt idx="6">
                  <c:v>21857500.260000002</c:v>
                </c:pt>
                <c:pt idx="7">
                  <c:v>22691012.77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Внебюджетные источники+ федеральный бюджет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Лист2!$B$2:$I$2</c:f>
              <c:strCache>
                <c:ptCount val="8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  <c:pt idx="6">
                  <c:v>2019 г.</c:v>
                </c:pt>
                <c:pt idx="7">
                  <c:v>2020 г.</c:v>
                </c:pt>
              </c:strCache>
            </c:strRef>
          </c:cat>
          <c:val>
            <c:numRef>
              <c:f>Лист2!$B$4:$I$4</c:f>
              <c:numCache>
                <c:formatCode>0.00</c:formatCode>
                <c:ptCount val="8"/>
                <c:pt idx="0">
                  <c:v>296920429.26999974</c:v>
                </c:pt>
                <c:pt idx="1">
                  <c:v>300099329.27999979</c:v>
                </c:pt>
                <c:pt idx="2">
                  <c:v>299812329.27999979</c:v>
                </c:pt>
                <c:pt idx="3">
                  <c:v>299869138.35000002</c:v>
                </c:pt>
                <c:pt idx="4">
                  <c:v>301309667.13999999</c:v>
                </c:pt>
                <c:pt idx="5">
                  <c:v>304737517.66000021</c:v>
                </c:pt>
                <c:pt idx="6">
                  <c:v>305585278.04000002</c:v>
                </c:pt>
                <c:pt idx="7">
                  <c:v>306418790.55000001</c:v>
                </c:pt>
              </c:numCache>
            </c:numRef>
          </c:val>
        </c:ser>
        <c:axId val="143581184"/>
        <c:axId val="143582720"/>
      </c:barChart>
      <c:catAx>
        <c:axId val="1435811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663300"/>
            </a:solidFill>
          </a:ln>
        </c:spPr>
        <c:txPr>
          <a:bodyPr/>
          <a:lstStyle/>
          <a:p>
            <a:pPr>
              <a:defRPr b="1">
                <a:solidFill>
                  <a:srgbClr val="663300"/>
                </a:solidFill>
              </a:defRPr>
            </a:pPr>
            <a:endParaRPr lang="ru-RU"/>
          </a:p>
        </c:txPr>
        <c:crossAx val="143582720"/>
        <c:crosses val="autoZero"/>
        <c:auto val="1"/>
        <c:lblAlgn val="ctr"/>
        <c:lblOffset val="100"/>
      </c:catAx>
      <c:valAx>
        <c:axId val="143582720"/>
        <c:scaling>
          <c:orientation val="minMax"/>
        </c:scaling>
        <c:axPos val="l"/>
        <c:majorGridlines>
          <c:spPr>
            <a:ln>
              <a:solidFill>
                <a:srgbClr val="663300"/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b="1">
                <a:solidFill>
                  <a:srgbClr val="663300"/>
                </a:solidFill>
              </a:defRPr>
            </a:pPr>
            <a:endParaRPr lang="ru-RU"/>
          </a:p>
        </c:txPr>
        <c:crossAx val="143581184"/>
        <c:crosses val="autoZero"/>
        <c:crossBetween val="between"/>
      </c:valAx>
      <c:spPr>
        <a:ln>
          <a:solidFill>
            <a:srgbClr val="663300"/>
          </a:solidFill>
        </a:ln>
      </c:spPr>
    </c:plotArea>
    <c:legend>
      <c:legendPos val="r"/>
      <c:layout>
        <c:manualLayout>
          <c:xMode val="edge"/>
          <c:yMode val="edge"/>
          <c:x val="0.10102111770592559"/>
          <c:y val="4.7640018623503956E-2"/>
          <c:w val="0.79586371104581732"/>
          <c:h val="8.3861638320598245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615522957866475E-2"/>
          <c:y val="9.2106496509250263E-2"/>
          <c:w val="0.8989274352952078"/>
          <c:h val="0.81994585760117211"/>
        </c:manualLayout>
      </c:layout>
      <c:bar3DChart>
        <c:barDir val="col"/>
        <c:grouping val="stacked"/>
        <c:ser>
          <c:idx val="2"/>
          <c:order val="0"/>
          <c:tx>
            <c:strRef>
              <c:f>Графики!$A$5</c:f>
              <c:strCache>
                <c:ptCount val="1"/>
                <c:pt idx="0">
                  <c:v>Шельф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Графики!$B$3:$K$3</c:f>
              <c:strCache>
                <c:ptCount val="10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  <c:pt idx="9">
                  <c:v>2020 г.</c:v>
                </c:pt>
              </c:strCache>
            </c:strRef>
          </c:cat>
          <c:val>
            <c:numRef>
              <c:f>Графики!$B$5:$K$5</c:f>
              <c:numCache>
                <c:formatCode>General</c:formatCode>
                <c:ptCount val="10"/>
                <c:pt idx="0">
                  <c:v>41</c:v>
                </c:pt>
                <c:pt idx="1">
                  <c:v>17</c:v>
                </c:pt>
                <c:pt idx="2">
                  <c:v>35</c:v>
                </c:pt>
                <c:pt idx="3">
                  <c:v>42</c:v>
                </c:pt>
                <c:pt idx="4">
                  <c:v>44</c:v>
                </c:pt>
                <c:pt idx="5">
                  <c:v>47</c:v>
                </c:pt>
                <c:pt idx="6">
                  <c:v>49</c:v>
                </c:pt>
                <c:pt idx="7">
                  <c:v>50</c:v>
                </c:pt>
                <c:pt idx="8">
                  <c:v>50</c:v>
                </c:pt>
                <c:pt idx="9">
                  <c:v>52</c:v>
                </c:pt>
              </c:numCache>
            </c:numRef>
          </c:val>
        </c:ser>
        <c:ser>
          <c:idx val="1"/>
          <c:order val="1"/>
          <c:tx>
            <c:strRef>
              <c:f>Графики!$A$4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9.9300822312878619E-3"/>
                  <c:y val="-0.37336943083748325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744,7</a:t>
                    </a:r>
                    <a:endParaRPr lang="en-US" sz="1400"/>
                  </a:p>
                </c:rich>
              </c:tx>
              <c:showVal val="1"/>
            </c:dLbl>
            <c:dLbl>
              <c:idx val="1"/>
              <c:layout>
                <c:manualLayout>
                  <c:x val="8.8888744109122467E-3"/>
                  <c:y val="-0.38549900999952585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741,9</a:t>
                    </a:r>
                    <a:endParaRPr lang="en-US" sz="1400"/>
                  </a:p>
                </c:rich>
              </c:tx>
              <c:showVal val="1"/>
            </c:dLbl>
            <c:dLbl>
              <c:idx val="2"/>
              <c:layout>
                <c:manualLayout>
                  <c:x val="5.3333246465473464E-3"/>
                  <c:y val="-0.37623817563723227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730</a:t>
                    </a:r>
                    <a:endParaRPr lang="en-US" sz="1400"/>
                  </a:p>
                </c:rich>
              </c:tx>
              <c:showVal val="1"/>
            </c:dLbl>
            <c:dLbl>
              <c:idx val="3"/>
              <c:layout>
                <c:manualLayout>
                  <c:x val="8.6433520569766369E-3"/>
                  <c:y val="-0.38263026519977689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740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1.2198901821341512E-2"/>
                  <c:y val="-0.38412346287623611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750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7.6021442366010251E-3"/>
                  <c:y val="-0.37241318257090011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755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6.0698917083541939E-3"/>
                  <c:y val="-0.37826832272356786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755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1.0666649293094693E-2"/>
                  <c:y val="-0.3792245709901513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765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4.0465944722361319E-3"/>
                  <c:y val="-0.3767751250471084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758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7.6021442366010251E-3"/>
                  <c:y val="-0.38412365574599538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757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Графики!$B$3:$K$3</c:f>
              <c:strCache>
                <c:ptCount val="10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  <c:pt idx="9">
                  <c:v>2020 г.</c:v>
                </c:pt>
              </c:strCache>
            </c:strRef>
          </c:cat>
          <c:val>
            <c:numRef>
              <c:f>Графики!$B$4:$K$4</c:f>
              <c:numCache>
                <c:formatCode>General</c:formatCode>
                <c:ptCount val="10"/>
                <c:pt idx="0">
                  <c:v>703.7</c:v>
                </c:pt>
                <c:pt idx="1">
                  <c:v>724.9</c:v>
                </c:pt>
                <c:pt idx="2">
                  <c:v>695</c:v>
                </c:pt>
                <c:pt idx="3">
                  <c:v>698</c:v>
                </c:pt>
                <c:pt idx="4">
                  <c:v>706</c:v>
                </c:pt>
                <c:pt idx="5">
                  <c:v>708</c:v>
                </c:pt>
                <c:pt idx="6">
                  <c:v>706</c:v>
                </c:pt>
                <c:pt idx="7">
                  <c:v>715</c:v>
                </c:pt>
                <c:pt idx="8">
                  <c:v>708</c:v>
                </c:pt>
                <c:pt idx="9">
                  <c:v>705</c:v>
                </c:pt>
              </c:numCache>
            </c:numRef>
          </c:val>
        </c:ser>
        <c:dLbls>
          <c:showVal val="1"/>
        </c:dLbls>
        <c:shape val="box"/>
        <c:axId val="170692992"/>
        <c:axId val="170694528"/>
        <c:axId val="0"/>
      </c:bar3DChart>
      <c:catAx>
        <c:axId val="170692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1">
                <a:solidFill>
                  <a:srgbClr val="663300"/>
                </a:solidFill>
              </a:defRPr>
            </a:pPr>
            <a:endParaRPr lang="ru-RU"/>
          </a:p>
        </c:txPr>
        <c:crossAx val="170694528"/>
        <c:crosses val="autoZero"/>
        <c:auto val="1"/>
        <c:lblAlgn val="ctr"/>
        <c:lblOffset val="100"/>
      </c:catAx>
      <c:valAx>
        <c:axId val="170694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 i="1">
                <a:solidFill>
                  <a:srgbClr val="663300"/>
                </a:solidFill>
              </a:defRPr>
            </a:pPr>
            <a:endParaRPr lang="ru-RU"/>
          </a:p>
        </c:txPr>
        <c:crossAx val="17069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99106781230894"/>
          <c:y val="7.6596296206290458E-3"/>
          <c:w val="0.21871710407650377"/>
          <c:h val="4.2077816776043109E-2"/>
        </c:manualLayout>
      </c:layout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2318612042653675E-2"/>
          <c:y val="7.1829702073492555E-2"/>
          <c:w val="0.91534605304364491"/>
          <c:h val="0.84757043998433768"/>
        </c:manualLayout>
      </c:layout>
      <c:bar3DChart>
        <c:barDir val="col"/>
        <c:grouping val="stacked"/>
        <c:ser>
          <c:idx val="1"/>
          <c:order val="0"/>
          <c:tx>
            <c:strRef>
              <c:f>Графики!$A$21</c:f>
              <c:strCache>
                <c:ptCount val="1"/>
                <c:pt idx="0">
                  <c:v>Шельф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Графики!$B$19:$K$19</c:f>
              <c:strCache>
                <c:ptCount val="10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  <c:pt idx="9">
                  <c:v>2020 г.</c:v>
                </c:pt>
              </c:strCache>
            </c:strRef>
          </c:cat>
          <c:val>
            <c:numRef>
              <c:f>Графики!$B$21:$K$21</c:f>
              <c:numCache>
                <c:formatCode>General</c:formatCode>
                <c:ptCount val="10"/>
                <c:pt idx="0">
                  <c:v>276.5</c:v>
                </c:pt>
                <c:pt idx="1">
                  <c:v>195.6</c:v>
                </c:pt>
                <c:pt idx="2">
                  <c:v>340</c:v>
                </c:pt>
                <c:pt idx="3">
                  <c:v>350</c:v>
                </c:pt>
                <c:pt idx="4">
                  <c:v>360</c:v>
                </c:pt>
                <c:pt idx="5">
                  <c:v>360</c:v>
                </c:pt>
                <c:pt idx="6">
                  <c:v>360</c:v>
                </c:pt>
                <c:pt idx="7">
                  <c:v>360</c:v>
                </c:pt>
                <c:pt idx="8">
                  <c:v>370</c:v>
                </c:pt>
                <c:pt idx="9">
                  <c:v>380</c:v>
                </c:pt>
              </c:numCache>
            </c:numRef>
          </c:val>
        </c:ser>
        <c:ser>
          <c:idx val="2"/>
          <c:order val="1"/>
          <c:tx>
            <c:strRef>
              <c:f>Графики!$A$20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4.0960991856384774E-3"/>
                  <c:y val="-0.19587786201973367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1120,2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68088911751505E-2"/>
                  <c:y val="-0.17188481447838797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854,2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7.3884346135206199E-3"/>
                  <c:y val="-0.19930546859138701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1150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7.1206324370474364E-3"/>
                  <c:y val="-0.2512244499823668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1385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8.9007012392251141E-3"/>
                  <c:y val="-0.2580796631256735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1460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5.3404445587575105E-3"/>
                  <c:y val="-0.27703201937448146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1580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7.3884346135206199E-3"/>
                  <c:y val="-0.2898352839658230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1590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7.1206324370474364E-3"/>
                  <c:y val="-0.3282450777398481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1790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8.9007012392251141E-3"/>
                  <c:y val="-0.33580621390876797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1815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5.8761679878161395E-3"/>
                  <c:y val="-0.33056428394657256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1830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Графики!$B$19:$K$19</c:f>
              <c:strCache>
                <c:ptCount val="10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  <c:pt idx="9">
                  <c:v>2020 г.</c:v>
                </c:pt>
              </c:strCache>
            </c:strRef>
          </c:cat>
          <c:val>
            <c:numRef>
              <c:f>Графики!$B$20:$K$20</c:f>
              <c:numCache>
                <c:formatCode>General</c:formatCode>
                <c:ptCount val="10"/>
                <c:pt idx="0">
                  <c:v>843.7</c:v>
                </c:pt>
                <c:pt idx="1">
                  <c:v>658.6</c:v>
                </c:pt>
                <c:pt idx="2">
                  <c:v>810</c:v>
                </c:pt>
                <c:pt idx="3">
                  <c:v>1035</c:v>
                </c:pt>
                <c:pt idx="4">
                  <c:v>1100</c:v>
                </c:pt>
                <c:pt idx="5">
                  <c:v>1220</c:v>
                </c:pt>
                <c:pt idx="6">
                  <c:v>1230</c:v>
                </c:pt>
                <c:pt idx="7">
                  <c:v>1430</c:v>
                </c:pt>
                <c:pt idx="8">
                  <c:v>1445</c:v>
                </c:pt>
                <c:pt idx="9">
                  <c:v>1450</c:v>
                </c:pt>
              </c:numCache>
            </c:numRef>
          </c:val>
        </c:ser>
        <c:shape val="box"/>
        <c:axId val="170647552"/>
        <c:axId val="170649088"/>
        <c:axId val="0"/>
      </c:bar3DChart>
      <c:catAx>
        <c:axId val="170647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1">
                <a:solidFill>
                  <a:srgbClr val="663300"/>
                </a:solidFill>
              </a:defRPr>
            </a:pPr>
            <a:endParaRPr lang="ru-RU"/>
          </a:p>
        </c:txPr>
        <c:crossAx val="170649088"/>
        <c:crosses val="autoZero"/>
        <c:auto val="1"/>
        <c:lblAlgn val="ctr"/>
        <c:lblOffset val="100"/>
      </c:catAx>
      <c:valAx>
        <c:axId val="170649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 i="1">
                <a:solidFill>
                  <a:srgbClr val="663300"/>
                </a:solidFill>
              </a:defRPr>
            </a:pPr>
            <a:endParaRPr lang="ru-RU"/>
          </a:p>
        </c:txPr>
        <c:crossAx val="17064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86751472673819"/>
          <c:y val="9.2859539973161168E-4"/>
          <c:w val="0.23383309577648945"/>
          <c:h val="6.305795852300343E-2"/>
        </c:manualLayout>
      </c:layout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3417855478345579E-2"/>
          <c:y val="7.3899087236402802E-2"/>
          <c:w val="0.92907865765010433"/>
          <c:h val="0.84529317725253761"/>
        </c:manualLayout>
      </c:layout>
      <c:bar3DChart>
        <c:barDir val="col"/>
        <c:grouping val="stacked"/>
        <c:ser>
          <c:idx val="1"/>
          <c:order val="0"/>
          <c:tx>
            <c:strRef>
              <c:f>Графики!$A$41</c:f>
              <c:strCache>
                <c:ptCount val="1"/>
                <c:pt idx="0">
                  <c:v>сланцевый газ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Графики!$B$40:$K$40</c:f>
              <c:strCache>
                <c:ptCount val="10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  <c:pt idx="9">
                  <c:v>2020 г.</c:v>
                </c:pt>
              </c:strCache>
            </c:strRef>
          </c:cat>
          <c:val>
            <c:numRef>
              <c:f>Графики!$B$41:$K$41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200</c:v>
                </c:pt>
                <c:pt idx="6">
                  <c:v>200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</c:numCache>
            </c:numRef>
          </c:val>
        </c:ser>
        <c:ser>
          <c:idx val="2"/>
          <c:order val="1"/>
          <c:tx>
            <c:strRef>
              <c:f>Графики!$A$42</c:f>
              <c:strCache>
                <c:ptCount val="1"/>
                <c:pt idx="0">
                  <c:v>метан угольных пластов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Графики!$B$40:$K$40</c:f>
              <c:strCache>
                <c:ptCount val="10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  <c:pt idx="9">
                  <c:v>2020 г.</c:v>
                </c:pt>
              </c:strCache>
            </c:strRef>
          </c:cat>
          <c:val>
            <c:numRef>
              <c:f>Графики!$B$42:$K$42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</c:numCache>
            </c:numRef>
          </c:val>
        </c:ser>
        <c:shape val="box"/>
        <c:axId val="170765696"/>
        <c:axId val="170775680"/>
        <c:axId val="0"/>
      </c:bar3DChart>
      <c:catAx>
        <c:axId val="17076569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663300"/>
            </a:solidFill>
          </a:ln>
        </c:spPr>
        <c:txPr>
          <a:bodyPr/>
          <a:lstStyle/>
          <a:p>
            <a:pPr>
              <a:defRPr sz="1200" b="1" i="1">
                <a:solidFill>
                  <a:srgbClr val="663300"/>
                </a:solidFill>
              </a:defRPr>
            </a:pPr>
            <a:endParaRPr lang="ru-RU"/>
          </a:p>
        </c:txPr>
        <c:crossAx val="170775680"/>
        <c:crosses val="autoZero"/>
        <c:auto val="1"/>
        <c:lblAlgn val="ctr"/>
        <c:lblOffset val="100"/>
      </c:catAx>
      <c:valAx>
        <c:axId val="170775680"/>
        <c:scaling>
          <c:orientation val="minMax"/>
        </c:scaling>
        <c:axPos val="l"/>
        <c:majorGridlines>
          <c:spPr>
            <a:ln>
              <a:solidFill>
                <a:srgbClr val="663300"/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663300"/>
            </a:solidFill>
          </a:ln>
        </c:spPr>
        <c:txPr>
          <a:bodyPr/>
          <a:lstStyle/>
          <a:p>
            <a:pPr>
              <a:defRPr sz="1200" b="1" i="1">
                <a:solidFill>
                  <a:srgbClr val="663300"/>
                </a:solidFill>
              </a:defRPr>
            </a:pPr>
            <a:endParaRPr lang="ru-RU"/>
          </a:p>
        </c:txPr>
        <c:crossAx val="17076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076636765619627"/>
          <c:y val="4.7458349500954946E-4"/>
          <c:w val="0.39226779434031722"/>
          <c:h val="6.5090505711294502E-2"/>
        </c:manualLayout>
      </c:layout>
      <c:spPr>
        <a:noFill/>
      </c:spPr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3.7068196321016211E-2"/>
          <c:y val="7.731154928264701E-2"/>
          <c:w val="0.92291015066991822"/>
          <c:h val="0.90285859090779752"/>
        </c:manualLayout>
      </c:layout>
      <c:barChart>
        <c:barDir val="col"/>
        <c:grouping val="stacked"/>
        <c:ser>
          <c:idx val="2"/>
          <c:order val="0"/>
          <c:tx>
            <c:strRef>
              <c:f>'нефть ФО'!$P$3</c:f>
              <c:strCache>
                <c:ptCount val="1"/>
                <c:pt idx="0">
                  <c:v>Запасы кат. C2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'нефть ФО'!$O$4:$O$11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'нефть ФО'!$P$4:$P$11</c:f>
              <c:numCache>
                <c:formatCode>0.000</c:formatCode>
                <c:ptCount val="8"/>
                <c:pt idx="0">
                  <c:v>-0.46700000000000008</c:v>
                </c:pt>
                <c:pt idx="1">
                  <c:v>-0.47700000000000031</c:v>
                </c:pt>
                <c:pt idx="2">
                  <c:v>-0.48500000000000032</c:v>
                </c:pt>
                <c:pt idx="3">
                  <c:v>-3.1000000000000121E-2</c:v>
                </c:pt>
                <c:pt idx="4">
                  <c:v>-2.9000000000000015E-2</c:v>
                </c:pt>
                <c:pt idx="5">
                  <c:v>-5.2460000000000004</c:v>
                </c:pt>
                <c:pt idx="6">
                  <c:v>-0.90100000000000002</c:v>
                </c:pt>
                <c:pt idx="7">
                  <c:v>-0.16800000000000009</c:v>
                </c:pt>
              </c:numCache>
            </c:numRef>
          </c:val>
        </c:ser>
        <c:ser>
          <c:idx val="1"/>
          <c:order val="1"/>
          <c:tx>
            <c:strRef>
              <c:f>'нефть ФО'!$Q$3</c:f>
              <c:strCache>
                <c:ptCount val="1"/>
                <c:pt idx="0">
                  <c:v>Запасы кат. A+B+C1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'нефть ФО'!$O$4:$O$11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'нефть ФО'!$Q$4:$Q$11</c:f>
              <c:numCache>
                <c:formatCode>0.000</c:formatCode>
                <c:ptCount val="8"/>
                <c:pt idx="0">
                  <c:v>-0.48100000000000032</c:v>
                </c:pt>
                <c:pt idx="1">
                  <c:v>-1.107</c:v>
                </c:pt>
                <c:pt idx="2">
                  <c:v>-2.4389999999999987</c:v>
                </c:pt>
                <c:pt idx="3">
                  <c:v>-7.1000000000000021E-2</c:v>
                </c:pt>
                <c:pt idx="4">
                  <c:v>-8.1000000000000044E-2</c:v>
                </c:pt>
                <c:pt idx="5">
                  <c:v>-8.293000000000001</c:v>
                </c:pt>
                <c:pt idx="6">
                  <c:v>-0.96400000000000063</c:v>
                </c:pt>
                <c:pt idx="7">
                  <c:v>-0.22800000000000006</c:v>
                </c:pt>
              </c:numCache>
            </c:numRef>
          </c:val>
        </c:ser>
        <c:ser>
          <c:idx val="0"/>
          <c:order val="2"/>
          <c:tx>
            <c:strRef>
              <c:f>'нефть ФО'!$R$3</c:f>
              <c:strCache>
                <c:ptCount val="1"/>
                <c:pt idx="0">
                  <c:v>Накопленная добыча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'нефть ФО'!$O$4:$O$11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'нефть ФО'!$R$4:$R$11</c:f>
              <c:numCache>
                <c:formatCode>0.000</c:formatCode>
                <c:ptCount val="8"/>
                <c:pt idx="0">
                  <c:v>-3.2000000000000091E-2</c:v>
                </c:pt>
                <c:pt idx="1">
                  <c:v>-0.49700000000000188</c:v>
                </c:pt>
                <c:pt idx="2">
                  <c:v>-5.6710000000000003</c:v>
                </c:pt>
                <c:pt idx="3">
                  <c:v>-0.39000000000000262</c:v>
                </c:pt>
                <c:pt idx="4">
                  <c:v>-0.50600000000000001</c:v>
                </c:pt>
                <c:pt idx="5">
                  <c:v>-8.3190000000000008</c:v>
                </c:pt>
                <c:pt idx="6">
                  <c:v>-0.22300000000000006</c:v>
                </c:pt>
                <c:pt idx="7">
                  <c:v>-9.800000000000042E-2</c:v>
                </c:pt>
              </c:numCache>
            </c:numRef>
          </c:val>
        </c:ser>
        <c:ser>
          <c:idx val="3"/>
          <c:order val="3"/>
          <c:tx>
            <c:strRef>
              <c:f>'нефть ФО'!$S$3</c:f>
              <c:strCache>
                <c:ptCount val="1"/>
                <c:pt idx="0">
                  <c:v>Ресурсы кат. C3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'нефть ФО'!$O$4:$O$11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'нефть ФО'!$S$4:$S$11</c:f>
              <c:numCache>
                <c:formatCode>0.000</c:formatCode>
                <c:ptCount val="8"/>
                <c:pt idx="0">
                  <c:v>0.46700000000000008</c:v>
                </c:pt>
                <c:pt idx="1">
                  <c:v>0.29200000000000031</c:v>
                </c:pt>
                <c:pt idx="2">
                  <c:v>0.254</c:v>
                </c:pt>
                <c:pt idx="3">
                  <c:v>2.8000000000000011E-2</c:v>
                </c:pt>
                <c:pt idx="4">
                  <c:v>2.0000000000000032E-2</c:v>
                </c:pt>
                <c:pt idx="5">
                  <c:v>3.2789999999999999</c:v>
                </c:pt>
                <c:pt idx="6">
                  <c:v>1.4419999999999813</c:v>
                </c:pt>
                <c:pt idx="7">
                  <c:v>0.17500000000000004</c:v>
                </c:pt>
              </c:numCache>
            </c:numRef>
          </c:val>
        </c:ser>
        <c:ser>
          <c:idx val="4"/>
          <c:order val="4"/>
          <c:tx>
            <c:strRef>
              <c:f>'нефть ФО'!$T$3</c:f>
              <c:strCache>
                <c:ptCount val="1"/>
                <c:pt idx="0">
                  <c:v>Ресурсы кат. D1</c:v>
                </c:pt>
              </c:strCache>
            </c:strRef>
          </c:tx>
          <c:spPr>
            <a:solidFill>
              <a:srgbClr val="339933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'нефть ФО'!$O$4:$O$11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'нефть ФО'!$T$4:$T$11</c:f>
              <c:numCache>
                <c:formatCode>0.000</c:formatCode>
                <c:ptCount val="8"/>
                <c:pt idx="0">
                  <c:v>2.7759999999999998</c:v>
                </c:pt>
                <c:pt idx="1">
                  <c:v>1.6779999999999906</c:v>
                </c:pt>
                <c:pt idx="2">
                  <c:v>3.4079999999999999</c:v>
                </c:pt>
                <c:pt idx="3">
                  <c:v>0.46200000000000002</c:v>
                </c:pt>
                <c:pt idx="4">
                  <c:v>0.20800000000000021</c:v>
                </c:pt>
                <c:pt idx="5">
                  <c:v>25.074000000000005</c:v>
                </c:pt>
                <c:pt idx="6">
                  <c:v>3.6189999999999998</c:v>
                </c:pt>
                <c:pt idx="7">
                  <c:v>0.56299999999999994</c:v>
                </c:pt>
              </c:numCache>
            </c:numRef>
          </c:val>
        </c:ser>
        <c:ser>
          <c:idx val="5"/>
          <c:order val="5"/>
          <c:tx>
            <c:strRef>
              <c:f>'нефть ФО'!$U$3</c:f>
              <c:strCache>
                <c:ptCount val="1"/>
                <c:pt idx="0">
                  <c:v>Ресурсы кат.D2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'нефть ФО'!$O$4:$O$11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'нефть ФО'!$U$4:$U$11</c:f>
              <c:numCache>
                <c:formatCode>0.000</c:formatCode>
                <c:ptCount val="8"/>
                <c:pt idx="0">
                  <c:v>6.3879999999999955</c:v>
                </c:pt>
                <c:pt idx="1">
                  <c:v>0.44800000000000012</c:v>
                </c:pt>
                <c:pt idx="2">
                  <c:v>0.27500000000000002</c:v>
                </c:pt>
                <c:pt idx="3">
                  <c:v>0.17200000000000001</c:v>
                </c:pt>
                <c:pt idx="4">
                  <c:v>5.2000000000000109E-2</c:v>
                </c:pt>
                <c:pt idx="5">
                  <c:v>6.7309999999999999</c:v>
                </c:pt>
                <c:pt idx="6">
                  <c:v>3.2709999999999999</c:v>
                </c:pt>
                <c:pt idx="7">
                  <c:v>1.7160000000000004</c:v>
                </c:pt>
              </c:numCache>
            </c:numRef>
          </c:val>
        </c:ser>
        <c:gapWidth val="60"/>
        <c:overlap val="100"/>
        <c:axId val="164427264"/>
        <c:axId val="164428800"/>
      </c:barChart>
      <c:catAx>
        <c:axId val="164427264"/>
        <c:scaling>
          <c:orientation val="minMax"/>
        </c:scaling>
        <c:delete val="1"/>
        <c:axPos val="b"/>
        <c:tickLblPos val="none"/>
        <c:crossAx val="164428800"/>
        <c:crosses val="autoZero"/>
        <c:auto val="1"/>
        <c:lblAlgn val="ctr"/>
        <c:lblOffset val="100"/>
      </c:catAx>
      <c:valAx>
        <c:axId val="164428800"/>
        <c:scaling>
          <c:orientation val="minMax"/>
        </c:scaling>
        <c:axPos val="l"/>
        <c:majorGridlines>
          <c:spPr>
            <a:ln w="0" cap="rnd" cmpd="sng">
              <a:prstDash val="solid"/>
              <a:bevel/>
            </a:ln>
          </c:spPr>
        </c:majorGridlines>
        <c:numFmt formatCode="General" sourceLinked="0"/>
        <c:majorTickMark val="none"/>
        <c:tickLblPos val="none"/>
        <c:spPr>
          <a:ln w="25400">
            <a:noFill/>
          </a:ln>
        </c:spPr>
        <c:crossAx val="164427264"/>
        <c:crosses val="autoZero"/>
        <c:crossBetween val="between"/>
      </c:valAx>
      <c:spPr>
        <a:noFill/>
        <a:ln cmpd="sng"/>
      </c:spPr>
    </c:plotArea>
    <c:legend>
      <c:legendPos val="tr"/>
      <c:layout>
        <c:manualLayout>
          <c:xMode val="edge"/>
          <c:yMode val="edge"/>
          <c:x val="2.0193569742911584E-2"/>
          <c:y val="0.71805047374772168"/>
          <c:w val="0.55812681790015573"/>
          <c:h val="0.23447338419999619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noFill/>
    <a:ln w="25400"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4.2963453462360975E-2"/>
          <c:y val="9.5360059687970497E-2"/>
          <c:w val="0.92291015066991822"/>
          <c:h val="0.89164172001778463"/>
        </c:manualLayout>
      </c:layout>
      <c:barChart>
        <c:barDir val="col"/>
        <c:grouping val="stacked"/>
        <c:ser>
          <c:idx val="2"/>
          <c:order val="0"/>
          <c:tx>
            <c:strRef>
              <c:f>нефть!$L$2</c:f>
              <c:strCache>
                <c:ptCount val="1"/>
                <c:pt idx="0">
                  <c:v>Запасы кат. C2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нефть!$L$3:$L$15</c:f>
              <c:numCache>
                <c:formatCode>0.00</c:formatCode>
                <c:ptCount val="13"/>
                <c:pt idx="0">
                  <c:v>-0.47000000000000008</c:v>
                </c:pt>
                <c:pt idx="1">
                  <c:v>-0.48000000000000032</c:v>
                </c:pt>
                <c:pt idx="2" formatCode="0.000">
                  <c:v>-0.1</c:v>
                </c:pt>
                <c:pt idx="3">
                  <c:v>-0.49000000000000032</c:v>
                </c:pt>
                <c:pt idx="4">
                  <c:v>-0.2</c:v>
                </c:pt>
                <c:pt idx="5">
                  <c:v>-4.0000000000000022E-2</c:v>
                </c:pt>
                <c:pt idx="6">
                  <c:v>-5.6099999999999985</c:v>
                </c:pt>
                <c:pt idx="7">
                  <c:v>-0.68</c:v>
                </c:pt>
                <c:pt idx="8">
                  <c:v>0</c:v>
                </c:pt>
                <c:pt idx="9">
                  <c:v>-1.0000000000000005E-2</c:v>
                </c:pt>
                <c:pt idx="10" formatCode="0.000">
                  <c:v>-1.0000000000000005E-2</c:v>
                </c:pt>
                <c:pt idx="11" formatCode="0.000">
                  <c:v>-1.0000000000000005E-2</c:v>
                </c:pt>
                <c:pt idx="12" formatCode="0.000">
                  <c:v>-1.0000000000000005E-2</c:v>
                </c:pt>
              </c:numCache>
            </c:numRef>
          </c:val>
        </c:ser>
        <c:ser>
          <c:idx val="1"/>
          <c:order val="1"/>
          <c:tx>
            <c:strRef>
              <c:f>нефть!$M$2</c:f>
              <c:strCache>
                <c:ptCount val="1"/>
                <c:pt idx="0">
                  <c:v>Запасы кат. A+B+C1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нефть!$M$3:$M$15</c:f>
              <c:numCache>
                <c:formatCode>0.00</c:formatCode>
                <c:ptCount val="13"/>
                <c:pt idx="0">
                  <c:v>-0.48000000000000032</c:v>
                </c:pt>
                <c:pt idx="1">
                  <c:v>-1.1000000000000001</c:v>
                </c:pt>
                <c:pt idx="2">
                  <c:v>-0.25</c:v>
                </c:pt>
                <c:pt idx="3">
                  <c:v>-2.4699999999999998</c:v>
                </c:pt>
                <c:pt idx="4" formatCode="0.000">
                  <c:v>-0.1</c:v>
                </c:pt>
                <c:pt idx="5">
                  <c:v>-0.12000000000000002</c:v>
                </c:pt>
                <c:pt idx="6">
                  <c:v>-8.92</c:v>
                </c:pt>
                <c:pt idx="7">
                  <c:v>-0.53</c:v>
                </c:pt>
                <c:pt idx="8">
                  <c:v>0</c:v>
                </c:pt>
                <c:pt idx="9">
                  <c:v>-3.0000000000000002E-2</c:v>
                </c:pt>
                <c:pt idx="10" formatCode="0.000">
                  <c:v>-1.0000000000000005E-2</c:v>
                </c:pt>
                <c:pt idx="11" formatCode="0.000">
                  <c:v>-1.0000000000000005E-2</c:v>
                </c:pt>
                <c:pt idx="12" formatCode="0.000">
                  <c:v>-2.0000000000000011E-2</c:v>
                </c:pt>
              </c:numCache>
            </c:numRef>
          </c:val>
        </c:ser>
        <c:ser>
          <c:idx val="0"/>
          <c:order val="2"/>
          <c:tx>
            <c:strRef>
              <c:f>нефть!$N$2</c:f>
              <c:strCache>
                <c:ptCount val="1"/>
                <c:pt idx="0">
                  <c:v>Накопленная добыча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нефть!$N$3:$N$15</c:f>
              <c:numCache>
                <c:formatCode>0.00</c:formatCode>
                <c:ptCount val="13"/>
                <c:pt idx="0">
                  <c:v>-3.0000000000000002E-2</c:v>
                </c:pt>
                <c:pt idx="1">
                  <c:v>-0.47000000000000008</c:v>
                </c:pt>
                <c:pt idx="2">
                  <c:v>-0.1</c:v>
                </c:pt>
                <c:pt idx="3">
                  <c:v>-5.85</c:v>
                </c:pt>
                <c:pt idx="4" formatCode="0.000">
                  <c:v>-1.0000000000000005E-2</c:v>
                </c:pt>
                <c:pt idx="5">
                  <c:v>-0.71000000000000063</c:v>
                </c:pt>
                <c:pt idx="6">
                  <c:v>-8.5400000000000009</c:v>
                </c:pt>
                <c:pt idx="7">
                  <c:v>-1.0000000000000005E-2</c:v>
                </c:pt>
                <c:pt idx="8">
                  <c:v>0</c:v>
                </c:pt>
                <c:pt idx="9">
                  <c:v>-0.2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3"/>
          <c:order val="3"/>
          <c:tx>
            <c:strRef>
              <c:f>нефть!$O$2</c:f>
              <c:strCache>
                <c:ptCount val="1"/>
                <c:pt idx="0">
                  <c:v>Ресурсы кат. C3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нефть!$O$3:$O$15</c:f>
              <c:numCache>
                <c:formatCode>0.00</c:formatCode>
                <c:ptCount val="13"/>
                <c:pt idx="0">
                  <c:v>0.47000000000000008</c:v>
                </c:pt>
                <c:pt idx="1">
                  <c:v>0.29000000000000031</c:v>
                </c:pt>
                <c:pt idx="2" formatCode="0.000">
                  <c:v>2.0000000000000052E-3</c:v>
                </c:pt>
                <c:pt idx="3">
                  <c:v>0.26</c:v>
                </c:pt>
                <c:pt idx="4" formatCode="0.000">
                  <c:v>3.0000000000000092E-3</c:v>
                </c:pt>
                <c:pt idx="5">
                  <c:v>4.0000000000000022E-2</c:v>
                </c:pt>
                <c:pt idx="6">
                  <c:v>3.57</c:v>
                </c:pt>
                <c:pt idx="7">
                  <c:v>1.29</c:v>
                </c:pt>
                <c:pt idx="8">
                  <c:v>0</c:v>
                </c:pt>
                <c:pt idx="9">
                  <c:v>3.0000000000000002E-2</c:v>
                </c:pt>
                <c:pt idx="10">
                  <c:v>0</c:v>
                </c:pt>
                <c:pt idx="11">
                  <c:v>0</c:v>
                </c:pt>
                <c:pt idx="12" formatCode="0.000">
                  <c:v>4.0000000000000114E-3</c:v>
                </c:pt>
              </c:numCache>
            </c:numRef>
          </c:val>
        </c:ser>
        <c:ser>
          <c:idx val="4"/>
          <c:order val="4"/>
          <c:tx>
            <c:strRef>
              <c:f>нефть!$P$2</c:f>
              <c:strCache>
                <c:ptCount val="1"/>
                <c:pt idx="0">
                  <c:v>Ресурсы кат. D1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нефть!$P$3:$P$15</c:f>
              <c:numCache>
                <c:formatCode>0.00</c:formatCode>
                <c:ptCount val="13"/>
                <c:pt idx="0">
                  <c:v>2.7800000000000002</c:v>
                </c:pt>
                <c:pt idx="1">
                  <c:v>1.6600000000000001</c:v>
                </c:pt>
                <c:pt idx="2">
                  <c:v>2.0000000000000011E-2</c:v>
                </c:pt>
                <c:pt idx="3">
                  <c:v>3.6</c:v>
                </c:pt>
                <c:pt idx="4">
                  <c:v>0.25</c:v>
                </c:pt>
                <c:pt idx="5">
                  <c:v>0.27</c:v>
                </c:pt>
                <c:pt idx="6">
                  <c:v>26.19</c:v>
                </c:pt>
                <c:pt idx="7">
                  <c:v>2.9299999999999997</c:v>
                </c:pt>
                <c:pt idx="8">
                  <c:v>0.1</c:v>
                </c:pt>
                <c:pt idx="9">
                  <c:v>4.0000000000000022E-2</c:v>
                </c:pt>
                <c:pt idx="10" formatCode="0.000">
                  <c:v>1.0000000000000041E-3</c:v>
                </c:pt>
                <c:pt idx="11">
                  <c:v>1.0000000000000005E-2</c:v>
                </c:pt>
                <c:pt idx="12">
                  <c:v>2.0000000000000011E-2</c:v>
                </c:pt>
              </c:numCache>
            </c:numRef>
          </c:val>
        </c:ser>
        <c:ser>
          <c:idx val="5"/>
          <c:order val="5"/>
          <c:tx>
            <c:strRef>
              <c:f>нефть!$Q$2</c:f>
              <c:strCache>
                <c:ptCount val="1"/>
                <c:pt idx="0">
                  <c:v>Ресурсы кат.D2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нефть!$Q$3:$Q$15</c:f>
              <c:numCache>
                <c:formatCode>0.00</c:formatCode>
                <c:ptCount val="13"/>
                <c:pt idx="0">
                  <c:v>6.39</c:v>
                </c:pt>
                <c:pt idx="1">
                  <c:v>0.44</c:v>
                </c:pt>
                <c:pt idx="2" formatCode="0.000">
                  <c:v>1.0000000000000041E-3</c:v>
                </c:pt>
                <c:pt idx="3">
                  <c:v>0.23</c:v>
                </c:pt>
                <c:pt idx="4">
                  <c:v>0.22</c:v>
                </c:pt>
                <c:pt idx="5">
                  <c:v>0.05</c:v>
                </c:pt>
                <c:pt idx="6">
                  <c:v>7.7</c:v>
                </c:pt>
                <c:pt idx="7">
                  <c:v>3.77</c:v>
                </c:pt>
                <c:pt idx="8">
                  <c:v>0.2</c:v>
                </c:pt>
                <c:pt idx="9">
                  <c:v>3.0000000000000002E-2</c:v>
                </c:pt>
                <c:pt idx="10">
                  <c:v>7.0000000000000021E-2</c:v>
                </c:pt>
                <c:pt idx="11" formatCode="0.000">
                  <c:v>3.0000000000000092E-3</c:v>
                </c:pt>
                <c:pt idx="12">
                  <c:v>0.05</c:v>
                </c:pt>
              </c:numCache>
            </c:numRef>
          </c:val>
        </c:ser>
        <c:gapWidth val="60"/>
        <c:overlap val="100"/>
        <c:axId val="164461568"/>
        <c:axId val="164475648"/>
      </c:barChart>
      <c:catAx>
        <c:axId val="164461568"/>
        <c:scaling>
          <c:orientation val="minMax"/>
        </c:scaling>
        <c:delete val="1"/>
        <c:axPos val="b"/>
        <c:tickLblPos val="none"/>
        <c:crossAx val="164475648"/>
        <c:crosses val="autoZero"/>
        <c:auto val="1"/>
        <c:lblAlgn val="ctr"/>
        <c:lblOffset val="100"/>
      </c:catAx>
      <c:valAx>
        <c:axId val="164475648"/>
        <c:scaling>
          <c:orientation val="minMax"/>
        </c:scaling>
        <c:axPos val="l"/>
        <c:majorGridlines>
          <c:spPr>
            <a:ln w="0" cap="rnd" cmpd="sng">
              <a:prstDash val="solid"/>
              <a:bevel/>
            </a:ln>
          </c:spPr>
        </c:majorGridlines>
        <c:numFmt formatCode="General" sourceLinked="0"/>
        <c:majorTickMark val="none"/>
        <c:tickLblPos val="none"/>
        <c:spPr>
          <a:ln w="25400">
            <a:noFill/>
          </a:ln>
        </c:spPr>
        <c:crossAx val="164461568"/>
        <c:crosses val="autoZero"/>
        <c:crossBetween val="between"/>
      </c:valAx>
      <c:spPr>
        <a:ln cmpd="sng">
          <a:solidFill>
            <a:srgbClr val="663300"/>
          </a:solidFill>
        </a:ln>
      </c:spPr>
    </c:plotArea>
    <c:legend>
      <c:legendPos val="tr"/>
      <c:layout>
        <c:manualLayout>
          <c:xMode val="edge"/>
          <c:yMode val="edge"/>
          <c:x val="4.6730279951370933E-2"/>
          <c:y val="9.5335722628580061E-2"/>
          <c:w val="0.21103906804495451"/>
          <c:h val="0.34748329047701532"/>
        </c:manualLayout>
      </c:layout>
      <c:spPr>
        <a:ln>
          <a:noFill/>
        </a:ln>
      </c:spPr>
      <c:txPr>
        <a:bodyPr/>
        <a:lstStyle/>
        <a:p>
          <a:pPr>
            <a:defRPr b="1" i="1" baseline="0"/>
          </a:pPr>
          <a:endParaRPr lang="ru-RU"/>
        </a:p>
      </c:txPr>
    </c:legend>
    <c:plotVisOnly val="1"/>
    <c:dispBlanksAs val="gap"/>
  </c:chart>
  <c:spPr>
    <a:ln w="25400">
      <a:solidFill>
        <a:srgbClr val="663300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3.871671752825049E-2"/>
          <c:y val="6.2182304932489933E-2"/>
          <c:w val="0.92291015066991822"/>
          <c:h val="0.90285859090779752"/>
        </c:manualLayout>
      </c:layout>
      <c:barChart>
        <c:barDir val="col"/>
        <c:grouping val="stacked"/>
        <c:ser>
          <c:idx val="2"/>
          <c:order val="0"/>
          <c:tx>
            <c:strRef>
              <c:f>'[2]нефть ФО'!$P$17:$P$19</c:f>
              <c:strCache>
                <c:ptCount val="1"/>
                <c:pt idx="0">
                  <c:v>Тимано-Печорская НГП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ФО'!$P$20:$P$27</c:f>
              <c:numCache>
                <c:formatCode>General</c:formatCode>
                <c:ptCount val="8"/>
                <c:pt idx="0">
                  <c:v>2.4549999999999987</c:v>
                </c:pt>
                <c:pt idx="1">
                  <c:v>4.4320000000000004</c:v>
                </c:pt>
                <c:pt idx="2">
                  <c:v>0.15000000000000024</c:v>
                </c:pt>
              </c:numCache>
            </c:numRef>
          </c:val>
        </c:ser>
        <c:ser>
          <c:idx val="1"/>
          <c:order val="1"/>
          <c:tx>
            <c:strRef>
              <c:f>'[2]нефть ФО'!$Q$17:$Q$19</c:f>
              <c:strCache>
                <c:ptCount val="1"/>
                <c:pt idx="0">
                  <c:v>Балтийская НО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ФО'!$Q$20:$Q$27</c:f>
              <c:numCache>
                <c:formatCode>General</c:formatCode>
                <c:ptCount val="8"/>
                <c:pt idx="1">
                  <c:v>0.30000000000000032</c:v>
                </c:pt>
              </c:numCache>
            </c:numRef>
          </c:val>
        </c:ser>
        <c:ser>
          <c:idx val="0"/>
          <c:order val="2"/>
          <c:tx>
            <c:strRef>
              <c:f>'[2]нефть ФО'!$R$17:$R$19</c:f>
              <c:strCache>
                <c:ptCount val="1"/>
                <c:pt idx="0">
                  <c:v>Волго-Уральская НГП</c:v>
                </c:pt>
              </c:strCache>
            </c:strRef>
          </c:tx>
          <c:spPr>
            <a:solidFill>
              <a:srgbClr val="9933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ФО'!$R$20:$R$27</c:f>
              <c:numCache>
                <c:formatCode>General</c:formatCode>
                <c:ptCount val="8"/>
                <c:pt idx="1">
                  <c:v>0.15000000000000024</c:v>
                </c:pt>
                <c:pt idx="2">
                  <c:v>12.377000000000002</c:v>
                </c:pt>
                <c:pt idx="3">
                  <c:v>0.46300000000000002</c:v>
                </c:pt>
                <c:pt idx="5">
                  <c:v>0.15000000000000024</c:v>
                </c:pt>
              </c:numCache>
            </c:numRef>
          </c:val>
        </c:ser>
        <c:ser>
          <c:idx val="3"/>
          <c:order val="3"/>
          <c:tx>
            <c:strRef>
              <c:f>'[2]нефть ФО'!$S$17:$S$19</c:f>
              <c:strCache>
                <c:ptCount val="1"/>
                <c:pt idx="0">
                  <c:v>Прикаспийская НГП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ФО'!$S$20:$S$27</c:f>
              <c:numCache>
                <c:formatCode>General</c:formatCode>
                <c:ptCount val="8"/>
                <c:pt idx="0">
                  <c:v>0.19</c:v>
                </c:pt>
                <c:pt idx="2">
                  <c:v>0.30000000000000032</c:v>
                </c:pt>
                <c:pt idx="3">
                  <c:v>0.33800000000000457</c:v>
                </c:pt>
              </c:numCache>
            </c:numRef>
          </c:val>
        </c:ser>
        <c:ser>
          <c:idx val="4"/>
          <c:order val="4"/>
          <c:tx>
            <c:strRef>
              <c:f>'[2]нефть ФО'!$T$17:$T$19</c:f>
              <c:strCache>
                <c:ptCount val="1"/>
                <c:pt idx="0">
                  <c:v>Северо-Кавказская НГП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ФО'!$T$20:$T$27</c:f>
              <c:numCache>
                <c:formatCode>General</c:formatCode>
                <c:ptCount val="8"/>
                <c:pt idx="0">
                  <c:v>0.98099999999999998</c:v>
                </c:pt>
                <c:pt idx="3">
                  <c:v>0.35200000000000031</c:v>
                </c:pt>
                <c:pt idx="4">
                  <c:v>0.89700000000000002</c:v>
                </c:pt>
              </c:numCache>
            </c:numRef>
          </c:val>
        </c:ser>
        <c:ser>
          <c:idx val="5"/>
          <c:order val="5"/>
          <c:tx>
            <c:strRef>
              <c:f>'[2]нефть ФО'!$U$17:$U$19</c:f>
              <c:strCache>
                <c:ptCount val="1"/>
                <c:pt idx="0">
                  <c:v>Западно-Сибирская НГП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ФО'!$U$20:$U$27</c:f>
              <c:numCache>
                <c:formatCode>General</c:formatCode>
                <c:ptCount val="8"/>
                <c:pt idx="0">
                  <c:v>1.8779999999999839</c:v>
                </c:pt>
                <c:pt idx="5">
                  <c:v>56.880999999999993</c:v>
                </c:pt>
                <c:pt idx="6">
                  <c:v>3.6509999999999998</c:v>
                </c:pt>
              </c:numCache>
            </c:numRef>
          </c:val>
        </c:ser>
        <c:ser>
          <c:idx val="6"/>
          <c:order val="6"/>
          <c:tx>
            <c:strRef>
              <c:f>'[2]нефть ФО'!$V$17:$V$19</c:f>
              <c:strCache>
                <c:ptCount val="1"/>
                <c:pt idx="0">
                  <c:v>Лено-Тунгусская НГП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ФО'!$V$20:$V$27</c:f>
              <c:numCache>
                <c:formatCode>General</c:formatCode>
                <c:ptCount val="8"/>
                <c:pt idx="6">
                  <c:v>6.7690000000000001</c:v>
                </c:pt>
                <c:pt idx="7">
                  <c:v>2</c:v>
                </c:pt>
              </c:numCache>
            </c:numRef>
          </c:val>
        </c:ser>
        <c:ser>
          <c:idx val="7"/>
          <c:order val="7"/>
          <c:tx>
            <c:strRef>
              <c:f>'[2]нефть ФО'!$W$17:$W$19</c:f>
              <c:strCache>
                <c:ptCount val="1"/>
                <c:pt idx="0">
                  <c:v>Лено-Вилюйская НГП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ФО'!$W$20:$W$27</c:f>
              <c:numCache>
                <c:formatCode>General</c:formatCode>
                <c:ptCount val="8"/>
                <c:pt idx="7">
                  <c:v>0.2</c:v>
                </c:pt>
              </c:numCache>
            </c:numRef>
          </c:val>
        </c:ser>
        <c:ser>
          <c:idx val="8"/>
          <c:order val="8"/>
          <c:tx>
            <c:strRef>
              <c:f>'[2]нефть ФО'!$X$17:$X$19</c:f>
              <c:strCache>
                <c:ptCount val="1"/>
                <c:pt idx="0">
                  <c:v>Охотская НГП</c:v>
                </c:pt>
              </c:strCache>
            </c:strRef>
          </c:tx>
          <c:spPr>
            <a:solidFill>
              <a:srgbClr val="00D661"/>
            </a:solidFill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ФО'!$X$20:$X$27</c:f>
              <c:numCache>
                <c:formatCode>General</c:formatCode>
                <c:ptCount val="8"/>
                <c:pt idx="0">
                  <c:v>1.4129999999999792</c:v>
                </c:pt>
                <c:pt idx="7">
                  <c:v>0.35000000000000031</c:v>
                </c:pt>
              </c:numCache>
            </c:numRef>
          </c:val>
        </c:ser>
        <c:ser>
          <c:idx val="9"/>
          <c:order val="9"/>
          <c:tx>
            <c:strRef>
              <c:f>'[2]нефть ФО'!$Y$17:$Y$19</c:f>
              <c:strCache>
                <c:ptCount val="1"/>
                <c:pt idx="0">
                  <c:v>Притихоокеанская НГП</c:v>
                </c:pt>
              </c:strCache>
            </c:strRef>
          </c:tx>
          <c:spPr>
            <a:solidFill>
              <a:srgbClr val="FDA8A1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ФО'!$Y$20:$Y$27</c:f>
              <c:numCache>
                <c:formatCode>General</c:formatCode>
                <c:ptCount val="8"/>
                <c:pt idx="0">
                  <c:v>0.23800000000000004</c:v>
                </c:pt>
                <c:pt idx="7">
                  <c:v>0.30000000000000032</c:v>
                </c:pt>
              </c:numCache>
            </c:numRef>
          </c:val>
        </c:ser>
        <c:ser>
          <c:idx val="10"/>
          <c:order val="10"/>
          <c:tx>
            <c:strRef>
              <c:f>'[2]нефть ФО'!$Z$17:$Z$19</c:f>
              <c:strCache>
                <c:ptCount val="1"/>
                <c:pt idx="0">
                  <c:v>Япономорская НГП 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ФО'!$Z$20:$Z$27</c:f>
              <c:numCache>
                <c:formatCode>General</c:formatCode>
                <c:ptCount val="8"/>
                <c:pt idx="0">
                  <c:v>0.11600000000000002</c:v>
                </c:pt>
                <c:pt idx="7">
                  <c:v>0.18900000000000144</c:v>
                </c:pt>
              </c:numCache>
            </c:numRef>
          </c:val>
        </c:ser>
        <c:ser>
          <c:idx val="11"/>
          <c:order val="11"/>
          <c:tx>
            <c:strRef>
              <c:f>'[2]нефть ФО'!$AA$17:$AA$19</c:f>
              <c:strCache>
                <c:ptCount val="1"/>
                <c:pt idx="0">
                  <c:v>Самостоятельные НГО и НГР</c:v>
                </c:pt>
              </c:strCache>
            </c:strRef>
          </c:tx>
          <c:spPr>
            <a:solidFill>
              <a:srgbClr val="F40C0C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ФО'!$AA$20:$AA$27</c:f>
              <c:numCache>
                <c:formatCode>General</c:formatCode>
                <c:ptCount val="8"/>
                <c:pt idx="7">
                  <c:v>0.19500000000000001</c:v>
                </c:pt>
              </c:numCache>
            </c:numRef>
          </c:val>
        </c:ser>
        <c:ser>
          <c:idx val="12"/>
          <c:order val="12"/>
          <c:tx>
            <c:strRef>
              <c:f>'[2]нефть ФО'!$AB$17:$AB$19</c:f>
              <c:strCache>
                <c:ptCount val="1"/>
                <c:pt idx="0">
                  <c:v>Арктические акватории шельфа РФ</c:v>
                </c:pt>
              </c:strCache>
            </c:strRef>
          </c:tx>
          <c:dLbls>
            <c:dLbl>
              <c:idx val="0"/>
              <c:delete val="1"/>
            </c:dLbl>
            <c:showVal val="1"/>
          </c:dLbls>
          <c:cat>
            <c:strRef>
              <c:f>'[2]нефть ФО'!$O$20:$O$27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'[2]нефть ФО'!$AB$20:$AB$27</c:f>
              <c:numCache>
                <c:formatCode>General</c:formatCode>
                <c:ptCount val="8"/>
                <c:pt idx="0">
                  <c:v>5.4189999999999996</c:v>
                </c:pt>
              </c:numCache>
            </c:numRef>
          </c:val>
        </c:ser>
        <c:gapWidth val="60"/>
        <c:overlap val="100"/>
        <c:axId val="164719616"/>
        <c:axId val="164729600"/>
      </c:barChart>
      <c:catAx>
        <c:axId val="164719616"/>
        <c:scaling>
          <c:orientation val="minMax"/>
        </c:scaling>
        <c:delete val="1"/>
        <c:axPos val="b"/>
        <c:tickLblPos val="none"/>
        <c:crossAx val="164729600"/>
        <c:crosses val="autoZero"/>
        <c:auto val="1"/>
        <c:lblAlgn val="ctr"/>
        <c:lblOffset val="100"/>
      </c:catAx>
      <c:valAx>
        <c:axId val="164729600"/>
        <c:scaling>
          <c:orientation val="minMax"/>
        </c:scaling>
        <c:axPos val="l"/>
        <c:majorGridlines>
          <c:spPr>
            <a:ln w="0" cap="rnd" cmpd="sng">
              <a:solidFill>
                <a:srgbClr val="663300"/>
              </a:solidFill>
              <a:prstDash val="solid"/>
              <a:bevel/>
            </a:ln>
          </c:spPr>
        </c:majorGridlines>
        <c:numFmt formatCode="General" sourceLinked="0"/>
        <c:majorTickMark val="none"/>
        <c:tickLblPos val="none"/>
        <c:spPr>
          <a:ln w="25400">
            <a:noFill/>
          </a:ln>
        </c:spPr>
        <c:crossAx val="164719616"/>
        <c:crosses val="autoZero"/>
        <c:crossBetween val="between"/>
      </c:valAx>
      <c:spPr>
        <a:ln cmpd="sng"/>
      </c:spPr>
    </c:plotArea>
    <c:legend>
      <c:legendPos val="t"/>
      <c:layout>
        <c:manualLayout>
          <c:xMode val="edge"/>
          <c:yMode val="edge"/>
          <c:x val="0"/>
          <c:y val="6.5342823104099904E-2"/>
          <c:w val="0.63584708717182681"/>
          <c:h val="0.55002353276882165"/>
        </c:manualLayout>
      </c:layout>
      <c:txPr>
        <a:bodyPr/>
        <a:lstStyle/>
        <a:p>
          <a:pPr>
            <a:defRPr sz="1100" b="1" i="1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spPr>
    <a:ln w="25400" cmpd="thickThin">
      <a:solidFill>
        <a:schemeClr val="accent6">
          <a:lumMod val="50000"/>
        </a:schemeClr>
      </a:solidFill>
    </a:ln>
    <a:scene3d>
      <a:camera prst="orthographicFront"/>
      <a:lightRig rig="threePt" dir="t"/>
    </a:scene3d>
    <a:sp3d/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plotArea>
      <c:layout>
        <c:manualLayout>
          <c:layoutTarget val="inner"/>
          <c:xMode val="edge"/>
          <c:yMode val="edge"/>
          <c:x val="7.9905328427832989E-2"/>
          <c:y val="7.3887049771284158E-2"/>
          <c:w val="0.90062844211555226"/>
          <c:h val="0.53079925028843988"/>
        </c:manualLayout>
      </c:layout>
      <c:barChart>
        <c:barDir val="col"/>
        <c:grouping val="clustered"/>
        <c:ser>
          <c:idx val="0"/>
          <c:order val="0"/>
          <c:tx>
            <c:strRef>
              <c:f>'Графики для печати'!$R$8</c:f>
              <c:strCache>
                <c:ptCount val="1"/>
                <c:pt idx="0">
                  <c:v>Ресурсы кат. С3+D</c:v>
                </c:pt>
              </c:strCache>
            </c:strRef>
          </c:tx>
          <c:spPr>
            <a:solidFill>
              <a:srgbClr val="FFB265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0"/>
                  <c:y val="3.035230663190730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5.0550870169558965E-3"/>
                  <c:y val="5.00296289082758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623</a:t>
                    </a:r>
                  </a:p>
                </c:rich>
              </c:tx>
              <c:dLblPos val="outEnd"/>
            </c:dLbl>
            <c:dLbl>
              <c:idx val="3"/>
              <c:layout>
                <c:manualLayout>
                  <c:x val="-1.882933175681776E-3"/>
                  <c:y val="1.46372437861273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  <a:r>
                      <a:rPr lang="ru-RU"/>
                      <a:t>8</a:t>
                    </a:r>
                    <a:endParaRPr lang="en-US"/>
                  </a:p>
                </c:rich>
              </c:tx>
              <c:dLblPos val="outEnd"/>
            </c:dLbl>
            <c:dLbl>
              <c:idx val="4"/>
              <c:layout>
                <c:manualLayout>
                  <c:x val="1.1672605509354381E-2"/>
                  <c:y val="2.7783933215215387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30</a:t>
                    </a:r>
                    <a:endParaRPr lang="en-US"/>
                  </a:p>
                </c:rich>
              </c:tx>
              <c:dLblPos val="outEnd"/>
            </c:dLbl>
            <c:dLbl>
              <c:idx val="8"/>
              <c:layout>
                <c:manualLayout>
                  <c:x val="-1.4654450731193885E-3"/>
                  <c:y val="4.3686492033319134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-1.0258144060574976E-2"/>
                  <c:y val="4.1817452332632062E-3"/>
                </c:manualLayout>
              </c:layout>
              <c:dLblPos val="outEnd"/>
              <c:showVal val="1"/>
            </c:dLbl>
            <c:dLbl>
              <c:idx val="15"/>
              <c:layout>
                <c:manualLayout>
                  <c:x val="-2.9084470118168832E-3"/>
                  <c:y val="0"/>
                </c:manualLayout>
              </c:layout>
              <c:dLblPos val="outEnd"/>
              <c:showVal val="1"/>
            </c:dLbl>
            <c:spPr>
              <a:solidFill>
                <a:schemeClr val="bg2"/>
              </a:solidFill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8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'Графики для печати'!$P$9:$P$24</c:f>
              <c:strCache>
                <c:ptCount val="16"/>
                <c:pt idx="0">
                  <c:v>Тимано-Печорская НГП</c:v>
                </c:pt>
                <c:pt idx="1">
                  <c:v>Волго-Уральская НГП</c:v>
                </c:pt>
                <c:pt idx="2">
                  <c:v>Прикаспийская НГП</c:v>
                </c:pt>
                <c:pt idx="3">
                  <c:v>Северо-Кавказская НГП</c:v>
                </c:pt>
                <c:pt idx="4">
                  <c:v>Балтийская НО</c:v>
                </c:pt>
                <c:pt idx="5">
                  <c:v>Западно-Сибирская НГП</c:v>
                </c:pt>
                <c:pt idx="6">
                  <c:v>Лено-Тунгусская НГП</c:v>
                </c:pt>
                <c:pt idx="7">
                  <c:v>Лено-Вилюйская  НГП</c:v>
                </c:pt>
                <c:pt idx="8">
                  <c:v>Охотская НГП</c:v>
                </c:pt>
                <c:pt idx="9">
                  <c:v>Притихоокеанская НГП</c:v>
                </c:pt>
                <c:pt idx="10">
                  <c:v>Япономорская НГП</c:v>
                </c:pt>
                <c:pt idx="11">
                  <c:v>Арктические акватории</c:v>
                </c:pt>
                <c:pt idx="12">
                  <c:v>Дальневосточные акватории</c:v>
                </c:pt>
                <c:pt idx="13">
                  <c:v>Южные акватории</c:v>
                </c:pt>
                <c:pt idx="14">
                  <c:v>Балтийское море</c:v>
                </c:pt>
                <c:pt idx="15">
                  <c:v>Прочие НГО и НГР РФ</c:v>
                </c:pt>
              </c:strCache>
            </c:strRef>
          </c:cat>
          <c:val>
            <c:numRef>
              <c:f>'Графики для печати'!$R$9:$R$24</c:f>
              <c:numCache>
                <c:formatCode>0</c:formatCode>
                <c:ptCount val="16"/>
                <c:pt idx="0">
                  <c:v>2961.3930000000096</c:v>
                </c:pt>
                <c:pt idx="1">
                  <c:v>4263.5450000000001</c:v>
                </c:pt>
                <c:pt idx="2">
                  <c:v>623.20000000000005</c:v>
                </c:pt>
                <c:pt idx="3">
                  <c:v>417.92499999999899</c:v>
                </c:pt>
                <c:pt idx="4">
                  <c:v>29.818000000000001</c:v>
                </c:pt>
                <c:pt idx="5">
                  <c:v>26996.941999999999</c:v>
                </c:pt>
                <c:pt idx="6">
                  <c:v>9418.0310000000009</c:v>
                </c:pt>
                <c:pt idx="7">
                  <c:v>137</c:v>
                </c:pt>
                <c:pt idx="8">
                  <c:v>122.31399999999999</c:v>
                </c:pt>
                <c:pt idx="9">
                  <c:v>83.910000000000025</c:v>
                </c:pt>
                <c:pt idx="10">
                  <c:v>13.047000000000001</c:v>
                </c:pt>
                <c:pt idx="11">
                  <c:v>12562.732000000016</c:v>
                </c:pt>
                <c:pt idx="12">
                  <c:v>1827.9449999999997</c:v>
                </c:pt>
                <c:pt idx="13">
                  <c:v>1680.595</c:v>
                </c:pt>
                <c:pt idx="14">
                  <c:v>47.412700000000001</c:v>
                </c:pt>
                <c:pt idx="15">
                  <c:v>129.1902999999958</c:v>
                </c:pt>
              </c:numCache>
            </c:numRef>
          </c:val>
        </c:ser>
        <c:ser>
          <c:idx val="1"/>
          <c:order val="1"/>
          <c:tx>
            <c:strRef>
              <c:f>'Графики для печати'!$Q$8</c:f>
              <c:strCache>
                <c:ptCount val="1"/>
                <c:pt idx="0">
                  <c:v>в т.ч. ресурсы кат. С3</c:v>
                </c:pt>
              </c:strCache>
            </c:strRef>
          </c:tx>
          <c:spPr>
            <a:solidFill>
              <a:srgbClr val="9966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2904173655813824E-3"/>
                  <c:y val="4.850595112107982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8363600075711747E-4"/>
                  <c:y val="6.359698590034989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7752221761753773E-3"/>
                  <c:y val="5.596774629975381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134</a:t>
                    </a:r>
                  </a:p>
                </c:rich>
              </c:tx>
              <c:dLblPos val="outEnd"/>
            </c:dLbl>
            <c:dLbl>
              <c:idx val="3"/>
              <c:layout>
                <c:manualLayout>
                  <c:x val="1.2241241251900939E-2"/>
                  <c:y val="2.911715127901157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145</a:t>
                    </a:r>
                  </a:p>
                </c:rich>
              </c:tx>
              <c:dLblPos val="outEnd"/>
            </c:dLbl>
            <c:dLbl>
              <c:idx val="4"/>
              <c:layout>
                <c:manualLayout>
                  <c:x val="1.7543859649122938E-2"/>
                  <c:y val="2.3151361398974086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</a:p>
                </c:rich>
              </c:tx>
              <c:dLblPos val="outEnd"/>
            </c:dLbl>
            <c:dLbl>
              <c:idx val="8"/>
              <c:layout>
                <c:manualLayout>
                  <c:x val="8.7253410354506504E-3"/>
                  <c:y val="6.3100134448002424E-3"/>
                </c:manualLayout>
              </c:layout>
              <c:showVal val="1"/>
            </c:dLbl>
            <c:dLbl>
              <c:idx val="11"/>
              <c:layout>
                <c:manualLayout>
                  <c:x val="5.9066665613213866E-3"/>
                  <c:y val="2.1033378149334543E-3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5.8168940236337724E-3"/>
                  <c:y val="2.1033378149334543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1.8904905576809742E-2"/>
                  <c:y val="0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7.2711175295422292E-3"/>
                  <c:y val="0"/>
                </c:manualLayout>
              </c:layout>
              <c:dLblPos val="outEnd"/>
              <c:showVal val="1"/>
            </c:dLbl>
            <c:dLbl>
              <c:idx val="15"/>
              <c:layout>
                <c:manualLayout>
                  <c:x val="7.2711175295423133E-3"/>
                  <c:y val="7.712149563346206E-17"/>
                </c:manualLayout>
              </c:layout>
              <c:dLblPos val="outEnd"/>
              <c:showVal val="1"/>
            </c:dLbl>
            <c:spPr>
              <a:solidFill>
                <a:schemeClr val="bg2"/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'Графики для печати'!$P$9:$P$24</c:f>
              <c:strCache>
                <c:ptCount val="16"/>
                <c:pt idx="0">
                  <c:v>Тимано-Печорская НГП</c:v>
                </c:pt>
                <c:pt idx="1">
                  <c:v>Волго-Уральская НГП</c:v>
                </c:pt>
                <c:pt idx="2">
                  <c:v>Прикаспийская НГП</c:v>
                </c:pt>
                <c:pt idx="3">
                  <c:v>Северо-Кавказская НГП</c:v>
                </c:pt>
                <c:pt idx="4">
                  <c:v>Балтийская НО</c:v>
                </c:pt>
                <c:pt idx="5">
                  <c:v>Западно-Сибирская НГП</c:v>
                </c:pt>
                <c:pt idx="6">
                  <c:v>Лено-Тунгусская НГП</c:v>
                </c:pt>
                <c:pt idx="7">
                  <c:v>Лено-Вилюйская  НГП</c:v>
                </c:pt>
                <c:pt idx="8">
                  <c:v>Охотская НГП</c:v>
                </c:pt>
                <c:pt idx="9">
                  <c:v>Притихоокеанская НГП</c:v>
                </c:pt>
                <c:pt idx="10">
                  <c:v>Япономорская НГП</c:v>
                </c:pt>
                <c:pt idx="11">
                  <c:v>Арктические акватории</c:v>
                </c:pt>
                <c:pt idx="12">
                  <c:v>Дальневосточные акватории</c:v>
                </c:pt>
                <c:pt idx="13">
                  <c:v>Южные акватории</c:v>
                </c:pt>
                <c:pt idx="14">
                  <c:v>Балтийское море</c:v>
                </c:pt>
                <c:pt idx="15">
                  <c:v>Прочие НГО и НГР РФ</c:v>
                </c:pt>
              </c:strCache>
            </c:strRef>
          </c:cat>
          <c:val>
            <c:numRef>
              <c:f>'Графики для печати'!$Q$9:$Q$24</c:f>
              <c:numCache>
                <c:formatCode>0</c:formatCode>
                <c:ptCount val="16"/>
                <c:pt idx="0">
                  <c:v>934.2829999999999</c:v>
                </c:pt>
                <c:pt idx="1">
                  <c:v>1295.5250000000001</c:v>
                </c:pt>
                <c:pt idx="2">
                  <c:v>134.07399999999998</c:v>
                </c:pt>
                <c:pt idx="3">
                  <c:v>144.505</c:v>
                </c:pt>
                <c:pt idx="4">
                  <c:v>2.4099999999999997</c:v>
                </c:pt>
                <c:pt idx="5">
                  <c:v>5005.9640000000009</c:v>
                </c:pt>
                <c:pt idx="6">
                  <c:v>1839.6419999999998</c:v>
                </c:pt>
                <c:pt idx="8">
                  <c:v>42.682000000000002</c:v>
                </c:pt>
                <c:pt idx="11">
                  <c:v>939.86399999999946</c:v>
                </c:pt>
                <c:pt idx="12">
                  <c:v>219.48000000000027</c:v>
                </c:pt>
                <c:pt idx="13">
                  <c:v>1617.9580000000001</c:v>
                </c:pt>
                <c:pt idx="14">
                  <c:v>31.297000000000001</c:v>
                </c:pt>
                <c:pt idx="15">
                  <c:v>89.315999999998226</c:v>
                </c:pt>
              </c:numCache>
            </c:numRef>
          </c:val>
        </c:ser>
        <c:gapWidth val="103"/>
        <c:overlap val="17"/>
        <c:axId val="164817152"/>
        <c:axId val="169533440"/>
      </c:barChart>
      <c:catAx>
        <c:axId val="164817152"/>
        <c:scaling>
          <c:orientation val="minMax"/>
        </c:scaling>
        <c:axPos val="b"/>
        <c:numFmt formatCode="@" sourceLinked="1"/>
        <c:tickLblPos val="nextTo"/>
        <c:txPr>
          <a:bodyPr rot="-5400000" vert="horz"/>
          <a:lstStyle/>
          <a:p>
            <a:pPr>
              <a:defRPr sz="900" b="1" i="0" u="none" strike="noStrike" baseline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9533440"/>
        <c:crosses val="autoZero"/>
        <c:auto val="1"/>
        <c:lblAlgn val="ctr"/>
        <c:lblOffset val="100"/>
        <c:tickLblSkip val="1"/>
      </c:catAx>
      <c:valAx>
        <c:axId val="169533440"/>
        <c:scaling>
          <c:orientation val="minMax"/>
        </c:scaling>
        <c:axPos val="l"/>
        <c:majorGridlines>
          <c:spPr>
            <a:ln>
              <a:solidFill>
                <a:srgbClr val="663300"/>
              </a:solidFill>
            </a:ln>
          </c:spPr>
        </c:majorGridlines>
        <c:numFmt formatCode="#,##0" sourceLinked="0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817152"/>
        <c:crosses val="autoZero"/>
        <c:crossBetween val="between"/>
      </c:valAx>
      <c:spPr>
        <a:solidFill>
          <a:srgbClr val="F2F6EA"/>
        </a:solidFill>
        <a:ln>
          <a:solidFill>
            <a:srgbClr val="663300"/>
          </a:solidFill>
        </a:ln>
        <a:scene3d>
          <a:camera prst="orthographicFront"/>
          <a:lightRig rig="threePt" dir="t"/>
        </a:scene3d>
        <a:sp3d prstMaterial="metal"/>
      </c:spPr>
    </c:plotArea>
    <c:legend>
      <c:legendPos val="r"/>
      <c:layout>
        <c:manualLayout>
          <c:xMode val="edge"/>
          <c:yMode val="edge"/>
          <c:x val="9.2051073196067867E-2"/>
          <c:y val="8.3742124121807718E-2"/>
          <c:w val="0.20719193518495221"/>
          <c:h val="7.2109586749728713E-2"/>
        </c:manualLayout>
      </c:layout>
      <c:spPr>
        <a:solidFill>
          <a:srgbClr val="F2F6EA"/>
        </a:solidFill>
      </c:spPr>
      <c:txPr>
        <a:bodyPr/>
        <a:lstStyle/>
        <a:p>
          <a:pPr>
            <a:defRPr sz="1200" b="0" i="1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5400">
      <a:solidFill>
        <a:srgbClr val="6633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36"/>
      <c:perspective val="50"/>
    </c:view3D>
    <c:plotArea>
      <c:layout>
        <c:manualLayout>
          <c:layoutTarget val="inner"/>
          <c:xMode val="edge"/>
          <c:yMode val="edge"/>
          <c:x val="3.0061819680232402E-2"/>
          <c:y val="7.2016477436215115E-2"/>
          <c:w val="0.90184599125164799"/>
          <c:h val="0.87982877110790914"/>
        </c:manualLayout>
      </c:layout>
      <c:pie3DChart>
        <c:varyColors val="1"/>
        <c:ser>
          <c:idx val="0"/>
          <c:order val="0"/>
          <c:explosion val="4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'для построений'!$B$34:$F$34</c:f>
              <c:strCache>
                <c:ptCount val="5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Д1+Д2</c:v>
                </c:pt>
                <c:pt idx="4">
                  <c:v>Накопленная добыча</c:v>
                </c:pt>
              </c:strCache>
            </c:strRef>
          </c:cat>
          <c:val>
            <c:numRef>
              <c:f>'для построений'!$B$35:$F$35</c:f>
              <c:numCache>
                <c:formatCode>0.0%</c:formatCode>
                <c:ptCount val="5"/>
                <c:pt idx="0">
                  <c:v>0.17920000000000041</c:v>
                </c:pt>
                <c:pt idx="1">
                  <c:v>7.3599999999999999E-2</c:v>
                </c:pt>
                <c:pt idx="2">
                  <c:v>0.10740000000000002</c:v>
                </c:pt>
                <c:pt idx="3">
                  <c:v>0.57600000000000062</c:v>
                </c:pt>
                <c:pt idx="4">
                  <c:v>6.4300000000000523E-2</c:v>
                </c:pt>
              </c:numCache>
            </c:numRef>
          </c:val>
        </c:ser>
      </c:pie3DChart>
    </c:plotArea>
    <c:plotVisOnly val="1"/>
    <c:dispBlanksAs val="zero"/>
  </c:chart>
  <c:spPr>
    <a:ln w="25400">
      <a:solidFill>
        <a:srgbClr val="663300"/>
      </a:solidFill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3.9748055737155341E-2"/>
          <c:y val="0.13780064667008787"/>
          <c:w val="0.9381483314585829"/>
          <c:h val="0.83958171330278664"/>
        </c:manualLayout>
      </c:layout>
      <c:barChart>
        <c:barDir val="col"/>
        <c:grouping val="stacked"/>
        <c:ser>
          <c:idx val="0"/>
          <c:order val="0"/>
          <c:tx>
            <c:strRef>
              <c:f>'газик ФО'!$K$3</c:f>
              <c:strCache>
                <c:ptCount val="1"/>
                <c:pt idx="0">
                  <c:v>Запасы кат. C2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'газик ФО'!$J$4:$J$11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'газик ФО'!$K$4:$K$11</c:f>
              <c:numCache>
                <c:formatCode>0.000</c:formatCode>
                <c:ptCount val="8"/>
                <c:pt idx="0">
                  <c:v>-1.089</c:v>
                </c:pt>
                <c:pt idx="1">
                  <c:v>-3.2000000000000042E-2</c:v>
                </c:pt>
                <c:pt idx="2">
                  <c:v>-4.5000000000000012E-2</c:v>
                </c:pt>
                <c:pt idx="3">
                  <c:v>-0.92400000000000004</c:v>
                </c:pt>
                <c:pt idx="4">
                  <c:v>-2.8000000000000001E-2</c:v>
                </c:pt>
                <c:pt idx="5">
                  <c:v>-3.6789999999999998</c:v>
                </c:pt>
                <c:pt idx="6">
                  <c:v>-1.107</c:v>
                </c:pt>
                <c:pt idx="7">
                  <c:v>-0.45700000000000002</c:v>
                </c:pt>
              </c:numCache>
            </c:numRef>
          </c:val>
        </c:ser>
        <c:ser>
          <c:idx val="1"/>
          <c:order val="1"/>
          <c:tx>
            <c:strRef>
              <c:f>'газик ФО'!$L$3</c:f>
              <c:strCache>
                <c:ptCount val="1"/>
                <c:pt idx="0">
                  <c:v>Запасы кат. A+B+C1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'газик ФО'!$J$4:$J$11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'газик ФО'!$L$4:$L$11</c:f>
              <c:numCache>
                <c:formatCode>0.000</c:formatCode>
                <c:ptCount val="8"/>
                <c:pt idx="0">
                  <c:v>-2.048</c:v>
                </c:pt>
                <c:pt idx="1">
                  <c:v>-0.23500000000000001</c:v>
                </c:pt>
                <c:pt idx="2">
                  <c:v>-0.36300000000000032</c:v>
                </c:pt>
                <c:pt idx="3">
                  <c:v>-1.034</c:v>
                </c:pt>
                <c:pt idx="4">
                  <c:v>-3.7999999999999999E-2</c:v>
                </c:pt>
                <c:pt idx="5">
                  <c:v>-12.716000000000001</c:v>
                </c:pt>
                <c:pt idx="6">
                  <c:v>-0.97100000000000064</c:v>
                </c:pt>
                <c:pt idx="7">
                  <c:v>-0.51</c:v>
                </c:pt>
              </c:numCache>
            </c:numRef>
          </c:val>
        </c:ser>
        <c:ser>
          <c:idx val="2"/>
          <c:order val="2"/>
          <c:tx>
            <c:strRef>
              <c:f>'газик ФО'!$M$3</c:f>
              <c:strCache>
                <c:ptCount val="1"/>
                <c:pt idx="0">
                  <c:v>Накопленная добыча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'газик ФО'!$J$4:$J$11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'газик ФО'!$M$4:$M$11</c:f>
              <c:numCache>
                <c:formatCode>0.000</c:formatCode>
                <c:ptCount val="8"/>
                <c:pt idx="0">
                  <c:v>-8.0000000000000227E-3</c:v>
                </c:pt>
                <c:pt idx="1">
                  <c:v>-0.15800000000000125</c:v>
                </c:pt>
                <c:pt idx="2">
                  <c:v>-0.49900000000000233</c:v>
                </c:pt>
                <c:pt idx="3">
                  <c:v>-0.24100000000000021</c:v>
                </c:pt>
                <c:pt idx="4">
                  <c:v>-0.11899999999999998</c:v>
                </c:pt>
                <c:pt idx="5">
                  <c:v>-5.3380000000000001</c:v>
                </c:pt>
                <c:pt idx="6">
                  <c:v>-2.5000000000000001E-2</c:v>
                </c:pt>
                <c:pt idx="7">
                  <c:v>-3.6999999999999998E-2</c:v>
                </c:pt>
              </c:numCache>
            </c:numRef>
          </c:val>
        </c:ser>
        <c:ser>
          <c:idx val="3"/>
          <c:order val="3"/>
          <c:tx>
            <c:strRef>
              <c:f>'газик ФО'!$N$3</c:f>
              <c:strCache>
                <c:ptCount val="1"/>
                <c:pt idx="0">
                  <c:v>Ресурсы кат. C3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'газик ФО'!$J$4:$J$11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'газик ФО'!$N$4:$N$11</c:f>
              <c:numCache>
                <c:formatCode>0.000</c:formatCode>
                <c:ptCount val="8"/>
                <c:pt idx="0">
                  <c:v>2.7989999999999999</c:v>
                </c:pt>
                <c:pt idx="1">
                  <c:v>2.3E-2</c:v>
                </c:pt>
                <c:pt idx="2">
                  <c:v>4.5999999999999999E-2</c:v>
                </c:pt>
                <c:pt idx="3">
                  <c:v>6.4000000000000112E-2</c:v>
                </c:pt>
                <c:pt idx="4">
                  <c:v>1.2E-2</c:v>
                </c:pt>
                <c:pt idx="5">
                  <c:v>5.9530000000000003</c:v>
                </c:pt>
                <c:pt idx="6">
                  <c:v>1.75</c:v>
                </c:pt>
                <c:pt idx="7">
                  <c:v>8.8000000000000064E-2</c:v>
                </c:pt>
              </c:numCache>
            </c:numRef>
          </c:val>
        </c:ser>
        <c:ser>
          <c:idx val="4"/>
          <c:order val="4"/>
          <c:tx>
            <c:strRef>
              <c:f>'газик ФО'!$O$3</c:f>
              <c:strCache>
                <c:ptCount val="1"/>
                <c:pt idx="0">
                  <c:v>Ресурсы кат. D1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'газик ФО'!$J$4:$J$11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'газик ФО'!$O$4:$O$11</c:f>
              <c:numCache>
                <c:formatCode>0.000</c:formatCode>
                <c:ptCount val="8"/>
                <c:pt idx="0">
                  <c:v>6.7830000000000004</c:v>
                </c:pt>
                <c:pt idx="1">
                  <c:v>0.32400000000000262</c:v>
                </c:pt>
                <c:pt idx="2">
                  <c:v>0.8</c:v>
                </c:pt>
                <c:pt idx="3">
                  <c:v>0.80500000000000005</c:v>
                </c:pt>
                <c:pt idx="4">
                  <c:v>8.2000000000000003E-2</c:v>
                </c:pt>
                <c:pt idx="5">
                  <c:v>5.0039999999999996</c:v>
                </c:pt>
                <c:pt idx="6">
                  <c:v>5.2969999999999997</c:v>
                </c:pt>
                <c:pt idx="7">
                  <c:v>1.9750000000000001</c:v>
                </c:pt>
              </c:numCache>
            </c:numRef>
          </c:val>
        </c:ser>
        <c:ser>
          <c:idx val="5"/>
          <c:order val="5"/>
          <c:tx>
            <c:strRef>
              <c:f>'газик ФО'!$P$3</c:f>
              <c:strCache>
                <c:ptCount val="1"/>
                <c:pt idx="0">
                  <c:v>Ресурсы кат.D2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'газик ФО'!$J$4:$J$11</c:f>
              <c:strCache>
                <c:ptCount val="8"/>
                <c:pt idx="0">
                  <c:v>КОНТИНЕНТАЛЬНЫЙ ШЕЛЬФ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                  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'газик ФО'!$P$4:$P$11</c:f>
              <c:numCache>
                <c:formatCode>0.000</c:formatCode>
                <c:ptCount val="8"/>
                <c:pt idx="0">
                  <c:v>19.424999999999986</c:v>
                </c:pt>
                <c:pt idx="1">
                  <c:v>0.39800000000000302</c:v>
                </c:pt>
                <c:pt idx="2">
                  <c:v>0.36800000000000038</c:v>
                </c:pt>
                <c:pt idx="3">
                  <c:v>0.79500000000000004</c:v>
                </c:pt>
                <c:pt idx="4">
                  <c:v>1.9000000000000152E-2</c:v>
                </c:pt>
                <c:pt idx="5">
                  <c:v>7.2969999999999997</c:v>
                </c:pt>
                <c:pt idx="6">
                  <c:v>5.8860000000000001</c:v>
                </c:pt>
                <c:pt idx="7">
                  <c:v>2.3849999999999998</c:v>
                </c:pt>
              </c:numCache>
            </c:numRef>
          </c:val>
        </c:ser>
        <c:gapWidth val="60"/>
        <c:overlap val="100"/>
        <c:axId val="169791872"/>
        <c:axId val="169793408"/>
      </c:barChart>
      <c:catAx>
        <c:axId val="169791872"/>
        <c:scaling>
          <c:orientation val="minMax"/>
        </c:scaling>
        <c:delete val="1"/>
        <c:axPos val="b"/>
        <c:tickLblPos val="none"/>
        <c:crossAx val="169793408"/>
        <c:crosses val="autoZero"/>
        <c:auto val="1"/>
        <c:lblAlgn val="ctr"/>
        <c:lblOffset val="100"/>
      </c:catAx>
      <c:valAx>
        <c:axId val="169793408"/>
        <c:scaling>
          <c:orientation val="minMax"/>
          <c:max val="26"/>
          <c:min val="-24"/>
        </c:scaling>
        <c:axPos val="l"/>
        <c:majorGridlines>
          <c:spPr>
            <a:ln w="0" cap="rnd" cmpd="sng">
              <a:prstDash val="solid"/>
              <a:bevel/>
            </a:ln>
          </c:spPr>
        </c:majorGridlines>
        <c:numFmt formatCode="General" sourceLinked="0"/>
        <c:majorTickMark val="none"/>
        <c:tickLblPos val="none"/>
        <c:spPr>
          <a:ln w="25400"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69791872"/>
        <c:crosses val="autoZero"/>
        <c:crossBetween val="between"/>
        <c:majorUnit val="12"/>
        <c:minorUnit val="1"/>
      </c:valAx>
      <c:spPr>
        <a:noFill/>
        <a:ln cmpd="sng"/>
      </c:spPr>
    </c:plotArea>
    <c:legend>
      <c:legendPos val="tr"/>
      <c:layout>
        <c:manualLayout>
          <c:xMode val="edge"/>
          <c:yMode val="edge"/>
          <c:x val="3.7042419491536215E-2"/>
          <c:y val="0.65906622423853456"/>
          <c:w val="0.49072875777271213"/>
          <c:h val="0.30719857099528725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3.7068169842798059E-2"/>
          <c:y val="9.2624372434252158E-2"/>
          <c:w val="0.92291015066991822"/>
          <c:h val="0.90285859090779752"/>
        </c:manualLayout>
      </c:layout>
      <c:barChart>
        <c:barDir val="col"/>
        <c:grouping val="stacked"/>
        <c:ser>
          <c:idx val="2"/>
          <c:order val="0"/>
          <c:tx>
            <c:strRef>
              <c:f>нефть!$L$2</c:f>
              <c:strCache>
                <c:ptCount val="1"/>
                <c:pt idx="0">
                  <c:v>Запасы кат. C2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нефть!$L$3:$L$15</c:f>
              <c:numCache>
                <c:formatCode>0.00</c:formatCode>
                <c:ptCount val="13"/>
                <c:pt idx="0">
                  <c:v>-0.47000000000000008</c:v>
                </c:pt>
                <c:pt idx="1">
                  <c:v>-0.48000000000000032</c:v>
                </c:pt>
                <c:pt idx="2" formatCode="0.000">
                  <c:v>-0.1</c:v>
                </c:pt>
                <c:pt idx="3">
                  <c:v>-0.49000000000000032</c:v>
                </c:pt>
                <c:pt idx="4">
                  <c:v>-0.2</c:v>
                </c:pt>
                <c:pt idx="5">
                  <c:v>-4.0000000000000022E-2</c:v>
                </c:pt>
                <c:pt idx="6">
                  <c:v>-5.6099999999999985</c:v>
                </c:pt>
                <c:pt idx="7">
                  <c:v>-0.68</c:v>
                </c:pt>
                <c:pt idx="8">
                  <c:v>0</c:v>
                </c:pt>
                <c:pt idx="9">
                  <c:v>-1.0000000000000005E-2</c:v>
                </c:pt>
                <c:pt idx="10" formatCode="0.000">
                  <c:v>-1.0000000000000005E-2</c:v>
                </c:pt>
                <c:pt idx="11" formatCode="0.000">
                  <c:v>-1.0000000000000005E-2</c:v>
                </c:pt>
                <c:pt idx="12" formatCode="0.000">
                  <c:v>-1.0000000000000005E-2</c:v>
                </c:pt>
              </c:numCache>
            </c:numRef>
          </c:val>
        </c:ser>
        <c:ser>
          <c:idx val="1"/>
          <c:order val="1"/>
          <c:tx>
            <c:strRef>
              <c:f>нефть!$M$2</c:f>
              <c:strCache>
                <c:ptCount val="1"/>
                <c:pt idx="0">
                  <c:v>Запасы кат. A+B+C1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нефть!$M$3:$M$15</c:f>
              <c:numCache>
                <c:formatCode>0.00</c:formatCode>
                <c:ptCount val="13"/>
                <c:pt idx="0">
                  <c:v>-0.48000000000000032</c:v>
                </c:pt>
                <c:pt idx="1">
                  <c:v>-1.1000000000000001</c:v>
                </c:pt>
                <c:pt idx="2">
                  <c:v>-0.25</c:v>
                </c:pt>
                <c:pt idx="3">
                  <c:v>-2.4699999999999998</c:v>
                </c:pt>
                <c:pt idx="4" formatCode="0.000">
                  <c:v>-0.1</c:v>
                </c:pt>
                <c:pt idx="5">
                  <c:v>-0.12000000000000002</c:v>
                </c:pt>
                <c:pt idx="6">
                  <c:v>-8.92</c:v>
                </c:pt>
                <c:pt idx="7">
                  <c:v>-0.53</c:v>
                </c:pt>
                <c:pt idx="8">
                  <c:v>0</c:v>
                </c:pt>
                <c:pt idx="9">
                  <c:v>-3.0000000000000002E-2</c:v>
                </c:pt>
                <c:pt idx="10" formatCode="0.000">
                  <c:v>-1.0000000000000005E-2</c:v>
                </c:pt>
                <c:pt idx="11" formatCode="0.000">
                  <c:v>-1.0000000000000005E-2</c:v>
                </c:pt>
                <c:pt idx="12" formatCode="0.000">
                  <c:v>-2.0000000000000011E-2</c:v>
                </c:pt>
              </c:numCache>
            </c:numRef>
          </c:val>
        </c:ser>
        <c:ser>
          <c:idx val="0"/>
          <c:order val="2"/>
          <c:tx>
            <c:strRef>
              <c:f>нефть!$N$2</c:f>
              <c:strCache>
                <c:ptCount val="1"/>
                <c:pt idx="0">
                  <c:v>Накопленная добыча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нефть!$N$3:$N$15</c:f>
              <c:numCache>
                <c:formatCode>0.00</c:formatCode>
                <c:ptCount val="13"/>
                <c:pt idx="0">
                  <c:v>-3.0000000000000002E-2</c:v>
                </c:pt>
                <c:pt idx="1">
                  <c:v>-0.47000000000000008</c:v>
                </c:pt>
                <c:pt idx="2">
                  <c:v>-0.1</c:v>
                </c:pt>
                <c:pt idx="3">
                  <c:v>-5.85</c:v>
                </c:pt>
                <c:pt idx="4" formatCode="0.000">
                  <c:v>-1.0000000000000005E-2</c:v>
                </c:pt>
                <c:pt idx="5">
                  <c:v>-0.71000000000000063</c:v>
                </c:pt>
                <c:pt idx="6">
                  <c:v>-8.5400000000000009</c:v>
                </c:pt>
                <c:pt idx="7">
                  <c:v>-1.0000000000000005E-2</c:v>
                </c:pt>
                <c:pt idx="8">
                  <c:v>0</c:v>
                </c:pt>
                <c:pt idx="9">
                  <c:v>-0.2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3"/>
          <c:order val="3"/>
          <c:tx>
            <c:strRef>
              <c:f>нефть!$O$2</c:f>
              <c:strCache>
                <c:ptCount val="1"/>
                <c:pt idx="0">
                  <c:v>Ресурсы кат. C3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нефть!$O$3:$O$15</c:f>
              <c:numCache>
                <c:formatCode>0.00</c:formatCode>
                <c:ptCount val="13"/>
                <c:pt idx="0">
                  <c:v>0.47000000000000008</c:v>
                </c:pt>
                <c:pt idx="1">
                  <c:v>0.29000000000000031</c:v>
                </c:pt>
                <c:pt idx="2" formatCode="0.000">
                  <c:v>2.0000000000000052E-3</c:v>
                </c:pt>
                <c:pt idx="3">
                  <c:v>0.26</c:v>
                </c:pt>
                <c:pt idx="4" formatCode="0.000">
                  <c:v>3.0000000000000092E-3</c:v>
                </c:pt>
                <c:pt idx="5">
                  <c:v>4.0000000000000022E-2</c:v>
                </c:pt>
                <c:pt idx="6">
                  <c:v>3.57</c:v>
                </c:pt>
                <c:pt idx="7">
                  <c:v>1.29</c:v>
                </c:pt>
                <c:pt idx="8">
                  <c:v>0</c:v>
                </c:pt>
                <c:pt idx="9">
                  <c:v>3.0000000000000002E-2</c:v>
                </c:pt>
                <c:pt idx="10">
                  <c:v>0</c:v>
                </c:pt>
                <c:pt idx="11">
                  <c:v>0</c:v>
                </c:pt>
                <c:pt idx="12" formatCode="0.000">
                  <c:v>4.0000000000000114E-3</c:v>
                </c:pt>
              </c:numCache>
            </c:numRef>
          </c:val>
        </c:ser>
        <c:ser>
          <c:idx val="4"/>
          <c:order val="4"/>
          <c:tx>
            <c:strRef>
              <c:f>нефть!$P$2</c:f>
              <c:strCache>
                <c:ptCount val="1"/>
                <c:pt idx="0">
                  <c:v>Ресурсы кат. D1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нефть!$P$3:$P$15</c:f>
              <c:numCache>
                <c:formatCode>0.00</c:formatCode>
                <c:ptCount val="13"/>
                <c:pt idx="0">
                  <c:v>2.7800000000000002</c:v>
                </c:pt>
                <c:pt idx="1">
                  <c:v>1.6600000000000001</c:v>
                </c:pt>
                <c:pt idx="2">
                  <c:v>2.0000000000000011E-2</c:v>
                </c:pt>
                <c:pt idx="3">
                  <c:v>3.6</c:v>
                </c:pt>
                <c:pt idx="4">
                  <c:v>0.25</c:v>
                </c:pt>
                <c:pt idx="5">
                  <c:v>0.27</c:v>
                </c:pt>
                <c:pt idx="6">
                  <c:v>26.19</c:v>
                </c:pt>
                <c:pt idx="7">
                  <c:v>2.9299999999999997</c:v>
                </c:pt>
                <c:pt idx="8">
                  <c:v>0.1</c:v>
                </c:pt>
                <c:pt idx="9">
                  <c:v>4.0000000000000022E-2</c:v>
                </c:pt>
                <c:pt idx="10" formatCode="0.000">
                  <c:v>1.0000000000000041E-3</c:v>
                </c:pt>
                <c:pt idx="11">
                  <c:v>1.0000000000000005E-2</c:v>
                </c:pt>
                <c:pt idx="12">
                  <c:v>2.0000000000000011E-2</c:v>
                </c:pt>
              </c:numCache>
            </c:numRef>
          </c:val>
        </c:ser>
        <c:ser>
          <c:idx val="5"/>
          <c:order val="5"/>
          <c:tx>
            <c:strRef>
              <c:f>нефть!$Q$2</c:f>
              <c:strCache>
                <c:ptCount val="1"/>
                <c:pt idx="0">
                  <c:v>Ресурсы кат.D2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cat>
            <c:strRef>
              <c:f>нефть!$K$3:$K$15</c:f>
              <c:strCache>
                <c:ptCount val="13"/>
                <c:pt idx="0">
                  <c:v>Акватории морей России</c:v>
                </c:pt>
                <c:pt idx="1">
                  <c:v>Тимано-Печорская НГП</c:v>
                </c:pt>
                <c:pt idx="2">
                  <c:v>Балтийская НО</c:v>
                </c:pt>
                <c:pt idx="3">
                  <c:v>Волго-Уральская НГП</c:v>
                </c:pt>
                <c:pt idx="4">
                  <c:v>Прикаспийская НГП</c:v>
                </c:pt>
                <c:pt idx="5">
                  <c:v>Северо-Кавказская НГП</c:v>
                </c:pt>
                <c:pt idx="6">
                  <c:v>Западно-Сибирская НГП</c:v>
                </c:pt>
                <c:pt idx="7">
                  <c:v>Лено-Тунгусская НГП</c:v>
                </c:pt>
                <c:pt idx="8">
                  <c:v>Лено-Вилюйская НГП</c:v>
                </c:pt>
                <c:pt idx="9">
                  <c:v>Охотская НГП</c:v>
                </c:pt>
                <c:pt idx="10">
                  <c:v>Притихоокеанская НГП</c:v>
                </c:pt>
                <c:pt idx="11">
                  <c:v>Япономорская НГП</c:v>
                </c:pt>
                <c:pt idx="12">
                  <c:v>Самостоятельные НГО</c:v>
                </c:pt>
              </c:strCache>
            </c:strRef>
          </c:cat>
          <c:val>
            <c:numRef>
              <c:f>нефть!$Q$3:$Q$15</c:f>
              <c:numCache>
                <c:formatCode>0.00</c:formatCode>
                <c:ptCount val="13"/>
                <c:pt idx="0">
                  <c:v>6.39</c:v>
                </c:pt>
                <c:pt idx="1">
                  <c:v>0.44</c:v>
                </c:pt>
                <c:pt idx="2" formatCode="0.000">
                  <c:v>1.0000000000000041E-3</c:v>
                </c:pt>
                <c:pt idx="3">
                  <c:v>0.23</c:v>
                </c:pt>
                <c:pt idx="4">
                  <c:v>0.22</c:v>
                </c:pt>
                <c:pt idx="5">
                  <c:v>0.05</c:v>
                </c:pt>
                <c:pt idx="6">
                  <c:v>7.7</c:v>
                </c:pt>
                <c:pt idx="7">
                  <c:v>3.77</c:v>
                </c:pt>
                <c:pt idx="8">
                  <c:v>0.2</c:v>
                </c:pt>
                <c:pt idx="9">
                  <c:v>3.0000000000000002E-2</c:v>
                </c:pt>
                <c:pt idx="10">
                  <c:v>7.0000000000000021E-2</c:v>
                </c:pt>
                <c:pt idx="11" formatCode="0.000">
                  <c:v>3.0000000000000092E-3</c:v>
                </c:pt>
                <c:pt idx="12">
                  <c:v>0.05</c:v>
                </c:pt>
              </c:numCache>
            </c:numRef>
          </c:val>
        </c:ser>
        <c:gapWidth val="60"/>
        <c:overlap val="100"/>
        <c:axId val="169838848"/>
        <c:axId val="169910272"/>
      </c:barChart>
      <c:catAx>
        <c:axId val="169838848"/>
        <c:scaling>
          <c:orientation val="minMax"/>
        </c:scaling>
        <c:delete val="1"/>
        <c:axPos val="b"/>
        <c:tickLblPos val="none"/>
        <c:crossAx val="169910272"/>
        <c:crosses val="autoZero"/>
        <c:auto val="1"/>
        <c:lblAlgn val="ctr"/>
        <c:lblOffset val="100"/>
      </c:catAx>
      <c:valAx>
        <c:axId val="169910272"/>
        <c:scaling>
          <c:orientation val="minMax"/>
        </c:scaling>
        <c:axPos val="l"/>
        <c:majorGridlines>
          <c:spPr>
            <a:ln w="0" cap="rnd" cmpd="sng">
              <a:prstDash val="solid"/>
              <a:bevel/>
            </a:ln>
          </c:spPr>
        </c:majorGridlines>
        <c:numFmt formatCode="General" sourceLinked="0"/>
        <c:majorTickMark val="none"/>
        <c:tickLblPos val="none"/>
        <c:spPr>
          <a:ln w="25400">
            <a:noFill/>
          </a:ln>
        </c:spPr>
        <c:crossAx val="169838848"/>
        <c:crosses val="autoZero"/>
        <c:crossBetween val="between"/>
      </c:valAx>
      <c:spPr>
        <a:ln cmpd="sng">
          <a:solidFill>
            <a:srgbClr val="663300"/>
          </a:solidFill>
        </a:ln>
      </c:spPr>
    </c:plotArea>
    <c:legend>
      <c:legendPos val="tr"/>
      <c:layout>
        <c:manualLayout>
          <c:xMode val="edge"/>
          <c:yMode val="edge"/>
          <c:x val="4.6730284542247577E-2"/>
          <c:y val="7.5031154100661274E-2"/>
          <c:w val="0.33041845521818541"/>
          <c:h val="0.34748329047701532"/>
        </c:manualLayout>
      </c:layout>
      <c:txPr>
        <a:bodyPr/>
        <a:lstStyle/>
        <a:p>
          <a:pPr>
            <a:defRPr i="1"/>
          </a:pPr>
          <a:endParaRPr lang="ru-RU"/>
        </a:p>
      </c:txPr>
    </c:legend>
    <c:plotVisOnly val="1"/>
    <c:dispBlanksAs val="gap"/>
  </c:chart>
  <c:spPr>
    <a:ln w="25400">
      <a:solidFill>
        <a:srgbClr val="663300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3.706819632101619E-2"/>
          <c:y val="7.7311549282646913E-2"/>
          <c:w val="0.92291015066991822"/>
          <c:h val="0.90285859090779752"/>
        </c:manualLayout>
      </c:layout>
      <c:barChart>
        <c:barDir val="col"/>
        <c:grouping val="stacked"/>
        <c:ser>
          <c:idx val="2"/>
          <c:order val="0"/>
          <c:tx>
            <c:strRef>
              <c:f>Лист4!$B$26:$B$28</c:f>
              <c:strCache>
                <c:ptCount val="1"/>
                <c:pt idx="0">
                  <c:v>Тимано-Печорская НГП</c:v>
                </c:pt>
              </c:strCache>
            </c:strRef>
          </c:tx>
          <c:spPr>
            <a:solidFill>
              <a:srgbClr val="66FF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Лист4!$B$29:$B$36</c:f>
              <c:numCache>
                <c:formatCode>0.000</c:formatCode>
                <c:ptCount val="8"/>
                <c:pt idx="0">
                  <c:v>1.1055953836908559</c:v>
                </c:pt>
                <c:pt idx="1">
                  <c:v>1.0698214494969578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Лист4!$C$26:$C$28</c:f>
              <c:strCache>
                <c:ptCount val="1"/>
                <c:pt idx="0">
                  <c:v>Волго-Уральская НГП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Лист4!$C$29:$C$36</c:f>
              <c:numCache>
                <c:formatCode>General</c:formatCode>
                <c:ptCount val="8"/>
                <c:pt idx="2" formatCode="0.000">
                  <c:v>1.4268449210904708</c:v>
                </c:pt>
                <c:pt idx="3" formatCode="0.000">
                  <c:v>0.17610265438595318</c:v>
                </c:pt>
                <c:pt idx="5" formatCode="0.000">
                  <c:v>0.1</c:v>
                </c:pt>
              </c:numCache>
            </c:numRef>
          </c:val>
        </c:ser>
        <c:ser>
          <c:idx val="0"/>
          <c:order val="2"/>
          <c:tx>
            <c:strRef>
              <c:f>Лист4!$D$26:$D$28</c:f>
              <c:strCache>
                <c:ptCount val="1"/>
                <c:pt idx="0">
                  <c:v>Прикаспийская НГП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Лист4!$D$29:$D$36</c:f>
              <c:numCache>
                <c:formatCode>General</c:formatCode>
                <c:ptCount val="8"/>
                <c:pt idx="0" formatCode="0.000">
                  <c:v>0.13100000000000001</c:v>
                </c:pt>
                <c:pt idx="2" formatCode="0.000">
                  <c:v>0.57405802568681363</c:v>
                </c:pt>
                <c:pt idx="3" formatCode="0.000">
                  <c:v>3.2742455376608177</c:v>
                </c:pt>
              </c:numCache>
            </c:numRef>
          </c:val>
        </c:ser>
        <c:ser>
          <c:idx val="3"/>
          <c:order val="3"/>
          <c:tx>
            <c:strRef>
              <c:f>Лист4!$E$26:$E$28</c:f>
              <c:strCache>
                <c:ptCount val="1"/>
                <c:pt idx="0">
                  <c:v>Северо-Кавказская НГП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Лист4!$E$29:$E$36</c:f>
              <c:numCache>
                <c:formatCode>General</c:formatCode>
                <c:ptCount val="8"/>
                <c:pt idx="0" formatCode="0.000">
                  <c:v>1.1582666141748266</c:v>
                </c:pt>
                <c:pt idx="3" formatCode="0.000">
                  <c:v>0.33704292825321908</c:v>
                </c:pt>
                <c:pt idx="4" formatCode="0.000">
                  <c:v>0.29300000000000032</c:v>
                </c:pt>
              </c:numCache>
            </c:numRef>
          </c:val>
        </c:ser>
        <c:ser>
          <c:idx val="4"/>
          <c:order val="4"/>
          <c:tx>
            <c:strRef>
              <c:f>Лист4!$F$26:$F$28</c:f>
              <c:strCache>
                <c:ptCount val="1"/>
                <c:pt idx="0">
                  <c:v>Западно-Сибирская НГП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Лист4!$F$29:$F$36</c:f>
              <c:numCache>
                <c:formatCode>General</c:formatCode>
                <c:ptCount val="8"/>
                <c:pt idx="0" formatCode="0.000">
                  <c:v>14.344340896414073</c:v>
                </c:pt>
                <c:pt idx="5" formatCode="0.000">
                  <c:v>39.133825603836904</c:v>
                </c:pt>
                <c:pt idx="6" formatCode="0.000">
                  <c:v>4.2340641159519734</c:v>
                </c:pt>
              </c:numCache>
            </c:numRef>
          </c:val>
        </c:ser>
        <c:ser>
          <c:idx val="5"/>
          <c:order val="5"/>
          <c:tx>
            <c:strRef>
              <c:f>Лист4!$G$26:$G$28</c:f>
              <c:strCache>
                <c:ptCount val="1"/>
                <c:pt idx="0">
                  <c:v>Лено-Тунгусская НГП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Лист4!$G$29:$G$36</c:f>
              <c:numCache>
                <c:formatCode>General</c:formatCode>
                <c:ptCount val="8"/>
                <c:pt idx="6" formatCode="0.000">
                  <c:v>10.50994204471073</c:v>
                </c:pt>
                <c:pt idx="7" formatCode="0.000">
                  <c:v>3.7358596975646368</c:v>
                </c:pt>
              </c:numCache>
            </c:numRef>
          </c:val>
        </c:ser>
        <c:ser>
          <c:idx val="6"/>
          <c:order val="6"/>
          <c:tx>
            <c:strRef>
              <c:f>Лист4!$H$26:$H$28</c:f>
              <c:strCache>
                <c:ptCount val="1"/>
                <c:pt idx="0">
                  <c:v>Лено-Вилюйская НГП</c:v>
                </c:pt>
              </c:strCache>
            </c:strRef>
          </c:tx>
          <c:spPr>
            <a:solidFill>
              <a:srgbClr val="E87706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Лист4!$H$29:$H$36</c:f>
              <c:numCache>
                <c:formatCode>General</c:formatCode>
                <c:ptCount val="8"/>
                <c:pt idx="7" formatCode="0.000">
                  <c:v>1.0819506286126768</c:v>
                </c:pt>
              </c:numCache>
            </c:numRef>
          </c:val>
        </c:ser>
        <c:ser>
          <c:idx val="7"/>
          <c:order val="7"/>
          <c:tx>
            <c:strRef>
              <c:f>Лист4!$I$26:$I$28</c:f>
              <c:strCache>
                <c:ptCount val="1"/>
                <c:pt idx="0">
                  <c:v>Охотская НГП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Лист4!$I$29:$I$36</c:f>
              <c:numCache>
                <c:formatCode>General</c:formatCode>
                <c:ptCount val="8"/>
                <c:pt idx="0" formatCode="0.000">
                  <c:v>2.4038955212688777</c:v>
                </c:pt>
                <c:pt idx="7" formatCode="0.000">
                  <c:v>0.30000000000000032</c:v>
                </c:pt>
              </c:numCache>
            </c:numRef>
          </c:val>
        </c:ser>
        <c:ser>
          <c:idx val="8"/>
          <c:order val="8"/>
          <c:tx>
            <c:strRef>
              <c:f>Лист4!$J$26:$J$28</c:f>
              <c:strCache>
                <c:ptCount val="1"/>
                <c:pt idx="0">
                  <c:v>Притихоокеанская НГП</c:v>
                </c:pt>
              </c:strCache>
            </c:strRef>
          </c:tx>
          <c:spPr>
            <a:solidFill>
              <a:srgbClr val="FDBAB5"/>
            </a:solidFill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Лист4!$J$29:$J$36</c:f>
              <c:numCache>
                <c:formatCode>General</c:formatCode>
                <c:ptCount val="8"/>
                <c:pt idx="0" formatCode="0.000">
                  <c:v>0.35000000000000031</c:v>
                </c:pt>
                <c:pt idx="7" formatCode="0.000">
                  <c:v>0.15000000000000024</c:v>
                </c:pt>
              </c:numCache>
            </c:numRef>
          </c:val>
        </c:ser>
        <c:ser>
          <c:idx val="9"/>
          <c:order val="9"/>
          <c:tx>
            <c:strRef>
              <c:f>Лист4!$K$26:$K$28</c:f>
              <c:strCache>
                <c:ptCount val="1"/>
                <c:pt idx="0">
                  <c:v>Япономорская НГП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Лист4!$K$29:$K$36</c:f>
              <c:numCache>
                <c:formatCode>General</c:formatCode>
                <c:ptCount val="8"/>
                <c:pt idx="0" formatCode="0.000">
                  <c:v>0.26</c:v>
                </c:pt>
                <c:pt idx="7" formatCode="0.000">
                  <c:v>7.5000000000000011E-2</c:v>
                </c:pt>
              </c:numCache>
            </c:numRef>
          </c:val>
        </c:ser>
        <c:ser>
          <c:idx val="10"/>
          <c:order val="10"/>
          <c:tx>
            <c:strRef>
              <c:f>Лист4!$L$26:$L$28</c:f>
              <c:strCache>
                <c:ptCount val="1"/>
                <c:pt idx="0">
                  <c:v>Самостоятельные НГО и НГР</c:v>
                </c:pt>
              </c:strCache>
            </c:strRef>
          </c:tx>
          <c:spPr>
            <a:solidFill>
              <a:srgbClr val="F40C0C"/>
            </a:solidFill>
          </c:spPr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Лист4!$L$29:$L$36</c:f>
              <c:numCache>
                <c:formatCode>General</c:formatCode>
                <c:ptCount val="8"/>
                <c:pt idx="7" formatCode="0.000">
                  <c:v>0.21936675378514017</c:v>
                </c:pt>
              </c:numCache>
            </c:numRef>
          </c:val>
        </c:ser>
        <c:ser>
          <c:idx val="11"/>
          <c:order val="11"/>
          <c:tx>
            <c:strRef>
              <c:f>Лист4!$M$26:$M$28</c:f>
              <c:strCache>
                <c:ptCount val="1"/>
                <c:pt idx="0">
                  <c:v>Арктические акватории шельфа РФ</c:v>
                </c:pt>
              </c:strCache>
            </c:strRef>
          </c:tx>
          <c:cat>
            <c:strRef>
              <c:f>Лист4!$A$29:$A$36</c:f>
              <c:strCache>
                <c:ptCount val="8"/>
                <c:pt idx="0">
                  <c:v>Акватории морей России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Лист4!$M$29:$M$36</c:f>
              <c:numCache>
                <c:formatCode>General</c:formatCode>
                <c:ptCount val="8"/>
                <c:pt idx="0" formatCode="0.000">
                  <c:v>13.959159857899136</c:v>
                </c:pt>
              </c:numCache>
            </c:numRef>
          </c:val>
        </c:ser>
        <c:gapWidth val="60"/>
        <c:overlap val="100"/>
        <c:axId val="170103552"/>
        <c:axId val="170105088"/>
      </c:barChart>
      <c:catAx>
        <c:axId val="170103552"/>
        <c:scaling>
          <c:orientation val="minMax"/>
        </c:scaling>
        <c:delete val="1"/>
        <c:axPos val="b"/>
        <c:tickLblPos val="none"/>
        <c:crossAx val="170105088"/>
        <c:crosses val="autoZero"/>
        <c:auto val="1"/>
        <c:lblAlgn val="ctr"/>
        <c:lblOffset val="100"/>
      </c:catAx>
      <c:valAx>
        <c:axId val="170105088"/>
        <c:scaling>
          <c:orientation val="minMax"/>
        </c:scaling>
        <c:axPos val="l"/>
        <c:majorGridlines>
          <c:spPr>
            <a:ln w="0" cap="rnd" cmpd="sng">
              <a:prstDash val="solid"/>
              <a:bevel/>
            </a:ln>
          </c:spPr>
        </c:majorGridlines>
        <c:numFmt formatCode="General" sourceLinked="0"/>
        <c:majorTickMark val="none"/>
        <c:tickLblPos val="none"/>
        <c:spPr>
          <a:ln w="25400">
            <a:noFill/>
          </a:ln>
        </c:spPr>
        <c:crossAx val="170103552"/>
        <c:crosses val="autoZero"/>
        <c:crossBetween val="between"/>
      </c:valAx>
      <c:spPr>
        <a:ln cmpd="sng">
          <a:noFill/>
          <a:prstDash val="dash"/>
        </a:ln>
      </c:spPr>
    </c:plotArea>
    <c:legend>
      <c:legendPos val="t"/>
      <c:layout>
        <c:manualLayout>
          <c:xMode val="edge"/>
          <c:yMode val="edge"/>
          <c:x val="0.17839886421980231"/>
          <c:y val="0.10367259198075712"/>
          <c:w val="0.37072373696656702"/>
          <c:h val="0.61195994260289832"/>
        </c:manualLayout>
      </c:layout>
      <c:txPr>
        <a:bodyPr/>
        <a:lstStyle/>
        <a:p>
          <a:pPr>
            <a:defRPr sz="1000" b="1" i="1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spPr>
    <a:ln w="25400">
      <a:solidFill>
        <a:schemeClr val="tx2"/>
      </a:solidFill>
    </a:ln>
    <a:scene3d>
      <a:camera prst="orthographicFront"/>
      <a:lightRig rig="threePt" dir="t"/>
    </a:scene3d>
    <a:sp3d/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0.13025</cdr:x>
      <cdr:y>0.30617</cdr:y>
    </cdr:from>
    <cdr:to>
      <cdr:x>0.49568</cdr:x>
      <cdr:y>0.44601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9556" y="1676861"/>
          <a:ext cx="3028852" cy="765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i="1" cap="none" dirty="0">
              <a:latin typeface="Georgia" pitchFamily="18" charset="0"/>
            </a:rPr>
            <a:t>Прогнозные</a:t>
          </a:r>
          <a:r>
            <a:rPr lang="ru-RU" sz="1600" b="1" i="1" cap="none" baseline="0" dirty="0">
              <a:latin typeface="Georgia" pitchFamily="18" charset="0"/>
            </a:rPr>
            <a:t> </a:t>
          </a:r>
          <a:r>
            <a:rPr lang="ru-RU" sz="1600" b="1" i="1" cap="none" dirty="0">
              <a:latin typeface="Georgia" pitchFamily="18" charset="0"/>
            </a:rPr>
            <a:t>ресурсы</a:t>
          </a:r>
        </a:p>
      </cdr:txBody>
    </cdr:sp>
  </cdr:relSizeAnchor>
  <cdr:relSizeAnchor xmlns:cdr="http://schemas.openxmlformats.org/drawingml/2006/chartDrawing">
    <cdr:from>
      <cdr:x>0.71771</cdr:x>
      <cdr:y>0.78869</cdr:y>
    </cdr:from>
    <cdr:to>
      <cdr:x>0.99885</cdr:x>
      <cdr:y>0.87132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48711" y="4319611"/>
          <a:ext cx="2330215" cy="452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latin typeface="Georgia" pitchFamily="18" charset="0"/>
            </a:rPr>
            <a:t>Перспективные ресурсы</a:t>
          </a:r>
        </a:p>
      </cdr:txBody>
    </cdr:sp>
  </cdr:relSizeAnchor>
  <cdr:relSizeAnchor xmlns:cdr="http://schemas.openxmlformats.org/drawingml/2006/chartDrawing">
    <cdr:from>
      <cdr:x>0.56239</cdr:x>
      <cdr:y>0.36743</cdr:y>
    </cdr:from>
    <cdr:to>
      <cdr:x>0.85061</cdr:x>
      <cdr:y>0.47336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661304" y="2012397"/>
          <a:ext cx="2388897" cy="580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latin typeface="Georgia" pitchFamily="18" charset="0"/>
            </a:rPr>
            <a:t>Предварительно оцененные запасы</a:t>
          </a:r>
        </a:p>
      </cdr:txBody>
    </cdr:sp>
  </cdr:relSizeAnchor>
  <cdr:relSizeAnchor xmlns:cdr="http://schemas.openxmlformats.org/drawingml/2006/chartDrawing">
    <cdr:from>
      <cdr:x>0.57096</cdr:x>
      <cdr:y>0.20225</cdr:y>
    </cdr:from>
    <cdr:to>
      <cdr:x>0.80119</cdr:x>
      <cdr:y>0.31739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732376" y="1107694"/>
          <a:ext cx="1908250" cy="630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latin typeface="Georgia" pitchFamily="18" charset="0"/>
              <a:cs typeface="Times New Roman" pitchFamily="18" charset="0"/>
            </a:rPr>
            <a:t>Разведанные запасы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0.023</cdr:x>
      <cdr:y>0.19749</cdr:y>
    </cdr:from>
    <cdr:to>
      <cdr:x>0.08427</cdr:x>
      <cdr:y>0.78802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268" y="752475"/>
          <a:ext cx="365779" cy="2289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0.52</cdr:y>
    </cdr:from>
    <cdr:to>
      <cdr:x>0.15641</cdr:x>
      <cdr:y>0.59241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0132" y="2786083"/>
          <a:ext cx="385425" cy="387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27</a:t>
          </a:r>
        </a:p>
      </cdr:txBody>
    </cdr:sp>
  </cdr:relSizeAnchor>
  <cdr:relSizeAnchor xmlns:cdr="http://schemas.openxmlformats.org/drawingml/2006/chartDrawing">
    <cdr:from>
      <cdr:x>0.35484</cdr:x>
      <cdr:y>0.18667</cdr:y>
    </cdr:from>
    <cdr:to>
      <cdr:x>0.40371</cdr:x>
      <cdr:y>0.2448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43272" y="1000133"/>
          <a:ext cx="432905" cy="3114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415</a:t>
          </a:r>
        </a:p>
      </cdr:txBody>
    </cdr:sp>
  </cdr:relSizeAnchor>
  <cdr:relSizeAnchor xmlns:cdr="http://schemas.openxmlformats.org/drawingml/2006/chartDrawing">
    <cdr:from>
      <cdr:x>0.66495</cdr:x>
      <cdr:y>0.62659</cdr:y>
    </cdr:from>
    <cdr:to>
      <cdr:x>0.75432</cdr:x>
      <cdr:y>0.70464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57599" y="2416002"/>
          <a:ext cx="484986" cy="302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0.77507</cdr:x>
      <cdr:y>0.72097</cdr:y>
    </cdr:from>
    <cdr:to>
      <cdr:x>0.86446</cdr:x>
      <cdr:y>0.79902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53727" y="2782079"/>
          <a:ext cx="484986" cy="302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0.023</cdr:x>
      <cdr:y>0.19749</cdr:y>
    </cdr:from>
    <cdr:to>
      <cdr:x>0.08427</cdr:x>
      <cdr:y>0.78802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30268" y="752475"/>
          <a:ext cx="365779" cy="2289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0.43548</cdr:x>
      <cdr:y>0.45333</cdr:y>
    </cdr:from>
    <cdr:to>
      <cdr:x>0.47485</cdr:x>
      <cdr:y>0.5199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57652" y="2428893"/>
          <a:ext cx="348752" cy="356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80</a:t>
          </a:r>
        </a:p>
      </cdr:txBody>
    </cdr:sp>
  </cdr:relSizeAnchor>
  <cdr:relSizeAnchor xmlns:cdr="http://schemas.openxmlformats.org/drawingml/2006/chartDrawing">
    <cdr:from>
      <cdr:x>0.60484</cdr:x>
      <cdr:y>0.52</cdr:y>
    </cdr:from>
    <cdr:to>
      <cdr:x>0.63525</cdr:x>
      <cdr:y>0.5908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357850" y="2786083"/>
          <a:ext cx="269381" cy="379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0.1129</cdr:x>
      <cdr:y>0.17333</cdr:y>
    </cdr:from>
    <cdr:to>
      <cdr:x>0.38218</cdr:x>
      <cdr:y>0.26667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000132" y="928695"/>
          <a:ext cx="2385367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415 </a:t>
          </a:r>
          <a:r>
            <a:rPr lang="ru-RU" sz="1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b="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количество подготовленных</a:t>
          </a:r>
        </a:p>
        <a:p xmlns:a="http://schemas.openxmlformats.org/drawingml/2006/main">
          <a:r>
            <a:rPr lang="ru-RU" sz="1100" b="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к бурению структур</a:t>
          </a:r>
        </a:p>
      </cdr:txBody>
    </cdr:sp>
  </cdr:relSizeAnchor>
  <cdr:relSizeAnchor xmlns:cdr="http://schemas.openxmlformats.org/drawingml/2006/chartDrawing">
    <cdr:from>
      <cdr:x>0.14888</cdr:x>
      <cdr:y>0.01377</cdr:y>
    </cdr:from>
    <cdr:to>
      <cdr:x>0.26942</cdr:x>
      <cdr:y>0.1989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29393" y="680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0.04032</cdr:x>
      <cdr:y>1.86642E-7</cdr:y>
    </cdr:from>
    <cdr:to>
      <cdr:x>0.16085</cdr:x>
      <cdr:y>0.07163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57190" y="1"/>
          <a:ext cx="1067693" cy="383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млрд.м</a:t>
          </a:r>
          <a:r>
            <a:rPr lang="ru-RU" sz="1100" baseline="30000" dirty="0">
              <a:solidFill>
                <a:srgbClr val="663300"/>
              </a:solidFill>
            </a:rPr>
            <a:t>3</a:t>
          </a:r>
        </a:p>
      </cdr:txBody>
    </cdr:sp>
  </cdr:relSizeAnchor>
  <cdr:relSizeAnchor xmlns:cdr="http://schemas.openxmlformats.org/drawingml/2006/chartDrawing">
    <cdr:from>
      <cdr:x>0.91129</cdr:x>
      <cdr:y>0.49333</cdr:y>
    </cdr:from>
    <cdr:to>
      <cdr:x>0.94367</cdr:x>
      <cdr:y>0.55764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8072494" y="2643207"/>
          <a:ext cx="286832" cy="344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  <cdr:relSizeAnchor xmlns:cdr="http://schemas.openxmlformats.org/drawingml/2006/chartDrawing">
    <cdr:from>
      <cdr:x>0.54032</cdr:x>
      <cdr:y>0.53333</cdr:y>
    </cdr:from>
    <cdr:to>
      <cdr:x>0.57142</cdr:x>
      <cdr:y>0.59179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786346" y="2857521"/>
          <a:ext cx="275494" cy="31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16</a:t>
          </a:r>
        </a:p>
      </cdr:txBody>
    </cdr:sp>
  </cdr:relSizeAnchor>
  <cdr:relSizeAnchor xmlns:cdr="http://schemas.openxmlformats.org/drawingml/2006/chartDrawing">
    <cdr:from>
      <cdr:x>0.49194</cdr:x>
      <cdr:y>0.52</cdr:y>
    </cdr:from>
    <cdr:to>
      <cdr:x>0.52304</cdr:x>
      <cdr:y>0.57697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357718" y="2786083"/>
          <a:ext cx="275494" cy="305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0.30645</cdr:x>
      <cdr:y>0.53333</cdr:y>
    </cdr:from>
    <cdr:to>
      <cdr:x>0.34709</cdr:x>
      <cdr:y>0.57299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714644" y="2857521"/>
          <a:ext cx="360001" cy="2124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86</a:t>
          </a:r>
        </a:p>
      </cdr:txBody>
    </cdr:sp>
  </cdr:relSizeAnchor>
  <cdr:relSizeAnchor xmlns:cdr="http://schemas.openxmlformats.org/drawingml/2006/chartDrawing">
    <cdr:from>
      <cdr:x>0.24194</cdr:x>
      <cdr:y>0.50667</cdr:y>
    </cdr:from>
    <cdr:to>
      <cdr:x>0.28305</cdr:x>
      <cdr:y>0.56218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143140" y="2714645"/>
          <a:ext cx="364165" cy="297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46</a:t>
          </a:r>
        </a:p>
      </cdr:txBody>
    </cdr:sp>
  </cdr:relSizeAnchor>
  <cdr:relSizeAnchor xmlns:cdr="http://schemas.openxmlformats.org/drawingml/2006/chartDrawing">
    <cdr:from>
      <cdr:x>0.17742</cdr:x>
      <cdr:y>0.52</cdr:y>
    </cdr:from>
    <cdr:to>
      <cdr:x>0.21535</cdr:x>
      <cdr:y>0.57656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571636" y="2786083"/>
          <a:ext cx="335996" cy="303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141</a:t>
          </a:r>
        </a:p>
      </cdr:txBody>
    </cdr:sp>
  </cdr:relSizeAnchor>
  <cdr:relSizeAnchor xmlns:cdr="http://schemas.openxmlformats.org/drawingml/2006/chartDrawing">
    <cdr:from>
      <cdr:x>0.84677</cdr:x>
      <cdr:y>0.50667</cdr:y>
    </cdr:from>
    <cdr:to>
      <cdr:x>0.87915</cdr:x>
      <cdr:y>0.55853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500990" y="2714645"/>
          <a:ext cx="286832" cy="277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14</a:t>
          </a:r>
        </a:p>
      </cdr:txBody>
    </cdr:sp>
  </cdr:relSizeAnchor>
  <cdr:relSizeAnchor xmlns:cdr="http://schemas.openxmlformats.org/drawingml/2006/chartDrawing">
    <cdr:from>
      <cdr:x>0.79032</cdr:x>
      <cdr:y>0.49333</cdr:y>
    </cdr:from>
    <cdr:to>
      <cdr:x>0.8227</cdr:x>
      <cdr:y>0.55144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7000924" y="2643207"/>
          <a:ext cx="286832" cy="311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</a:p>
      </cdr:txBody>
    </cdr:sp>
  </cdr:relSizeAnchor>
  <cdr:relSizeAnchor xmlns:cdr="http://schemas.openxmlformats.org/drawingml/2006/chartDrawing">
    <cdr:from>
      <cdr:x>0.71774</cdr:x>
      <cdr:y>0.02667</cdr:y>
    </cdr:from>
    <cdr:to>
      <cdr:x>0.75012</cdr:x>
      <cdr:y>0.09878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6357982" y="142877"/>
          <a:ext cx="286832" cy="386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0.87788</cdr:x>
      <cdr:y>0.06311</cdr:y>
    </cdr:from>
    <cdr:to>
      <cdr:x>0.97965</cdr:x>
      <cdr:y>0.23983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5" y="214314"/>
          <a:ext cx="714375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0.03084</cdr:x>
      <cdr:y>0.06338</cdr:y>
    </cdr:from>
    <cdr:to>
      <cdr:x>0.10953</cdr:x>
      <cdr:y>0.11948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591" y="328617"/>
          <a:ext cx="652218" cy="290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млн.т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0.87788</cdr:x>
      <cdr:y>0.06311</cdr:y>
    </cdr:from>
    <cdr:to>
      <cdr:x>0.97965</cdr:x>
      <cdr:y>0.23983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5" y="214314"/>
          <a:ext cx="714375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0.03623</cdr:y>
    </cdr:from>
    <cdr:to>
      <cdr:x>0.10923</cdr:x>
      <cdr:y>0.09619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1" y="182565"/>
          <a:ext cx="917312" cy="302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млрд. м</a:t>
          </a:r>
          <a:r>
            <a:rPr lang="ru-RU" sz="1200" b="1" baseline="30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0.87788</cdr:x>
      <cdr:y>0.06311</cdr:y>
    </cdr:from>
    <cdr:to>
      <cdr:x>0.97965</cdr:x>
      <cdr:y>0.23983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5" y="214314"/>
          <a:ext cx="714375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0.0438</cdr:y>
    </cdr:from>
    <cdr:to>
      <cdr:x>0.10923</cdr:x>
      <cdr:y>0.10376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36514" y="219078"/>
          <a:ext cx="905347" cy="299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млрд. м</a:t>
          </a:r>
          <a:r>
            <a:rPr lang="ru-RU" sz="1200" b="1" baseline="30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0.00126</cdr:x>
      <cdr:y>0.35271</cdr:y>
    </cdr:from>
    <cdr:to>
      <cdr:x>0.1797</cdr:x>
      <cdr:y>0.45736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084" y="2166949"/>
          <a:ext cx="1565669" cy="64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0" dirty="0">
              <a:latin typeface="Times New Roman" pitchFamily="18" charset="0"/>
              <a:cs typeface="Times New Roman" pitchFamily="18" charset="0"/>
            </a:rPr>
            <a:t>Акватории морей </a:t>
          </a:r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России</a:t>
          </a:r>
          <a:endParaRPr lang="en-US" sz="1200" b="1" i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17391 (4 %)</a:t>
          </a:r>
          <a:endParaRPr lang="ru-RU" sz="1200" b="1" i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0.11667</cdr:x>
      <cdr:y>0.46512</cdr:y>
    </cdr:from>
    <cdr:to>
      <cdr:x>0.28333</cdr:x>
      <cdr:y>0.5814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0066" y="2857520"/>
          <a:ext cx="71438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Северо-Западный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5681 (37 %)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0.36797</cdr:x>
      <cdr:y>0.50078</cdr:y>
    </cdr:from>
    <cdr:to>
      <cdr:x>0.5256</cdr:x>
      <cdr:y>0.56807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28663" y="3076604"/>
          <a:ext cx="1383060" cy="41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Южный</a:t>
          </a:r>
        </a:p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1454 (42 %)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0.21766</cdr:x>
      <cdr:y>0.44186</cdr:y>
    </cdr:from>
    <cdr:to>
      <cdr:x>0.43736</cdr:x>
      <cdr:y>0.52325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09760" y="2714644"/>
          <a:ext cx="1927692" cy="50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Приволжский 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15823  (70 %)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0.58333</cdr:x>
      <cdr:y>0.06977</cdr:y>
    </cdr:from>
    <cdr:to>
      <cdr:x>0.76061</cdr:x>
      <cdr:y>0.13356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00330" y="428628"/>
          <a:ext cx="759872" cy="391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Уральский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52141 (42 %)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0.82522</cdr:x>
      <cdr:y>0.46564</cdr:y>
    </cdr:from>
    <cdr:to>
      <cdr:x>0.99189</cdr:x>
      <cdr:y>0.57028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240658" y="2860696"/>
          <a:ext cx="1462396" cy="642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Дальнево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сточный 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3778 (13 %)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0.63333</cdr:x>
      <cdr:y>0.16279</cdr:y>
    </cdr:from>
    <cdr:to>
      <cdr:x>0.74959</cdr:x>
      <cdr:y>0.21187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14644" y="1000132"/>
          <a:ext cx="498323" cy="30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i="1" dirty="0">
              <a:latin typeface="Georgia" pitchFamily="18" charset="0"/>
            </a:rPr>
            <a:t>D</a:t>
          </a:r>
          <a:r>
            <a:rPr lang="ru-RU" sz="1000" b="1" i="1" dirty="0" smtClean="0">
              <a:latin typeface="Georgia" pitchFamily="18" charset="0"/>
            </a:rPr>
            <a:t>2</a:t>
          </a:r>
          <a:endParaRPr lang="ru-RU" sz="10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0.63333</cdr:x>
      <cdr:y>0.36047</cdr:y>
    </cdr:from>
    <cdr:to>
      <cdr:x>0.74759</cdr:x>
      <cdr:y>0.41081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714644" y="2214578"/>
          <a:ext cx="489750" cy="309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b="1" i="1" dirty="0" smtClean="0">
              <a:latin typeface="Georgia" pitchFamily="18" charset="0"/>
            </a:rPr>
            <a:t>D</a:t>
          </a:r>
          <a:r>
            <a:rPr lang="ru-RU" sz="1000" b="1" i="1" dirty="0" smtClean="0">
              <a:latin typeface="Georgia" pitchFamily="18" charset="0"/>
            </a:rPr>
            <a:t>1</a:t>
          </a:r>
          <a:endParaRPr lang="ru-RU" sz="10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0.61715</cdr:x>
      <cdr:y>0.68553</cdr:y>
    </cdr:from>
    <cdr:to>
      <cdr:x>0.76029</cdr:x>
      <cdr:y>0.74241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415008" y="4211677"/>
          <a:ext cx="1255939" cy="349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>
              <a:latin typeface="Georgia" pitchFamily="18" charset="0"/>
            </a:rPr>
            <a:t>АВС1</a:t>
          </a:r>
        </a:p>
      </cdr:txBody>
    </cdr:sp>
  </cdr:relSizeAnchor>
  <cdr:relSizeAnchor xmlns:cdr="http://schemas.openxmlformats.org/drawingml/2006/chartDrawing">
    <cdr:from>
      <cdr:x>0.61715</cdr:x>
      <cdr:y>0.80181</cdr:y>
    </cdr:from>
    <cdr:to>
      <cdr:x>0.74487</cdr:x>
      <cdr:y>0.84832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15008" y="4926060"/>
          <a:ext cx="1120641" cy="285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i="1" dirty="0">
              <a:latin typeface="Georgia" pitchFamily="18" charset="0"/>
            </a:rPr>
            <a:t>Q</a:t>
          </a:r>
          <a:r>
            <a:rPr lang="ru-RU" sz="1000" b="1" i="1" dirty="0" err="1">
              <a:latin typeface="Georgia" pitchFamily="18" charset="0"/>
            </a:rPr>
            <a:t>нак</a:t>
          </a:r>
          <a:endParaRPr lang="ru-RU" sz="10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0.63382</cdr:x>
      <cdr:y>0.54599</cdr:y>
    </cdr:from>
    <cdr:to>
      <cdr:x>0.75158</cdr:x>
      <cdr:y>0.59768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561274" y="3354393"/>
          <a:ext cx="1033250" cy="317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i="1" dirty="0">
              <a:latin typeface="Georgia" pitchFamily="18" charset="0"/>
            </a:rPr>
            <a:t>С3</a:t>
          </a:r>
        </a:p>
      </cdr:txBody>
    </cdr:sp>
  </cdr:relSizeAnchor>
  <cdr:relSizeAnchor xmlns:cdr="http://schemas.openxmlformats.org/drawingml/2006/chartDrawing">
    <cdr:from>
      <cdr:x>0.63382</cdr:x>
      <cdr:y>0.60413</cdr:y>
    </cdr:from>
    <cdr:to>
      <cdr:x>0.73385</cdr:x>
      <cdr:y>0.64189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561274" y="3711584"/>
          <a:ext cx="877683" cy="231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i="1" dirty="0">
              <a:latin typeface="Georgia" pitchFamily="18" charset="0"/>
            </a:rPr>
            <a:t>С2</a:t>
          </a:r>
        </a:p>
      </cdr:txBody>
    </cdr:sp>
  </cdr:relSizeAnchor>
  <cdr:relSizeAnchor xmlns:cdr="http://schemas.openxmlformats.org/drawingml/2006/chartDrawing">
    <cdr:from>
      <cdr:x>0.45902</cdr:x>
      <cdr:y>0.50129</cdr:y>
    </cdr:from>
    <cdr:to>
      <cdr:x>0.6625</cdr:x>
      <cdr:y>0.57615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027514" y="3079774"/>
          <a:ext cx="1785375" cy="459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Северо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Кавказский</a:t>
          </a:r>
          <a:r>
            <a:rPr lang="ru-RU" sz="1200" b="1" baseline="0" dirty="0" smtClean="0">
              <a:latin typeface="Times New Roman" pitchFamily="18" charset="0"/>
              <a:cs typeface="Times New Roman" pitchFamily="18" charset="0"/>
            </a:rPr>
            <a:t> ФО</a:t>
          </a:r>
          <a:endParaRPr lang="en-US" sz="1200" b="1" baseline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1128 (66%)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0.70038</cdr:x>
      <cdr:y>0.40026</cdr:y>
    </cdr:from>
    <cdr:to>
      <cdr:x>0.88488</cdr:x>
      <cdr:y>0.46086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6145268" y="2459053"/>
          <a:ext cx="1618841" cy="37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Сибирский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14020 (14%)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0.1682</cdr:x>
      <cdr:y>0.57123</cdr:y>
    </cdr:from>
    <cdr:to>
      <cdr:x>0.27598</cdr:x>
      <cdr:y>0.66007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49426" y="3233803"/>
          <a:ext cx="928694" cy="502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Балтийская 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НО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71 (57%)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0.02727</cdr:x>
      <cdr:y>0.43164</cdr:y>
    </cdr:from>
    <cdr:to>
      <cdr:x>0.13385</cdr:x>
      <cdr:y>0.53281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4980" y="2443545"/>
          <a:ext cx="918412" cy="572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i="0" dirty="0">
              <a:latin typeface="Times New Roman" pitchFamily="18" charset="0"/>
              <a:cs typeface="Times New Roman" pitchFamily="18" charset="0"/>
            </a:rPr>
            <a:t>Акватории </a:t>
          </a:r>
          <a:endParaRPr lang="ru-RU" sz="900" b="1" i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900" b="1" i="0" dirty="0" smtClean="0">
              <a:latin typeface="Times New Roman" pitchFamily="18" charset="0"/>
              <a:cs typeface="Times New Roman" pitchFamily="18" charset="0"/>
            </a:rPr>
            <a:t>морей </a:t>
          </a:r>
        </a:p>
        <a:p xmlns:a="http://schemas.openxmlformats.org/drawingml/2006/main">
          <a:pPr algn="ctr"/>
          <a:r>
            <a:rPr lang="ru-RU" sz="900" b="1" i="0" dirty="0" smtClean="0">
              <a:latin typeface="Times New Roman" pitchFamily="18" charset="0"/>
              <a:cs typeface="Times New Roman" pitchFamily="18" charset="0"/>
            </a:rPr>
            <a:t>России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17391 (4 %)</a:t>
          </a:r>
          <a:endParaRPr lang="ru-RU" sz="900" b="1" i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0.10188</cdr:x>
      <cdr:y>0.52047</cdr:y>
    </cdr:from>
    <cdr:to>
      <cdr:x>0.20041</cdr:x>
      <cdr:y>0.63469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22" y="2946437"/>
          <a:ext cx="848986" cy="646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Тимано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Печорская 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5600 (37%)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0.29256</cdr:x>
      <cdr:y>0.6719</cdr:y>
    </cdr:from>
    <cdr:to>
      <cdr:x>0.47843</cdr:x>
      <cdr:y>0.73919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20996" y="3803693"/>
          <a:ext cx="1601655" cy="380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Прикаспийская 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НГП </a:t>
          </a:r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696 (2%)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0.23453</cdr:x>
      <cdr:y>0.49523</cdr:y>
    </cdr:from>
    <cdr:to>
      <cdr:x>0.35861</cdr:x>
      <cdr:y>0.59263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20930" y="2803561"/>
          <a:ext cx="1069202" cy="55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Волго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Уральская 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16263 (69%)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0.45007</cdr:x>
      <cdr:y>0.11732</cdr:y>
    </cdr:from>
    <cdr:to>
      <cdr:x>0.55785</cdr:x>
      <cdr:y>0.23153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78318" y="660421"/>
          <a:ext cx="92869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Западно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Сибирская </a:t>
          </a: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57326 (40 %)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0.53298</cdr:x>
      <cdr:y>0.43458</cdr:y>
    </cdr:from>
    <cdr:to>
      <cdr:x>0.62417</cdr:x>
      <cdr:y>0.54879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592698" y="2446371"/>
          <a:ext cx="78581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Лено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Тунгусская </a:t>
          </a:r>
          <a:r>
            <a:rPr lang="ru-RU" sz="900" b="1" baseline="0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ru-RU" sz="900" b="1" baseline="0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13851 (7 %)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0.74852</cdr:x>
      <cdr:y>0.58378</cdr:y>
    </cdr:from>
    <cdr:to>
      <cdr:x>0.86459</cdr:x>
      <cdr:y>0.63274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450086" y="3304837"/>
          <a:ext cx="1000132" cy="277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Япономорская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НГП </a:t>
          </a:r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18 (4 %)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0.48729</cdr:x>
      <cdr:y>0.23999</cdr:y>
    </cdr:from>
    <cdr:to>
      <cdr:x>0.56171</cdr:x>
      <cdr:y>0.28531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98995" y="1350981"/>
          <a:ext cx="641282" cy="255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i="1" dirty="0" smtClean="0">
              <a:latin typeface="Georgia" pitchFamily="18" charset="0"/>
            </a:rPr>
            <a:t>D</a:t>
          </a:r>
          <a:r>
            <a:rPr lang="ru-RU" sz="1100" b="1" i="1" dirty="0" smtClean="0">
              <a:latin typeface="Georgia" pitchFamily="18" charset="0"/>
            </a:rPr>
            <a:t>2</a:t>
          </a:r>
          <a:endParaRPr lang="ru-RU" sz="11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0.48729</cdr:x>
      <cdr:y>0.42161</cdr:y>
    </cdr:from>
    <cdr:to>
      <cdr:x>0.5339</cdr:x>
      <cdr:y>0.47084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199011" y="2386767"/>
          <a:ext cx="401627" cy="278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 i="1" dirty="0" smtClean="0">
              <a:latin typeface="Georgia" pitchFamily="18" charset="0"/>
            </a:rPr>
            <a:t>D</a:t>
          </a:r>
          <a:r>
            <a:rPr lang="ru-RU" sz="1100" b="1" i="1" dirty="0" smtClean="0">
              <a:latin typeface="Georgia" pitchFamily="18" charset="0"/>
            </a:rPr>
            <a:t>1</a:t>
          </a:r>
          <a:endParaRPr lang="ru-RU" sz="11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0.47458</cdr:x>
      <cdr:y>0.73943</cdr:y>
    </cdr:from>
    <cdr:to>
      <cdr:x>0.58028</cdr:x>
      <cdr:y>0.76893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089456" y="4162482"/>
          <a:ext cx="910824" cy="16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>
              <a:latin typeface="Georgia" pitchFamily="18" charset="0"/>
            </a:rPr>
            <a:t>АВС1</a:t>
          </a:r>
        </a:p>
      </cdr:txBody>
    </cdr:sp>
  </cdr:relSizeAnchor>
  <cdr:relSizeAnchor xmlns:cdr="http://schemas.openxmlformats.org/drawingml/2006/chartDrawing">
    <cdr:from>
      <cdr:x>0.47034</cdr:x>
      <cdr:y>0.83673</cdr:y>
    </cdr:from>
    <cdr:to>
      <cdr:x>0.58467</cdr:x>
      <cdr:y>0.87491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052943" y="4710177"/>
          <a:ext cx="985189" cy="214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i="1" dirty="0">
              <a:latin typeface="Georgia" pitchFamily="18" charset="0"/>
            </a:rPr>
            <a:t>Q</a:t>
          </a:r>
          <a:r>
            <a:rPr lang="ru-RU" sz="1050" b="1" i="1" dirty="0" err="1">
              <a:latin typeface="Georgia" pitchFamily="18" charset="0"/>
            </a:rPr>
            <a:t>нак</a:t>
          </a:r>
          <a:endParaRPr lang="ru-RU" sz="105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0.47881</cdr:x>
      <cdr:y>0.6162</cdr:y>
    </cdr:from>
    <cdr:to>
      <cdr:x>0.55323</cdr:x>
      <cdr:y>0.6457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125969" y="3468735"/>
          <a:ext cx="641282" cy="16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 dirty="0">
              <a:latin typeface="Georgia" pitchFamily="18" charset="0"/>
            </a:rPr>
            <a:t>С3</a:t>
          </a:r>
        </a:p>
      </cdr:txBody>
    </cdr:sp>
  </cdr:relSizeAnchor>
  <cdr:relSizeAnchor xmlns:cdr="http://schemas.openxmlformats.org/drawingml/2006/chartDrawing">
    <cdr:from>
      <cdr:x>0.47881</cdr:x>
      <cdr:y>0.66809</cdr:y>
    </cdr:from>
    <cdr:to>
      <cdr:x>0.55323</cdr:x>
      <cdr:y>0.69759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125969" y="3760839"/>
          <a:ext cx="641282" cy="16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 dirty="0">
              <a:latin typeface="Georgia" pitchFamily="18" charset="0"/>
            </a:rPr>
            <a:t>С2</a:t>
          </a:r>
        </a:p>
      </cdr:txBody>
    </cdr:sp>
  </cdr:relSizeAnchor>
  <cdr:relSizeAnchor xmlns:cdr="http://schemas.openxmlformats.org/drawingml/2006/chartDrawing">
    <cdr:from>
      <cdr:x>0.36422</cdr:x>
      <cdr:y>0.66704</cdr:y>
    </cdr:from>
    <cdr:to>
      <cdr:x>0.37254</cdr:x>
      <cdr:y>0.68942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>
          <a:off x="3138496" y="3776181"/>
          <a:ext cx="71694" cy="12669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0.39204</cdr:x>
      <cdr:y>0.54879</cdr:y>
    </cdr:from>
    <cdr:to>
      <cdr:x>0.48324</cdr:x>
      <cdr:y>0.63763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378252" y="3089313"/>
          <a:ext cx="78581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Северо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Кавказскя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1558 (69 %)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0.5993</cdr:x>
      <cdr:y>0.54571</cdr:y>
    </cdr:from>
    <cdr:to>
      <cdr:x>0.69049</cdr:x>
      <cdr:y>0.64723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164202" y="3089313"/>
          <a:ext cx="785818" cy="57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Лено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Вилюйская </a:t>
          </a:r>
        </a:p>
        <a:p xmlns:a="http://schemas.openxmlformats.org/drawingml/2006/main">
          <a:pPr algn="ctr"/>
          <a:r>
            <a:rPr lang="ru-RU" sz="900" b="1" baseline="0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137 (0 %)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0.69049</cdr:x>
      <cdr:y>0.65928</cdr:y>
    </cdr:from>
    <cdr:to>
      <cdr:x>0.91625</cdr:x>
      <cdr:y>0.70638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950020" y="3732255"/>
          <a:ext cx="1945392" cy="266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Притихоокеанская </a:t>
          </a:r>
          <a:r>
            <a:rPr lang="ru-RU" sz="900" b="1" baseline="0" dirty="0" smtClean="0">
              <a:latin typeface="Times New Roman" pitchFamily="18" charset="0"/>
              <a:cs typeface="Times New Roman" pitchFamily="18" charset="0"/>
            </a:rPr>
            <a:t>НГП </a:t>
          </a:r>
          <a:r>
            <a:rPr lang="ru-RU" sz="9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87 (3 %)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0.84375</cdr:x>
      <cdr:y>0.65754</cdr:y>
    </cdr:from>
    <cdr:to>
      <cdr:x>0.85123</cdr:x>
      <cdr:y>0.67173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flipH="1">
          <a:off x="7270690" y="3722405"/>
          <a:ext cx="64455" cy="8033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0.80656</cdr:x>
      <cdr:y>0.68466</cdr:y>
    </cdr:from>
    <cdr:to>
      <cdr:x>0.96029</cdr:x>
      <cdr:y>0.74541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6950152" y="3875939"/>
          <a:ext cx="1324714" cy="34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Самостоятельные</a:t>
          </a:r>
        </a:p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 НГО и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НГР </a:t>
          </a:r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157 (2 %)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0.9279</cdr:x>
      <cdr:y>0.65394</cdr:y>
    </cdr:from>
    <cdr:to>
      <cdr:x>0.95095</cdr:x>
      <cdr:y>0.69207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flipH="1">
          <a:off x="7995752" y="3702030"/>
          <a:ext cx="198623" cy="2158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0.6822</cdr:x>
      <cdr:y>0.5584</cdr:y>
    </cdr:from>
    <cdr:to>
      <cdr:x>0.76511</cdr:x>
      <cdr:y>0.64723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878582" y="3161154"/>
          <a:ext cx="714380" cy="502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Охотская 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298 (53%)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0.00359</cdr:x>
      <cdr:y>0.64642</cdr:y>
    </cdr:from>
    <cdr:to>
      <cdr:x>0.18203</cdr:x>
      <cdr:y>0.69366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050" y="3140129"/>
          <a:ext cx="946699" cy="229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Акватории морей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России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17391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0.12851</cdr:x>
      <cdr:y>0.76528</cdr:y>
    </cdr:from>
    <cdr:to>
      <cdr:x>0.29303</cdr:x>
      <cdr:y>0.83658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1775" y="3717562"/>
          <a:ext cx="872849" cy="346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Северо-Западный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5681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0.34319</cdr:x>
      <cdr:y>0.84858</cdr:y>
    </cdr:from>
    <cdr:to>
      <cdr:x>0.52907</cdr:x>
      <cdr:y>0.91587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20795" y="4122173"/>
          <a:ext cx="986120" cy="326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Южный</a:t>
          </a:r>
        </a:p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1454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0.21076</cdr:x>
      <cdr:y>0.68052</cdr:y>
    </cdr:from>
    <cdr:to>
      <cdr:x>0.4399</cdr:x>
      <cdr:y>0.7555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04138" y="3526167"/>
          <a:ext cx="1200407" cy="388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Приволжский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15823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0.55842</cdr:x>
      <cdr:y>0.02826</cdr:y>
    </cdr:from>
    <cdr:to>
      <cdr:x>0.7995</cdr:x>
      <cdr:y>0.11386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02182" y="165119"/>
          <a:ext cx="185738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Уральский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52141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0.82895</cdr:x>
      <cdr:y>0.79779</cdr:y>
    </cdr:from>
    <cdr:to>
      <cdr:x>0.98182</cdr:x>
      <cdr:y>0.85439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342676" y="4133850"/>
          <a:ext cx="800824" cy="293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Дальневосточный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3778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0.47496</cdr:x>
      <cdr:y>0.84755</cdr:y>
    </cdr:from>
    <cdr:to>
      <cdr:x>0.65675</cdr:x>
      <cdr:y>0.93729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659240" y="4951465"/>
          <a:ext cx="1400554" cy="524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Северо-Кавказский</a:t>
          </a:r>
          <a:r>
            <a:rPr lang="ru-RU" sz="1200" b="1" i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1128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0.696</cdr:x>
      <cdr:y>0.70922</cdr:y>
    </cdr:from>
    <cdr:to>
      <cdr:x>0.89255</cdr:x>
      <cdr:y>0.78822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3646184" y="3674916"/>
          <a:ext cx="1029677" cy="409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Сибирский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14020 млн. т</a:t>
          </a:r>
        </a:p>
        <a:p xmlns:a="http://schemas.openxmlformats.org/drawingml/2006/main">
          <a:pPr algn="ctr"/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0.023</cdr:x>
      <cdr:y>0.19749</cdr:y>
    </cdr:from>
    <cdr:to>
      <cdr:x>0.08427</cdr:x>
      <cdr:y>0.78802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268" y="752475"/>
          <a:ext cx="365779" cy="2289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0.19927</cdr:x>
      <cdr:y>0.5182</cdr:y>
    </cdr:from>
    <cdr:to>
      <cdr:x>0.24465</cdr:x>
      <cdr:y>0.57197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1849" y="2813431"/>
          <a:ext cx="396675" cy="29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34</a:t>
          </a:r>
        </a:p>
      </cdr:txBody>
    </cdr:sp>
  </cdr:relSizeAnchor>
  <cdr:relSizeAnchor xmlns:cdr="http://schemas.openxmlformats.org/drawingml/2006/chartDrawing">
    <cdr:from>
      <cdr:x>0.36185</cdr:x>
      <cdr:y>0.02046</cdr:y>
    </cdr:from>
    <cdr:to>
      <cdr:x>0.41402</cdr:x>
      <cdr:y>0.07439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62990" y="111057"/>
          <a:ext cx="456028" cy="2928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1127</a:t>
          </a:r>
        </a:p>
      </cdr:txBody>
    </cdr:sp>
  </cdr:relSizeAnchor>
  <cdr:relSizeAnchor xmlns:cdr="http://schemas.openxmlformats.org/drawingml/2006/chartDrawing">
    <cdr:from>
      <cdr:x>0.48852</cdr:x>
      <cdr:y>0.66023</cdr:y>
    </cdr:from>
    <cdr:to>
      <cdr:x>0.57815</cdr:x>
      <cdr:y>0.73803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43175" y="2324100"/>
          <a:ext cx="4572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0.66495</cdr:x>
      <cdr:y>0.62659</cdr:y>
    </cdr:from>
    <cdr:to>
      <cdr:x>0.75432</cdr:x>
      <cdr:y>0.70464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57599" y="2416002"/>
          <a:ext cx="484986" cy="302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0.77507</cdr:x>
      <cdr:y>0.72097</cdr:y>
    </cdr:from>
    <cdr:to>
      <cdr:x>0.86446</cdr:x>
      <cdr:y>0.79902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53727" y="2782079"/>
          <a:ext cx="484986" cy="302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0.023</cdr:x>
      <cdr:y>0.19749</cdr:y>
    </cdr:from>
    <cdr:to>
      <cdr:x>0.08427</cdr:x>
      <cdr:y>0.78802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30268" y="752475"/>
          <a:ext cx="365779" cy="2289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0.26482</cdr:x>
      <cdr:y>0.5176</cdr:y>
    </cdr:from>
    <cdr:to>
      <cdr:x>0.299</cdr:x>
      <cdr:y>0.55139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314834" y="2810174"/>
          <a:ext cx="298773" cy="1834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157</a:t>
          </a:r>
        </a:p>
      </cdr:txBody>
    </cdr:sp>
  </cdr:relSizeAnchor>
  <cdr:relSizeAnchor xmlns:cdr="http://schemas.openxmlformats.org/drawingml/2006/chartDrawing">
    <cdr:from>
      <cdr:x>0.42792</cdr:x>
      <cdr:y>0.34211</cdr:y>
    </cdr:from>
    <cdr:to>
      <cdr:x>0.47931</cdr:x>
      <cdr:y>0.39639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740520" y="1857388"/>
          <a:ext cx="449209" cy="294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80</a:t>
          </a:r>
        </a:p>
      </cdr:txBody>
    </cdr:sp>
  </cdr:relSizeAnchor>
  <cdr:relSizeAnchor xmlns:cdr="http://schemas.openxmlformats.org/drawingml/2006/chartDrawing">
    <cdr:from>
      <cdr:x>0.94318</cdr:x>
      <cdr:y>0.52148</cdr:y>
    </cdr:from>
    <cdr:to>
      <cdr:x>0.97512</cdr:x>
      <cdr:y>0.56757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8244500" y="2831239"/>
          <a:ext cx="279194" cy="25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0.09284</cdr:x>
      <cdr:y>0.16438</cdr:y>
    </cdr:from>
    <cdr:to>
      <cdr:x>0.34619</cdr:x>
      <cdr:y>0.26829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11562" y="857256"/>
          <a:ext cx="2214578" cy="541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222 - </a:t>
          </a:r>
          <a:r>
            <a:rPr lang="ru-RU" sz="1100" b="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количество подготовленных</a:t>
          </a:r>
        </a:p>
        <a:p xmlns:a="http://schemas.openxmlformats.org/drawingml/2006/main">
          <a:r>
            <a:rPr lang="ru-RU" sz="1100" b="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        к бурению структур</a:t>
          </a:r>
        </a:p>
      </cdr:txBody>
    </cdr:sp>
  </cdr:relSizeAnchor>
  <cdr:relSizeAnchor xmlns:cdr="http://schemas.openxmlformats.org/drawingml/2006/chartDrawing">
    <cdr:from>
      <cdr:x>0.54069</cdr:x>
      <cdr:y>0.52804</cdr:y>
    </cdr:from>
    <cdr:to>
      <cdr:x>0.58499</cdr:x>
      <cdr:y>0.59356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726263" y="2866855"/>
          <a:ext cx="387234" cy="355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</a:t>
          </a:r>
        </a:p>
      </cdr:txBody>
    </cdr:sp>
  </cdr:relSizeAnchor>
  <cdr:relSizeAnchor xmlns:cdr="http://schemas.openxmlformats.org/drawingml/2006/chartDrawing">
    <cdr:from>
      <cdr:x>0.32803</cdr:x>
      <cdr:y>0.52753</cdr:y>
    </cdr:from>
    <cdr:to>
      <cdr:x>0.36701</cdr:x>
      <cdr:y>0.57343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867364" y="2864086"/>
          <a:ext cx="340731" cy="249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23</a:t>
          </a:r>
        </a:p>
      </cdr:txBody>
    </cdr:sp>
  </cdr:relSizeAnchor>
  <cdr:relSizeAnchor xmlns:cdr="http://schemas.openxmlformats.org/drawingml/2006/chartDrawing">
    <cdr:from>
      <cdr:x>0.13978</cdr:x>
      <cdr:y>0.45372</cdr:y>
    </cdr:from>
    <cdr:to>
      <cdr:x>0.19823</cdr:x>
      <cdr:y>0.49055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221836" y="2463350"/>
          <a:ext cx="510922" cy="1999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1554</a:t>
          </a:r>
        </a:p>
      </cdr:txBody>
    </cdr:sp>
  </cdr:relSizeAnchor>
  <cdr:relSizeAnchor xmlns:cdr="http://schemas.openxmlformats.org/drawingml/2006/chartDrawing">
    <cdr:from>
      <cdr:x>0.07931</cdr:x>
      <cdr:y>0.47815</cdr:y>
    </cdr:from>
    <cdr:to>
      <cdr:x>0.13776</cdr:x>
      <cdr:y>0.51498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93257" y="2595988"/>
          <a:ext cx="510922" cy="1999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222</a:t>
          </a:r>
        </a:p>
      </cdr:txBody>
    </cdr:sp>
  </cdr:relSizeAnchor>
  <cdr:relSizeAnchor xmlns:cdr="http://schemas.openxmlformats.org/drawingml/2006/chartDrawing">
    <cdr:from>
      <cdr:x>0.88817</cdr:x>
      <cdr:y>0.52285</cdr:y>
    </cdr:from>
    <cdr:to>
      <cdr:x>0.92011</cdr:x>
      <cdr:y>0.56894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763648" y="2838677"/>
          <a:ext cx="279193" cy="25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</a:p>
      </cdr:txBody>
    </cdr:sp>
  </cdr:relSizeAnchor>
  <cdr:relSizeAnchor xmlns:cdr="http://schemas.openxmlformats.org/drawingml/2006/chartDrawing">
    <cdr:from>
      <cdr:x>0.81989</cdr:x>
      <cdr:y>0.49268</cdr:y>
    </cdr:from>
    <cdr:to>
      <cdr:x>0.85183</cdr:x>
      <cdr:y>0.53877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7166800" y="2674875"/>
          <a:ext cx="279194" cy="25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</a:t>
          </a:r>
        </a:p>
      </cdr:txBody>
    </cdr:sp>
  </cdr:relSizeAnchor>
  <cdr:relSizeAnchor xmlns:cdr="http://schemas.openxmlformats.org/drawingml/2006/chartDrawing">
    <cdr:from>
      <cdr:x>0.77001</cdr:x>
      <cdr:y>0.49268</cdr:y>
    </cdr:from>
    <cdr:to>
      <cdr:x>0.80195</cdr:x>
      <cdr:y>0.53877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6730790" y="2674875"/>
          <a:ext cx="279194" cy="25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</a:t>
          </a:r>
        </a:p>
      </cdr:txBody>
    </cdr:sp>
  </cdr:relSizeAnchor>
  <cdr:relSizeAnchor xmlns:cdr="http://schemas.openxmlformats.org/drawingml/2006/chartDrawing">
    <cdr:from>
      <cdr:x>0.70744</cdr:x>
      <cdr:y>0.28641</cdr:y>
    </cdr:from>
    <cdr:to>
      <cdr:x>0.73938</cdr:x>
      <cdr:y>0.3325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6183855" y="1554977"/>
          <a:ext cx="279193" cy="250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0.54154</cdr:x>
      <cdr:y>0.15964</cdr:y>
    </cdr:from>
    <cdr:to>
      <cdr:x>0.88238</cdr:x>
      <cdr:y>0.31635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82" y="868527"/>
          <a:ext cx="2787705" cy="852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latin typeface="Georgia" pitchFamily="18" charset="0"/>
              <a:cs typeface="Times New Roman" pitchFamily="18" charset="0"/>
            </a:rPr>
            <a:t>Разведанные запасы</a:t>
          </a:r>
        </a:p>
      </cdr:txBody>
    </cdr:sp>
  </cdr:relSizeAnchor>
  <cdr:relSizeAnchor xmlns:cdr="http://schemas.openxmlformats.org/drawingml/2006/chartDrawing">
    <cdr:from>
      <cdr:x>0.11629</cdr:x>
      <cdr:y>0.35476</cdr:y>
    </cdr:from>
    <cdr:to>
      <cdr:x>0.4749</cdr:x>
      <cdr:y>0.52426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951116" y="1930033"/>
          <a:ext cx="2933040" cy="922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i="1" dirty="0">
              <a:latin typeface="Georgia" pitchFamily="18" charset="0"/>
            </a:rPr>
            <a:t>Прогнозные</a:t>
          </a:r>
          <a:r>
            <a:rPr lang="ru-RU" sz="1400" b="1" i="1" baseline="0" dirty="0">
              <a:latin typeface="Georgia" pitchFamily="18" charset="0"/>
            </a:rPr>
            <a:t> </a:t>
          </a:r>
          <a:r>
            <a:rPr lang="ru-RU" sz="1400" b="1" i="1" dirty="0">
              <a:latin typeface="Georgia" pitchFamily="18" charset="0"/>
            </a:rPr>
            <a:t>ресурсы</a:t>
          </a:r>
        </a:p>
      </cdr:txBody>
    </cdr:sp>
  </cdr:relSizeAnchor>
  <cdr:relSizeAnchor xmlns:cdr="http://schemas.openxmlformats.org/drawingml/2006/chartDrawing">
    <cdr:from>
      <cdr:x>0.53935</cdr:x>
      <cdr:y>0.53244</cdr:y>
    </cdr:from>
    <cdr:to>
      <cdr:x>0.78222</cdr:x>
      <cdr:y>0.64984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11325" y="2896730"/>
          <a:ext cx="1986412" cy="638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1" dirty="0">
              <a:latin typeface="Georgia" pitchFamily="18" charset="0"/>
            </a:rPr>
            <a:t>Перспективные</a:t>
          </a:r>
          <a:r>
            <a:rPr lang="ru-RU" sz="1050" b="1" i="1" dirty="0">
              <a:latin typeface="Georgia" pitchFamily="18" charset="0"/>
            </a:rPr>
            <a:t> ресурсы</a:t>
          </a:r>
        </a:p>
      </cdr:txBody>
    </cdr:sp>
  </cdr:relSizeAnchor>
  <cdr:relSizeAnchor xmlns:cdr="http://schemas.openxmlformats.org/drawingml/2006/chartDrawing">
    <cdr:from>
      <cdr:x>0.61984</cdr:x>
      <cdr:y>0.37826</cdr:y>
    </cdr:from>
    <cdr:to>
      <cdr:x>0.8806</cdr:x>
      <cdr:y>0.52802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69640" y="2057876"/>
          <a:ext cx="2132733" cy="814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1" dirty="0">
              <a:latin typeface="Georgia" pitchFamily="18" charset="0"/>
            </a:rPr>
            <a:t>Предварительно оцененные запасы</a:t>
          </a:r>
        </a:p>
      </cdr:txBody>
    </cdr:sp>
  </cdr:relSizeAnchor>
  <cdr:relSizeAnchor xmlns:cdr="http://schemas.openxmlformats.org/drawingml/2006/chartDrawing">
    <cdr:from>
      <cdr:x>0.62124</cdr:x>
      <cdr:y>0.19565</cdr:y>
    </cdr:from>
    <cdr:to>
      <cdr:x>0.79033</cdr:x>
      <cdr:y>0.40188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692172" y="657510"/>
          <a:ext cx="1004944" cy="693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i="1" dirty="0" smtClean="0">
              <a:latin typeface="Georgia" pitchFamily="18" charset="0"/>
              <a:cs typeface="Times New Roman" pitchFamily="18" charset="0"/>
            </a:rPr>
            <a:t>кат. АВС</a:t>
          </a:r>
          <a:r>
            <a:rPr lang="ru-RU" sz="1400" b="1" i="1" baseline="-25000" dirty="0" smtClean="0">
              <a:latin typeface="Georgia" pitchFamily="18" charset="0"/>
              <a:cs typeface="Times New Roman" pitchFamily="18" charset="0"/>
            </a:rPr>
            <a:t>1</a:t>
          </a:r>
          <a:endParaRPr lang="ru-RU" sz="1400" b="1" i="1" baseline="-25000" dirty="0">
            <a:latin typeface="Georgia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400" b="1" i="1" dirty="0" smtClean="0">
              <a:latin typeface="Georgia" pitchFamily="18" charset="0"/>
              <a:cs typeface="Times New Roman" pitchFamily="18" charset="0"/>
            </a:rPr>
            <a:t>49057 (</a:t>
          </a:r>
          <a:r>
            <a:rPr lang="ru-RU" sz="1400" b="1" i="1" dirty="0" smtClean="0">
              <a:latin typeface="Georgia" pitchFamily="18" charset="0"/>
              <a:cs typeface="Times New Roman" pitchFamily="18" charset="0"/>
            </a:rPr>
            <a:t>17</a:t>
          </a:r>
          <a:r>
            <a:rPr lang="en-US" sz="1400" b="1" i="1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Georgia" pitchFamily="18" charset="0"/>
              <a:cs typeface="Times New Roman" pitchFamily="18" charset="0"/>
            </a:rPr>
            <a:t>%</a:t>
          </a:r>
          <a:r>
            <a:rPr lang="en-US" sz="1400" b="1" i="1" dirty="0" smtClean="0">
              <a:latin typeface="Georgia" pitchFamily="18" charset="0"/>
              <a:cs typeface="Times New Roman" pitchFamily="18" charset="0"/>
            </a:rPr>
            <a:t>)</a:t>
          </a:r>
          <a:endParaRPr lang="ru-RU" sz="1400" b="1" i="1" dirty="0">
            <a:latin typeface="Georg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0.71429</cdr:x>
      <cdr:y>0.42953</cdr:y>
    </cdr:from>
    <cdr:to>
      <cdr:x>0.88338</cdr:x>
      <cdr:y>0.60114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842080" y="2336832"/>
          <a:ext cx="1382972" cy="9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1" dirty="0" smtClean="0">
              <a:latin typeface="Georgia" pitchFamily="18" charset="0"/>
              <a:cs typeface="Times New Roman" pitchFamily="18" charset="0"/>
            </a:rPr>
            <a:t>кат. С</a:t>
          </a:r>
          <a:r>
            <a:rPr lang="ru-RU" sz="1200" b="1" i="1" baseline="-25000" dirty="0" smtClean="0">
              <a:latin typeface="Georgia" pitchFamily="18" charset="0"/>
              <a:cs typeface="Times New Roman" pitchFamily="18" charset="0"/>
            </a:rPr>
            <a:t>2</a:t>
          </a:r>
          <a:r>
            <a:rPr lang="en-US" sz="1200" b="1" i="1" dirty="0" smtClean="0">
              <a:latin typeface="Georgia" pitchFamily="18" charset="0"/>
              <a:cs typeface="Times New Roman" pitchFamily="18" charset="0"/>
            </a:rPr>
            <a:t> 19876 (7 %)</a:t>
          </a:r>
          <a:endParaRPr lang="ru-RU" sz="1200" b="1" i="1" baseline="-25000" dirty="0">
            <a:latin typeface="Georg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0.61141</cdr:x>
      <cdr:y>0.62766</cdr:y>
    </cdr:from>
    <cdr:to>
      <cdr:x>0.77989</cdr:x>
      <cdr:y>0.72235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00682" y="3414745"/>
          <a:ext cx="1378005" cy="515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i="1" dirty="0" smtClean="0">
              <a:latin typeface="Georgia" pitchFamily="18" charset="0"/>
              <a:cs typeface="Times New Roman" pitchFamily="18" charset="0"/>
            </a:rPr>
            <a:t>кат. С</a:t>
          </a:r>
          <a:r>
            <a:rPr lang="ru-RU" sz="1600" b="1" i="1" baseline="-25000" dirty="0" smtClean="0">
              <a:latin typeface="Georgia" pitchFamily="18" charset="0"/>
              <a:cs typeface="Times New Roman" pitchFamily="18" charset="0"/>
            </a:rPr>
            <a:t>3</a:t>
          </a:r>
          <a:r>
            <a:rPr lang="en-US" sz="1600" b="1" i="1" baseline="-25000" dirty="0" smtClean="0">
              <a:latin typeface="Georgia" pitchFamily="18" charset="0"/>
              <a:cs typeface="Times New Roman" pitchFamily="18" charset="0"/>
            </a:rPr>
            <a:t> </a:t>
          </a:r>
          <a:r>
            <a:rPr lang="en-US" sz="1800" b="1" i="1" dirty="0" smtClean="0">
              <a:latin typeface="Georgia" pitchFamily="18" charset="0"/>
              <a:cs typeface="Times New Roman" pitchFamily="18" charset="0"/>
            </a:rPr>
            <a:t>32</a:t>
          </a:r>
          <a:r>
            <a:rPr lang="ru-RU" sz="1800" b="1" i="1" dirty="0" smtClean="0">
              <a:latin typeface="Georgia" pitchFamily="18" charset="0"/>
              <a:cs typeface="Times New Roman" pitchFamily="18" charset="0"/>
            </a:rPr>
            <a:t>10,5</a:t>
          </a:r>
          <a:r>
            <a:rPr lang="ru-RU" sz="1800" b="1" i="1" dirty="0">
              <a:latin typeface="Georgia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0.20497</cdr:x>
      <cdr:y>0.45987</cdr:y>
    </cdr:from>
    <cdr:to>
      <cdr:x>0.45479</cdr:x>
      <cdr:y>0.65636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676457" y="2501894"/>
          <a:ext cx="2043230" cy="1068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i="1" dirty="0" smtClean="0">
              <a:latin typeface="Georgia" pitchFamily="18" charset="0"/>
              <a:cs typeface="Times New Roman" pitchFamily="18" charset="0"/>
            </a:rPr>
            <a:t>кат. </a:t>
          </a:r>
          <a:r>
            <a:rPr lang="en-US" sz="1600" b="1" i="1" dirty="0" smtClean="0">
              <a:latin typeface="Georgia" pitchFamily="18" charset="0"/>
              <a:cs typeface="Times New Roman" pitchFamily="18" charset="0"/>
            </a:rPr>
            <a:t>D</a:t>
          </a:r>
          <a:r>
            <a:rPr lang="ru-RU" sz="1600" b="1" i="1" baseline="-25000" dirty="0" smtClean="0">
              <a:latin typeface="Georgia" pitchFamily="18" charset="0"/>
              <a:cs typeface="Times New Roman" pitchFamily="18" charset="0"/>
            </a:rPr>
            <a:t>1</a:t>
          </a:r>
          <a:r>
            <a:rPr lang="ru-RU" sz="1600" b="1" i="1" baseline="0" dirty="0" smtClean="0">
              <a:latin typeface="Georgia" pitchFamily="18" charset="0"/>
              <a:cs typeface="Times New Roman" pitchFamily="18" charset="0"/>
            </a:rPr>
            <a:t>+</a:t>
          </a:r>
          <a:r>
            <a:rPr lang="en-US" sz="1600" b="1" i="1" baseline="0" dirty="0" smtClean="0">
              <a:latin typeface="Georgia" pitchFamily="18" charset="0"/>
              <a:cs typeface="Times New Roman" pitchFamily="18" charset="0"/>
            </a:rPr>
            <a:t>D</a:t>
          </a:r>
          <a:r>
            <a:rPr lang="ru-RU" sz="1600" b="1" i="1" baseline="-25000" dirty="0" smtClean="0">
              <a:latin typeface="Georgia" pitchFamily="18" charset="0"/>
              <a:cs typeface="Times New Roman" pitchFamily="18" charset="0"/>
            </a:rPr>
            <a:t>2</a:t>
          </a:r>
          <a:endParaRPr lang="ru-RU" sz="1600" b="1" i="1" baseline="-25000" dirty="0">
            <a:latin typeface="Georgia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600" b="1" i="1" dirty="0" smtClean="0">
              <a:latin typeface="Georgia" pitchFamily="18" charset="0"/>
              <a:cs typeface="Times New Roman" pitchFamily="18" charset="0"/>
            </a:rPr>
            <a:t>166384 (</a:t>
          </a:r>
          <a:r>
            <a:rPr lang="ru-RU" sz="1600" b="1" i="1" dirty="0" smtClean="0">
              <a:latin typeface="Georgia" pitchFamily="18" charset="0"/>
              <a:cs typeface="Times New Roman" pitchFamily="18" charset="0"/>
            </a:rPr>
            <a:t>58</a:t>
          </a:r>
          <a:r>
            <a:rPr lang="en-US" sz="1600" b="1" i="1" dirty="0" smtClean="0">
              <a:latin typeface="Georgia" pitchFamily="18" charset="0"/>
              <a:cs typeface="Times New Roman" pitchFamily="18" charset="0"/>
            </a:rPr>
            <a:t> %)</a:t>
          </a:r>
          <a:endParaRPr lang="ru-RU" sz="1600" b="1" i="1" dirty="0">
            <a:latin typeface="Georgia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0.49658</cdr:x>
      <cdr:y>0.05215</cdr:y>
    </cdr:from>
    <cdr:to>
      <cdr:x>0.70627</cdr:x>
      <cdr:y>0.24649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061491" y="283727"/>
          <a:ext cx="1715036" cy="1057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i="1" dirty="0">
              <a:latin typeface="Georgia" pitchFamily="18" charset="0"/>
              <a:cs typeface="Times New Roman" pitchFamily="18" charset="0"/>
            </a:rPr>
            <a:t>Накопленная добыча</a:t>
          </a:r>
        </a:p>
        <a:p xmlns:a="http://schemas.openxmlformats.org/drawingml/2006/main">
          <a:pPr algn="ctr"/>
          <a:r>
            <a:rPr lang="en-US" sz="1200" b="1" i="1" dirty="0" smtClean="0">
              <a:latin typeface="Georgia" pitchFamily="18" charset="0"/>
              <a:cs typeface="Times New Roman" pitchFamily="18" charset="0"/>
            </a:rPr>
            <a:t>19772 (7 </a:t>
          </a:r>
          <a:r>
            <a:rPr lang="ru-RU" sz="1200" b="1" i="1" dirty="0" smtClean="0">
              <a:latin typeface="Georgia" pitchFamily="18" charset="0"/>
              <a:cs typeface="Times New Roman" pitchFamily="18" charset="0"/>
            </a:rPr>
            <a:t>%</a:t>
          </a:r>
          <a:r>
            <a:rPr lang="en-US" sz="1200" b="1" i="1" dirty="0" smtClean="0">
              <a:latin typeface="Georgia" pitchFamily="18" charset="0"/>
              <a:cs typeface="Times New Roman" pitchFamily="18" charset="0"/>
            </a:rPr>
            <a:t>)</a:t>
          </a:r>
          <a:endParaRPr lang="ru-RU" sz="1200" b="1" i="1" dirty="0">
            <a:latin typeface="Georgia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</cdr:x>
      <cdr:y>0.59091</cdr:y>
    </cdr:from>
    <cdr:to>
      <cdr:x>0.44859</cdr:x>
      <cdr:y>0.67442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30" y="3630340"/>
          <a:ext cx="958974" cy="513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Приволжский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5733 (41 %)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0.03488</cdr:y>
    </cdr:from>
    <cdr:to>
      <cdr:x>0.20559</cdr:x>
      <cdr:y>0.12791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214314"/>
          <a:ext cx="793095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Акватории морей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России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106691 (8 %)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0.11281</cdr:x>
      <cdr:y>0.44781</cdr:y>
    </cdr:from>
    <cdr:to>
      <cdr:x>0.31315</cdr:x>
      <cdr:y>0.54083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85851" y="2751157"/>
          <a:ext cx="1750827" cy="571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Северо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Западный 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2951 (37 %)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0.4763</cdr:x>
      <cdr:y>0.47158</cdr:y>
    </cdr:from>
    <cdr:to>
      <cdr:x>0.6733</cdr:x>
      <cdr:y>0.5621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62482" y="2897209"/>
          <a:ext cx="1721638" cy="556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Северо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Кавказский 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817 (53 %)</a:t>
          </a:r>
        </a:p>
        <a:p xmlns:a="http://schemas.openxmlformats.org/drawingml/2006/main">
          <a:pPr algn="ctr"/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0.35931</cdr:x>
      <cdr:y>0.47158</cdr:y>
    </cdr:from>
    <cdr:to>
      <cdr:x>0.53061</cdr:x>
      <cdr:y>0.52972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140118" y="2897209"/>
          <a:ext cx="1497033" cy="357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Южный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10447 (33 %)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0.57407</cdr:x>
      <cdr:y>0.18605</cdr:y>
    </cdr:from>
    <cdr:to>
      <cdr:x>0.7963</cdr:x>
      <cdr:y>0.24982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214578" y="1143008"/>
          <a:ext cx="857256" cy="391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Уральский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104060 (46 %)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0.70609</cdr:x>
      <cdr:y>0.2814</cdr:y>
    </cdr:from>
    <cdr:to>
      <cdr:x>0.89893</cdr:x>
      <cdr:y>0.34199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170697" y="1728793"/>
          <a:ext cx="1685282" cy="372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Сибирский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41299 (7 %)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0.84814</cdr:x>
      <cdr:y>0.37209</cdr:y>
    </cdr:from>
    <cdr:to>
      <cdr:x>1</cdr:x>
      <cdr:y>0.45228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412139" y="2285988"/>
          <a:ext cx="1327139" cy="492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Дальнево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сточный ФО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15462 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(12 %)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0.63636</cdr:x>
      <cdr:y>0.31818</cdr:y>
    </cdr:from>
    <cdr:to>
      <cdr:x>0.73347</cdr:x>
      <cdr:y>0.35755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500330" y="2000264"/>
          <a:ext cx="381554" cy="247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i="1" dirty="0" smtClean="0">
              <a:latin typeface="Georgia" pitchFamily="18" charset="0"/>
            </a:rPr>
            <a:t>D</a:t>
          </a:r>
          <a:r>
            <a:rPr lang="ru-RU" sz="1200" b="1" i="1" dirty="0" smtClean="0">
              <a:latin typeface="Georgia" pitchFamily="18" charset="0"/>
            </a:rPr>
            <a:t>2</a:t>
          </a:r>
          <a:endParaRPr lang="ru-RU" sz="12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0.63636</cdr:x>
      <cdr:y>0.40909</cdr:y>
    </cdr:from>
    <cdr:to>
      <cdr:x>0.75486</cdr:x>
      <cdr:y>0.46102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500330" y="2571768"/>
          <a:ext cx="465583" cy="326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i="1" dirty="0" smtClean="0">
              <a:latin typeface="Georgia" pitchFamily="18" charset="0"/>
            </a:rPr>
            <a:t>D</a:t>
          </a:r>
          <a:r>
            <a:rPr lang="ru-RU" sz="1200" b="1" i="1" dirty="0" smtClean="0">
              <a:latin typeface="Georgia" pitchFamily="18" charset="0"/>
            </a:rPr>
            <a:t>1</a:t>
          </a:r>
          <a:endParaRPr lang="ru-RU" sz="12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0.61818</cdr:x>
      <cdr:y>0.72728</cdr:y>
    </cdr:from>
    <cdr:to>
      <cdr:x>0.78811</cdr:x>
      <cdr:y>0.77475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28892" y="4572032"/>
          <a:ext cx="667670" cy="298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i="1" dirty="0">
              <a:latin typeface="Georgia" pitchFamily="18" charset="0"/>
            </a:rPr>
            <a:t>АВС1</a:t>
          </a:r>
        </a:p>
      </cdr:txBody>
    </cdr:sp>
  </cdr:relSizeAnchor>
  <cdr:relSizeAnchor xmlns:cdr="http://schemas.openxmlformats.org/drawingml/2006/chartDrawing">
    <cdr:from>
      <cdr:x>0.61818</cdr:x>
      <cdr:y>0.875</cdr:y>
    </cdr:from>
    <cdr:to>
      <cdr:x>0.79434</cdr:x>
      <cdr:y>0.92817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428892" y="5500726"/>
          <a:ext cx="692148" cy="33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i="1" dirty="0">
              <a:latin typeface="Georgia" pitchFamily="18" charset="0"/>
            </a:rPr>
            <a:t>Q</a:t>
          </a:r>
          <a:r>
            <a:rPr lang="ru-RU" sz="1200" b="1" i="1" dirty="0" err="1">
              <a:latin typeface="Georgia" pitchFamily="18" charset="0"/>
            </a:rPr>
            <a:t>нак</a:t>
          </a:r>
          <a:endParaRPr lang="ru-RU" sz="12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0.63636</cdr:x>
      <cdr:y>0.5</cdr:y>
    </cdr:from>
    <cdr:to>
      <cdr:x>0.75554</cdr:x>
      <cdr:y>0.54361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500330" y="3143272"/>
          <a:ext cx="468255" cy="274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i="1" dirty="0">
              <a:latin typeface="Georgia" pitchFamily="18" charset="0"/>
            </a:rPr>
            <a:t>С3</a:t>
          </a:r>
        </a:p>
      </cdr:txBody>
    </cdr:sp>
  </cdr:relSizeAnchor>
  <cdr:relSizeAnchor xmlns:cdr="http://schemas.openxmlformats.org/drawingml/2006/chartDrawing">
    <cdr:from>
      <cdr:x>0.63636</cdr:x>
      <cdr:y>0.57955</cdr:y>
    </cdr:from>
    <cdr:to>
      <cdr:x>0.73702</cdr:x>
      <cdr:y>0.61203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500330" y="3643338"/>
          <a:ext cx="395481" cy="204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i="1" dirty="0">
              <a:latin typeface="Georgia" pitchFamily="18" charset="0"/>
            </a:rPr>
            <a:t>С2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0.13345</cdr:x>
      <cdr:y>0.64992</cdr:y>
    </cdr:from>
    <cdr:to>
      <cdr:x>0.29183</cdr:x>
      <cdr:y>0.71372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3425" y="4382848"/>
          <a:ext cx="870434" cy="430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itchFamily="18" charset="0"/>
              <a:cs typeface="Times New Roman" pitchFamily="18" charset="0"/>
            </a:rPr>
            <a:t>Балтийская </a:t>
          </a: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НО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0.00334</cdr:x>
      <cdr:y>0.42957</cdr:y>
    </cdr:from>
    <cdr:to>
      <cdr:x>0.14548</cdr:x>
      <cdr:y>0.53814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575" y="2493913"/>
          <a:ext cx="1214450" cy="630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i="0" dirty="0">
              <a:latin typeface="Times New Roman" pitchFamily="18" charset="0"/>
              <a:cs typeface="Times New Roman" pitchFamily="18" charset="0"/>
            </a:rPr>
            <a:t>Акватории </a:t>
          </a:r>
          <a:endParaRPr lang="ru-RU" sz="1000" b="1" i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000" b="1" i="0" dirty="0" smtClean="0">
              <a:latin typeface="Times New Roman" pitchFamily="18" charset="0"/>
              <a:cs typeface="Times New Roman" pitchFamily="18" charset="0"/>
            </a:rPr>
            <a:t>морей России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106691 (8 %)</a:t>
          </a:r>
          <a:endParaRPr lang="ru-RU" sz="1000" b="1" i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0.09142</cdr:x>
      <cdr:y>0.516</cdr:y>
    </cdr:from>
    <cdr:to>
      <cdr:x>0.19175</cdr:x>
      <cdr:y>0.64315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81107" y="2995676"/>
          <a:ext cx="857250" cy="73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Тимано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Печорская 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3165 (34 %)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0.28922</cdr:x>
      <cdr:y>0.68806</cdr:y>
    </cdr:from>
    <cdr:to>
      <cdr:x>0.47509</cdr:x>
      <cdr:y>0.75535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71149" y="3994606"/>
          <a:ext cx="1588081" cy="390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itchFamily="18" charset="0"/>
              <a:cs typeface="Times New Roman" pitchFamily="18" charset="0"/>
            </a:rPr>
            <a:t>Прикаспийская </a:t>
          </a: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11039 (26 %)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0.23077</cdr:x>
      <cdr:y>0.4804</cdr:y>
    </cdr:from>
    <cdr:to>
      <cdr:x>0.34783</cdr:x>
      <cdr:y>0.58736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71733" y="2788970"/>
          <a:ext cx="1000124" cy="6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Волго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Уральская 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4851 (51 %)</a:t>
          </a:r>
          <a:endParaRPr lang="ru-RU" sz="11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0.42029</cdr:x>
      <cdr:y>0.09931</cdr:y>
    </cdr:from>
    <cdr:to>
      <cdr:x>0.56418</cdr:x>
      <cdr:y>0.22314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90983" y="576524"/>
          <a:ext cx="1229374" cy="71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Западно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Сибирская 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116318 (42 %)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0.51728</cdr:x>
      <cdr:y>0.4436</cdr:y>
    </cdr:from>
    <cdr:to>
      <cdr:x>0.64437</cdr:x>
      <cdr:y>0.54963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419657" y="2575338"/>
          <a:ext cx="1085850" cy="615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Лено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Тунгусская </a:t>
          </a:r>
          <a:r>
            <a:rPr lang="ru-RU" sz="1000" b="1" baseline="0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ru-RU" sz="1000" b="1" baseline="0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390076 (8 %)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0.757</cdr:x>
      <cdr:y>0.56033</cdr:y>
    </cdr:from>
    <cdr:to>
      <cdr:x>0.93594</cdr:x>
      <cdr:y>0.60929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467840" y="3253041"/>
          <a:ext cx="1528871" cy="284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err="1">
              <a:latin typeface="Times New Roman" pitchFamily="18" charset="0"/>
              <a:cs typeface="Times New Roman" pitchFamily="18" charset="0"/>
            </a:rPr>
            <a:t>Япономорская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 </a:t>
          </a:r>
          <a:endParaRPr lang="ru-RU" sz="11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11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0.46179</cdr:x>
      <cdr:y>0.23725</cdr:y>
    </cdr:from>
    <cdr:to>
      <cdr:x>0.53621</cdr:x>
      <cdr:y>0.28257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630333" y="1335556"/>
          <a:ext cx="423892" cy="255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i="1" dirty="0">
              <a:latin typeface="Georgia" pitchFamily="18" charset="0"/>
            </a:rPr>
            <a:t>D</a:t>
          </a:r>
          <a:r>
            <a:rPr lang="ru-RU" sz="1100" b="1" i="1" dirty="0" smtClean="0">
              <a:latin typeface="Georgia" pitchFamily="18" charset="0"/>
            </a:rPr>
            <a:t>2</a:t>
          </a:r>
          <a:endParaRPr lang="ru-RU" sz="11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0.46214</cdr:x>
      <cdr:y>0.4262</cdr:y>
    </cdr:from>
    <cdr:to>
      <cdr:x>0.53656</cdr:x>
      <cdr:y>0.4557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539874" y="2874198"/>
          <a:ext cx="409006" cy="198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 i="1" dirty="0" smtClean="0">
              <a:latin typeface="Georgia" pitchFamily="18" charset="0"/>
            </a:rPr>
            <a:t>D</a:t>
          </a:r>
          <a:r>
            <a:rPr lang="ru-RU" sz="1100" b="1" i="1" dirty="0" smtClean="0">
              <a:latin typeface="Georgia" pitchFamily="18" charset="0"/>
            </a:rPr>
            <a:t>1</a:t>
          </a:r>
          <a:endParaRPr lang="ru-RU" sz="1100" b="1" i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0.44986</cdr:x>
      <cdr:y>0.74126</cdr:y>
    </cdr:from>
    <cdr:to>
      <cdr:x>0.55556</cdr:x>
      <cdr:y>0.77076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72384" y="4998835"/>
          <a:ext cx="580919" cy="198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>
              <a:latin typeface="Georgia" pitchFamily="18" charset="0"/>
            </a:rPr>
            <a:t>АВС1</a:t>
          </a:r>
        </a:p>
      </cdr:txBody>
    </cdr:sp>
  </cdr:relSizeAnchor>
  <cdr:relSizeAnchor xmlns:cdr="http://schemas.openxmlformats.org/drawingml/2006/chartDrawing">
    <cdr:from>
      <cdr:x>0.44373</cdr:x>
      <cdr:y>0.83616</cdr:y>
    </cdr:from>
    <cdr:to>
      <cdr:x>0.55806</cdr:x>
      <cdr:y>0.87434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438694" y="5638800"/>
          <a:ext cx="628356" cy="257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i="1">
              <a:latin typeface="Georgia" pitchFamily="18" charset="0"/>
            </a:rPr>
            <a:t>Q</a:t>
          </a:r>
          <a:r>
            <a:rPr lang="ru-RU" sz="1050" b="1" i="1">
              <a:latin typeface="Georgia" pitchFamily="18" charset="0"/>
            </a:rPr>
            <a:t>нак</a:t>
          </a:r>
        </a:p>
      </cdr:txBody>
    </cdr:sp>
  </cdr:relSizeAnchor>
  <cdr:relSizeAnchor xmlns:cdr="http://schemas.openxmlformats.org/drawingml/2006/chartDrawing">
    <cdr:from>
      <cdr:x>0.46029</cdr:x>
      <cdr:y>0.60415</cdr:y>
    </cdr:from>
    <cdr:to>
      <cdr:x>0.53471</cdr:x>
      <cdr:y>0.63365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529706" y="4074188"/>
          <a:ext cx="409007" cy="198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Georgia" pitchFamily="18" charset="0"/>
            </a:rPr>
            <a:t>С3</a:t>
          </a:r>
        </a:p>
      </cdr:txBody>
    </cdr:sp>
  </cdr:relSizeAnchor>
  <cdr:relSizeAnchor xmlns:cdr="http://schemas.openxmlformats.org/drawingml/2006/chartDrawing">
    <cdr:from>
      <cdr:x>0.46126</cdr:x>
      <cdr:y>0.6566</cdr:y>
    </cdr:from>
    <cdr:to>
      <cdr:x>0.53568</cdr:x>
      <cdr:y>0.6861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535075" y="4427897"/>
          <a:ext cx="409007" cy="198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Georgia" pitchFamily="18" charset="0"/>
            </a:rPr>
            <a:t>С2</a:t>
          </a:r>
        </a:p>
      </cdr:txBody>
    </cdr:sp>
  </cdr:relSizeAnchor>
  <cdr:relSizeAnchor xmlns:cdr="http://schemas.openxmlformats.org/drawingml/2006/chartDrawing">
    <cdr:from>
      <cdr:x>0.35977</cdr:x>
      <cdr:y>0.66188</cdr:y>
    </cdr:from>
    <cdr:to>
      <cdr:x>0.36809</cdr:x>
      <cdr:y>0.68426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>
          <a:off x="3073890" y="3842565"/>
          <a:ext cx="71086" cy="12992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0.34711</cdr:x>
      <cdr:y>0.54799</cdr:y>
    </cdr:from>
    <cdr:to>
      <cdr:x>0.50138</cdr:x>
      <cdr:y>0.63036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965722" y="3181386"/>
          <a:ext cx="1318090" cy="478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Северо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Кавказская </a:t>
          </a:r>
        </a:p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1782 (56 %)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0.57971</cdr:x>
      <cdr:y>0.65077</cdr:y>
    </cdr:from>
    <cdr:to>
      <cdr:x>0.69788</cdr:x>
      <cdr:y>0.77276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4953058" y="3778112"/>
          <a:ext cx="1009650" cy="708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Лено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Вилюйская </a:t>
          </a:r>
        </a:p>
        <a:p xmlns:a="http://schemas.openxmlformats.org/drawingml/2006/main">
          <a:pPr algn="ctr"/>
          <a:r>
            <a:rPr lang="ru-RU" sz="1100" b="1" baseline="0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39076 (8 %)</a:t>
          </a:r>
          <a:endParaRPr lang="ru-RU" sz="11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0.71349</cdr:x>
      <cdr:y>0.66625</cdr:y>
    </cdr:from>
    <cdr:to>
      <cdr:x>0.86399</cdr:x>
      <cdr:y>0.71335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096057" y="3867947"/>
          <a:ext cx="1285875" cy="273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itchFamily="18" charset="0"/>
              <a:cs typeface="Times New Roman" pitchFamily="18" charset="0"/>
            </a:rPr>
            <a:t>Притихоокеанская </a:t>
          </a: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000" b="1" baseline="0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285 (0 %)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0.77383</cdr:x>
      <cdr:y>0.66451</cdr:y>
    </cdr:from>
    <cdr:to>
      <cdr:x>0.78131</cdr:x>
      <cdr:y>0.6787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flipH="1">
          <a:off x="6611677" y="3857846"/>
          <a:ext cx="63910" cy="823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0.83612</cdr:x>
      <cdr:y>0.69153</cdr:y>
    </cdr:from>
    <cdr:to>
      <cdr:x>0.98773</cdr:x>
      <cdr:y>0.73855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7143808" y="4014697"/>
          <a:ext cx="1295400" cy="272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itchFamily="18" charset="0"/>
              <a:cs typeface="Times New Roman" pitchFamily="18" charset="0"/>
            </a:rPr>
            <a:t>Самостоятельные</a:t>
          </a:r>
        </a:p>
        <a:p xmlns:a="http://schemas.openxmlformats.org/drawingml/2006/main">
          <a:pPr algn="ctr"/>
          <a:r>
            <a:rPr lang="ru-RU" sz="1000" b="1" dirty="0">
              <a:latin typeface="Times New Roman" pitchFamily="18" charset="0"/>
              <a:cs typeface="Times New Roman" pitchFamily="18" charset="0"/>
            </a:rPr>
            <a:t> НГО и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НГР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1317 (1 %)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0.90437</cdr:x>
      <cdr:y>0.66081</cdr:y>
    </cdr:from>
    <cdr:to>
      <cdr:x>0.92131</cdr:x>
      <cdr:y>0.69894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flipH="1">
          <a:off x="7726964" y="3836350"/>
          <a:ext cx="144777" cy="2213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0.65886</cdr:x>
      <cdr:y>0.55723</cdr:y>
    </cdr:from>
    <cdr:to>
      <cdr:x>0.75919</cdr:x>
      <cdr:y>0.6333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629332" y="3235044"/>
          <a:ext cx="857250" cy="441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Охотская </a:t>
          </a:r>
          <a:endParaRPr lang="ru-RU" sz="11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НГП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615 (18 %)</a:t>
          </a:r>
          <a:endParaRPr lang="ru-RU" sz="11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0.01576</cdr:x>
      <cdr:y>0.0334</cdr:y>
    </cdr:from>
    <cdr:to>
      <cdr:x>0.18738</cdr:x>
      <cdr:y>0.1719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1792" y="184170"/>
          <a:ext cx="1434997" cy="763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Акватории морей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России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106691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200" b="1" i="1" baseline="30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0.12664</cdr:x>
      <cdr:y>0.84768</cdr:y>
    </cdr:from>
    <cdr:to>
      <cdr:x>0.29116</cdr:x>
      <cdr:y>0.91898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58877" y="4673665"/>
          <a:ext cx="1375631" cy="393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Северо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Западный 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2951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0.35371</cdr:x>
      <cdr:y>0.81457</cdr:y>
    </cdr:from>
    <cdr:to>
      <cdr:x>0.53958</cdr:x>
      <cdr:y>0.88186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57553" y="4491100"/>
          <a:ext cx="1554147" cy="37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Южный</a:t>
          </a:r>
        </a:p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10447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0.24454</cdr:x>
      <cdr:y>0.82781</cdr:y>
    </cdr:from>
    <cdr:to>
      <cdr:x>0.42724</cdr:x>
      <cdr:y>0.884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44728" y="4564126"/>
          <a:ext cx="1527642" cy="30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Приволжский </a:t>
          </a:r>
          <a:endParaRPr lang="ru-RU" sz="12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5733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0.58805</cdr:x>
      <cdr:y>0.10688</cdr:y>
    </cdr:from>
    <cdr:to>
      <cdr:x>0.75037</cdr:x>
      <cdr:y>0.17067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916967" y="589273"/>
          <a:ext cx="1357234" cy="351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Уральский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104060 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0.81526</cdr:x>
      <cdr:y>0.75471</cdr:y>
    </cdr:from>
    <cdr:to>
      <cdr:x>0.99544</cdr:x>
      <cdr:y>0.87043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816782" y="4161062"/>
          <a:ext cx="1506595" cy="63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Дальневосточный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15462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0.48472</cdr:x>
      <cdr:y>0.86755</cdr:y>
    </cdr:from>
    <cdr:to>
      <cdr:x>0.6492</cdr:x>
      <cdr:y>0.94241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052943" y="4783204"/>
          <a:ext cx="1375296" cy="412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Северо-Кавказский</a:t>
          </a:r>
          <a:r>
            <a:rPr lang="ru-RU" sz="1200" b="1" i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817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0.71056</cdr:x>
      <cdr:y>0.59582</cdr:y>
    </cdr:from>
    <cdr:to>
      <cdr:x>0.87413</cdr:x>
      <cdr:y>0.65642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941322" y="3285028"/>
          <a:ext cx="1367686" cy="33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Сибирский </a:t>
          </a:r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</a:t>
          </a:r>
        </a:p>
        <a:p xmlns:a="http://schemas.openxmlformats.org/drawingml/2006/main">
          <a:pPr algn="ctr"/>
          <a:r>
            <a: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41299 млрд. м</a:t>
          </a:r>
          <a:r>
            <a:rPr lang="ru-RU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0.0581</cdr:x>
      <cdr:y>0.17267</cdr:y>
    </cdr:from>
    <cdr:to>
      <cdr:x>0.13101</cdr:x>
      <cdr:y>0.5873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85832" y="952016"/>
          <a:ext cx="609600" cy="2286016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C3E1F5"/>
            </a:gs>
            <a:gs pos="100000">
              <a:schemeClr val="accent5">
                <a:tint val="15000"/>
                <a:satMod val="350000"/>
              </a:schemeClr>
            </a:gs>
          </a:gsLst>
        </a:gra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2763" tIns="21382" rIns="42763" bIns="21382" anchor="ctr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1AB784-5D35-43D1-83DC-8F648E473B7B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9E9F3A-4D6B-4EDE-894A-0EAF6BF1C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5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0F52AC-2DA7-48B0-837F-95A4238E4B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0F52AC-2DA7-48B0-837F-95A4238E4B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6D5A-EAE2-43C9-BEA9-D9A3C4F5496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8538-018C-4938-9C9E-C5CF78F69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62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4CE6-EB0C-4A02-BC65-39EF1831341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18E7-E14F-4AAC-B4D6-62469D26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0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B963-687F-461F-AF5A-90DF8E89D6A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4935-F3CF-4246-9A07-F309F104E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77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2F6E-3263-49CC-830F-EA88E3065AA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20B6-A614-415C-9C1C-F8DD299CD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E1F6-1E57-4F2B-B1F7-0D0FE70F619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C4E8-E38E-493F-B047-66D7D2FB1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B08D-5B18-4159-B426-EA5CF27601E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D361-72DA-411B-A9FC-AFA76050C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751A-60B6-40E5-882D-89A8A70DEE7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C72A-77A7-4A92-815C-B3734A20A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1507-C19B-4A4C-8A82-F7627F71536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89DF-1EAA-4B55-9ECF-40B2BE547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F2AA-AF25-45D6-94D4-D024AC3A5FF0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7107-8DE9-4E19-A846-C5D90C0F0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EC64-CF4E-4FF8-9073-7EB6F242A2A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77FE-02A8-453A-9F5D-66C7C9EBB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E00F-CD8F-4B34-B609-7CD556DD00E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C3B8-5E4A-49C5-A09A-C656C2AE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BF88-3E97-4324-B996-3C4867884F1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830C-5BED-4E66-9CC6-E1B8630F4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795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3D18-7C2A-40FC-9A28-FF4DC23A0B7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F7B5-4F06-4883-A949-8623A562F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0B5F-3DF0-4689-9394-82957FF1D95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4912-02C2-4D4E-92A3-E3D44FCD1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1DB5-E09E-4131-9C03-ECA906CC034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88E4-61DB-4131-A8F0-A49D06322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5F8630-6A13-40BC-90DC-E596924D9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2868C3-36FA-4E0E-A608-8BF781D90B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3BA28C-DDD4-4E5A-BC4D-671FB3C35C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43B1-FE65-4B6C-A6D8-356E021D8E7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ADE5-B720-4029-A43B-CFA6946BD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0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F283-60A6-4A28-83F3-557B31747C3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7832-304C-4B18-8DE9-946DEEE73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19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854E-B8F8-4602-AA1E-14C82D614A5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95A7-B5EC-488D-9EE6-0437854D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31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0FB5-81A5-4041-9D00-818D73E0ACD3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3301-115E-4911-9A6E-42B9F30FB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3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4C2-D475-41B4-9CD3-F9EB52B9186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4144-0AE0-493A-B668-6CC0D2043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0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FBBB-3450-4837-8882-0B884DF10F4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A3D9-7FA6-4F92-9D83-3B2E54CC2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1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7A92-23D1-41C0-A8FF-2B18133F5D5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8E0B-09CD-435B-BBD4-F55E0070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15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BDF26-90B5-460D-8D64-C8CDA9CD0A53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729A3-3AC2-4C87-B94E-927BDB68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25A7F5-3A0D-4A43-A20A-8625222F00B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EA817E-EE6D-4F58-AFFB-2B4ECBD3F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2"/>
          <p:cNvSpPr txBox="1">
            <a:spLocks/>
          </p:cNvSpPr>
          <p:nvPr/>
        </p:nvSpPr>
        <p:spPr bwMode="auto">
          <a:xfrm>
            <a:off x="0" y="1493812"/>
            <a:ext cx="9144000" cy="35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Программа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Российской Федерации </a:t>
            </a:r>
            <a:endParaRPr kumimoji="0" lang="ru-RU" sz="2800" b="1" i="0" u="none" strike="noStrike" kern="1200" cap="all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«Воспроизводство и использование природных ресурсов»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(углеводородное сырье)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Заголовок 3"/>
          <p:cNvSpPr txBox="1">
            <a:spLocks/>
          </p:cNvSpPr>
          <p:nvPr/>
        </p:nvSpPr>
        <p:spPr bwMode="auto">
          <a:xfrm>
            <a:off x="0" y="5929330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Москва, </a:t>
            </a:r>
            <a:r>
              <a:rPr lang="ru-RU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2014 </a:t>
            </a:r>
            <a:r>
              <a:rPr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</a:t>
            </a:r>
          </a:p>
        </p:txBody>
      </p:sp>
      <p:sp>
        <p:nvSpPr>
          <p:cNvPr id="63" name="Заголовок 2"/>
          <p:cNvSpPr txBox="1">
            <a:spLocks/>
          </p:cNvSpPr>
          <p:nvPr/>
        </p:nvSpPr>
        <p:spPr bwMode="auto">
          <a:xfrm>
            <a:off x="0" y="3976694"/>
            <a:ext cx="9144000" cy="14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Утверждена Распоряжением Правительства РФ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 26.03.2013 г. №436-р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90" y="0"/>
            <a:ext cx="7858148" cy="57148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09518" y="1128681"/>
          <a:ext cx="8178912" cy="544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5744" y="1252522"/>
            <a:ext cx="2428860" cy="492443"/>
          </a:xfrm>
          <a:prstGeom prst="rect">
            <a:avLst/>
          </a:prstGeom>
          <a:solidFill>
            <a:srgbClr val="FFECD9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НСР свободного газа России 287460 млрд. м</a:t>
            </a:r>
            <a:r>
              <a:rPr lang="ru-RU" sz="1300" b="1" i="1" cap="al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13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начальных суммарных ресурсов (НСР)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свободного газа Российской Федерации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357188" y="19050"/>
            <a:ext cx="7858125" cy="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Состояние минерально-сырьевой базы газа 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Российской Федерации на 01.01.2013 г. в трлн. м</a:t>
            </a:r>
            <a:r>
              <a:rPr kumimoji="0" lang="ru-RU" sz="1800" b="1" i="0" u="none" strike="noStrike" kern="1200" cap="all" spc="0" normalizeH="0" baseline="3000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endParaRPr kumimoji="0" lang="ru-RU" sz="1800" b="1" i="0" u="none" strike="noStrike" kern="1200" cap="all" spc="0" normalizeH="0" baseline="3000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09518" y="763551"/>
          <a:ext cx="8251938" cy="5403923"/>
        </p:xfrm>
        <a:graphic>
          <a:graphicData uri="http://schemas.openxmlformats.org/drawingml/2006/table">
            <a:tbl>
              <a:tblPr/>
              <a:tblGrid>
                <a:gridCol w="4115998"/>
                <a:gridCol w="2233488"/>
                <a:gridCol w="1902452"/>
              </a:tblGrid>
              <a:tr h="575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Ресурсы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перспективные (С3)</a:t>
                      </a:r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прогнозные (</a:t>
                      </a:r>
                      <a:r>
                        <a:rPr lang="en-US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D1+D2)</a:t>
                      </a:r>
                      <a:r>
                        <a:rPr lang="en-US" sz="18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35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количество, трлн куб.м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32,3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166,4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35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изменение по отношению к ресурсам на 1.01.1993 г., трлн куб.м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8,3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26,0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548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доля распределенного фонда, %</a:t>
                      </a:r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нет данных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50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Запасы</a:t>
                      </a:r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разведанные (А+В+С1) 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предварительно оцененные (</a:t>
                      </a:r>
                      <a:r>
                        <a:rPr lang="en-US" sz="18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C2)</a:t>
                      </a:r>
                      <a:r>
                        <a:rPr lang="en-US" sz="18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4433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количество,  трлн куб.м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49,0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smtClean="0">
                          <a:solidFill>
                            <a:srgbClr val="0070C0"/>
                          </a:solidFill>
                          <a:latin typeface="Arial"/>
                        </a:rPr>
                        <a:t>19,9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99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изменение по отношению к запасам на 1.01.1993 г., трлн куб.м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0,17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0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доля распределенного фонда, %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76,9</a:t>
                      </a:r>
                    </a:p>
                  </a:txBody>
                  <a:tcPr marL="8843" marR="8843" marT="8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3026"/>
            <a:ext cx="9144000" cy="120170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000" b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освоенность начальных суммарных ресурсов (НСР) свободного газа федеральных округов и континентального шельфа РФ </a:t>
            </a:r>
            <a:br>
              <a:rPr lang="ru-RU" sz="2000" b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cap="all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90440" y="714356"/>
          <a:ext cx="8739278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922981" y="1128681"/>
            <a:ext cx="2957554" cy="523220"/>
          </a:xfrm>
          <a:prstGeom prst="rect">
            <a:avLst/>
          </a:prstGeom>
          <a:solidFill>
            <a:srgbClr val="FFECD9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104060 (46 %)- НСР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свободного газа , млрд. м</a:t>
            </a:r>
            <a:r>
              <a:rPr lang="ru-RU" sz="1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(разведанность,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-396552" y="0"/>
            <a:ext cx="9788268" cy="684623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b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78629" y="5929330"/>
            <a:ext cx="77867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endParaRPr lang="ru-RU" sz="1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993726" y="4487877"/>
            <a:ext cx="7047009" cy="17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35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освоенность начальных суммарных ресурсов  (НСР)</a:t>
            </a:r>
            <a:r>
              <a:rPr lang="en-US" sz="18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свободного газа России</a:t>
            </a:r>
            <a:r>
              <a:rPr lang="ru-RU" sz="1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09518" y="800064"/>
          <a:ext cx="8544042" cy="580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95311" y="6167457"/>
            <a:ext cx="6662764" cy="307777"/>
          </a:xfrm>
          <a:prstGeom prst="rect">
            <a:avLst/>
          </a:prstGeom>
          <a:solidFill>
            <a:srgbClr val="FFECD9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116318</a:t>
            </a: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</a:t>
            </a:r>
            <a:r>
              <a:rPr lang="en-US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%)- НСР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свободного газа , млрд. м</a:t>
            </a:r>
            <a:r>
              <a:rPr lang="ru-RU" sz="1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(разведанность,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90" y="0"/>
            <a:ext cx="7858148" cy="57148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09518" y="982628"/>
          <a:ext cx="8361477" cy="551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Соотношение начальных суммарных ресурсов (НСР) газа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  федеральным округам и нефтегазоносным провинциям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42844" y="1071545"/>
          <a:ext cx="8858312" cy="53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373004" y="95232"/>
            <a:ext cx="877099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Состояние неразведанных ресурсов свободного газа нефтегазоносных провинций (суша) и континентального шельфа Российской Федерации </a:t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состоянию на 01.01.2013 г.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4744" y="1500174"/>
            <a:ext cx="2643206" cy="1169551"/>
          </a:xfrm>
          <a:prstGeom prst="rect">
            <a:avLst/>
          </a:prstGeom>
          <a:solidFill>
            <a:srgbClr val="F5E0C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ценка неразведанных ресурсов газа РФ кат. С</a:t>
            </a:r>
            <a:r>
              <a:rPr lang="ru-RU" sz="1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32371 млрд. м</a:t>
            </a:r>
            <a:r>
              <a:rPr lang="ru-RU" sz="1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кат. С</a:t>
            </a:r>
            <a:r>
              <a:rPr lang="ru-RU" sz="1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198755 млрд. м</a:t>
            </a:r>
            <a:r>
              <a:rPr lang="ru-RU" sz="1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Количество подготовленных структур 857.</a:t>
            </a:r>
            <a:endParaRPr lang="ru-RU" sz="1400" b="1" i="1" cap="all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607220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spc="8000" dirty="0" err="1" smtClean="0">
                <a:solidFill>
                  <a:srgbClr val="663300"/>
                </a:solidFill>
                <a:latin typeface="Times New Roman" pitchFamily="18" charset="0"/>
              </a:rPr>
              <a:t>СушА</a:t>
            </a:r>
            <a:endParaRPr lang="ru-RU" b="1" cap="all" spc="80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163" y="6072206"/>
            <a:ext cx="211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spc="1300" dirty="0" smtClean="0">
                <a:solidFill>
                  <a:srgbClr val="663300"/>
                </a:solidFill>
                <a:latin typeface="Times New Roman" pitchFamily="18" charset="0"/>
              </a:rPr>
              <a:t>шельф</a:t>
            </a:r>
            <a:endParaRPr lang="ru-RU" b="1" cap="all" spc="13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2976" y="6072206"/>
            <a:ext cx="5214974" cy="1588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572264" y="6072206"/>
            <a:ext cx="1440000" cy="1588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71438"/>
            <a:ext cx="9144000" cy="57148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ПРОГНОЗНЫХ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ПЕРСПЕКТИВНЫХ РЕСУРСОВ НЕФТИ И ГАЗА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4864"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НЕФТЕГАЗНОСНЫМ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ПРОВИНЦИЯМ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Arial Cyr"/>
              <a:cs typeface="Times New Roman" pitchFamily="18" charset="0"/>
            </a:endParaRPr>
          </a:p>
        </p:txBody>
      </p:sp>
      <p:sp>
        <p:nvSpPr>
          <p:cNvPr id="28675" name="TextBox 19"/>
          <p:cNvSpPr txBox="1">
            <a:spLocks noChangeArrowheads="1"/>
          </p:cNvSpPr>
          <p:nvPr/>
        </p:nvSpPr>
        <p:spPr bwMode="auto">
          <a:xfrm>
            <a:off x="4357688" y="3571875"/>
            <a:ext cx="1003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FFFFFF"/>
                </a:solidFill>
              </a:rPr>
              <a:t>Сибирский ФО</a:t>
            </a:r>
          </a:p>
        </p:txBody>
      </p:sp>
      <p:pic>
        <p:nvPicPr>
          <p:cNvPr id="28679" name="Picture 1" descr="C:\Users\Пырьев ВИ\Documents\Доклад Варламова\НГ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7272" y="1566837"/>
            <a:ext cx="3776064" cy="225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C:\Users\Пырьев ВИ\Documents\Доклад Варламова\Услов_НГП_cut.jpg"/>
          <p:cNvPicPr>
            <a:picLocks noChangeAspect="1" noChangeArrowheads="1"/>
          </p:cNvPicPr>
          <p:nvPr/>
        </p:nvPicPr>
        <p:blipFill>
          <a:blip r:embed="rId3" cstate="email">
            <a:lum contrast="-30000"/>
          </a:blip>
          <a:srcRect/>
          <a:stretch>
            <a:fillRect/>
          </a:stretch>
        </p:blipFill>
        <p:spPr bwMode="auto">
          <a:xfrm>
            <a:off x="2819376" y="4122746"/>
            <a:ext cx="3309173" cy="2081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1071546"/>
            <a:ext cx="421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нефтегазогеологического 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районирования России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174690" y="836613"/>
          <a:ext cx="3295649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996007" y="836613"/>
          <a:ext cx="3295649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004" y="580986"/>
            <a:ext cx="828845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развитии российского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нефтегазового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комплекса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отмеча-ются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следующие основные тенденции и проблемы: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повышение роли новых территорий, акваторий внутренних морей и континентального шельфа в связи с истощением ресурсной базы в традиционных районах добычи углеводородов и на фоне исчерпания фонда легко открываемых месторождений;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сокращение количества новых крупных и уникальных месторождений, снижение качества запасов вводимых в эксплуатацию месторождений;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усиление внимания к новым нетрадиционным типам месторождений углеводородного сырья – «сланцевой нефти» и «сланцевому газу», газу-метану в  углях и др.;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Отмеченные и другие , в том числе негативные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тенден-ции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объективная сложность и государственная важность реализации мероприятий по воспроизводству минерально-сырьевой базы углеводородного сырья определяют необходимость внедрения принципов программно-целевого стратегического планирования развития минерально-сырьевой базы .</a:t>
            </a: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466" y="179342"/>
            <a:ext cx="85075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Мероприятия государственной программы Российской Федерации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«Воспроизводство и использование природных ресурсов» направлены на  обеспечение сбалансированного развития и использования минерально-сырьевой базы углеводородов для удовлетворения потребностей (включая экспортные) экономики страны, закрепление геополитических интересов Российской Федерации на длительную перспективу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Эти мероприятия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увязаны с основными положениями действующих в стране общегосударственных и отраслевых документов стратегического планирования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Важнейшим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приоритетом государственной политики в сфере реализации государственной программы является оценка нефтегазового ресурсного потенциала и его локализация в пределах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Восточно-Сибирской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Западно-Сибирской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нефтегазоносных провинций (НГП) и континентального шельфа Российской Федерации; выявление новых зон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нефтегазонакопления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и новых нефтегазоносных горизонтов в добывающих регионах.</a:t>
            </a: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235" y="398422"/>
            <a:ext cx="85075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 Геологоразведочные работы на нефть и газ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планируются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территории всех федеральных округов (за исключением Центрального), охватывая все нефтегазоносные провинции России и её континентальный шельф.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В районах Восточной Сибири и Дальнего Востока, а также в северных районах Западной Сибири предполагается создание новых центров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нефтегазодобычи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В традиционных регионах добычи углеводородного сырья (Европейский Север, Западная Сибирь,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Урало-Поволжье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Северный Кавказ)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инвестиции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геологоразведочные работы прогнозируются на уровнях, необходимых для поддержания существующей добычи нефти и газа.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Объем финансовых затрат, необходимых для реализации программы «Воспроизводство и использование природных ресурсов»,  в части углеводородного сырья составит 2 732 110 916,97 тыс. рублей из всех источников финансирования, в том числе 178 560 916,97 тыс. рублей из средств федерального бюджета в текущих ценах.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91" y="471447"/>
            <a:ext cx="850752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Федерация располагает одной из крупнейших в мире минерально-сырьевых баз, уверенно занимает лидирующие позиции по ряду важных направлений в энергетическом и горнопромышленном секторах экономики. При этом  ключевая роль минерально-сырьевого комплекса в развитии экономики страны сохранится на ближайшее десятилетие и на более отдаленную перспективу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России принадлежит первое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место в мире по разведанным запасам газа (48,8 трлн. м</a:t>
            </a:r>
            <a:r>
              <a:rPr lang="ru-RU" sz="2000" b="1" baseline="30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и седьмое место - по запасам нефти (17,8 млрд.т). Добыча нефти и газового конденсата в 2013 г. по оперативным данным Минтопэнерго России и Росстата превысила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523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млн.т, а природного газа </a:t>
            </a:r>
            <a:r>
              <a:rPr lang="ru-RU" sz="2000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- 668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млрд.м</a:t>
            </a:r>
            <a:r>
              <a:rPr lang="ru-RU" sz="2000" b="1" baseline="30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Россия является  одним из мировых лидеров  поставок углеводородов и продуктов их переработки на мировой рынок. Нефтегазовый комплекс обеспечивает основные объемы налоговых и валютных поступлений в стране.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9518" y="12701"/>
            <a:ext cx="8734482" cy="8771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ОБЗОРНАЯ СХЕМА</a:t>
            </a:r>
          </a:p>
          <a:p>
            <a:pPr algn="ctr">
              <a:defRPr/>
            </a:pPr>
            <a:r>
              <a:rPr lang="ru-RU" sz="17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РАЗМЕЩЕНИЯ НЕФТЕГАЗОНОСНЫХ РЕГИОНОВ НА ТЕРРИТОРИИ </a:t>
            </a:r>
          </a:p>
          <a:p>
            <a:pPr algn="ctr">
              <a:defRPr/>
            </a:pPr>
            <a:r>
              <a:rPr lang="ru-RU" sz="17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РОССИИ И ЕЕ КОНТИНЕНТАЛЬНОМ ШЕЛЬФЕ</a:t>
            </a:r>
            <a:endParaRPr lang="ru-RU" sz="17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4" descr="Россия 1.4.tif"/>
          <p:cNvPicPr>
            <a:picLocks noChangeAspect="1"/>
          </p:cNvPicPr>
          <p:nvPr/>
        </p:nvPicPr>
        <p:blipFill>
          <a:blip r:embed="rId2"/>
          <a:srcRect t="12929"/>
          <a:stretch>
            <a:fillRect/>
          </a:stretch>
        </p:blipFill>
        <p:spPr bwMode="auto">
          <a:xfrm>
            <a:off x="47625" y="1055655"/>
            <a:ext cx="90487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09518" y="909604"/>
          <a:ext cx="8251938" cy="54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357188" y="-73026"/>
            <a:ext cx="8786812" cy="9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обеспечение геологоразведочных работ на нефть и газ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России в период 2013-2020 гг., предусмотренное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государственной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программой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Российской Федерации"Воспроизводство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использование природных ресурсов"</a:t>
            </a:r>
            <a:endParaRPr kumimoji="0" lang="ru-RU" b="1" i="0" u="none" strike="noStrike" kern="1200" cap="all" spc="0" normalizeH="0" baseline="3000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19057" y="909603"/>
            <a:ext cx="709594" cy="26077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100" baseline="30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235" y="398421"/>
            <a:ext cx="85075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 В сфере воспроизводства минерально-сырьевой базы углеводородного сырья будет проведена оценка нефтегазового ресурсного потенциала и его локализация в  слабоизученных отдаленных районах страны,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обеспечено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создание фонда месторождений на малоизученных территориях.</a:t>
            </a:r>
          </a:p>
          <a:p>
            <a:pPr algn="just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	Концентрация ГРР на нефть будет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осуществляться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преимущественно по территории Уральского, Сибирского федерального округов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континентальном шельфе Российской Федерации.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Намечены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опережающая подготовка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локализо-ванных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прогнозных и перспективных ресурсов и разведанных запасов в районе трубопровода Восточная Сибирь – Тихий океан, а также подготовка запасов нетрадиционных источников углеводородного сырья, организация добычи метана угольных пластов.</a:t>
            </a:r>
          </a:p>
          <a:p>
            <a:pPr algn="just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336492" y="146052"/>
            <a:ext cx="8807508" cy="580986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Приросты запасов нефти и конденсата в России в период 2011-2020 гг. согласно </a:t>
            </a:r>
            <a:r>
              <a:rPr lang="ru-RU" sz="18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государственной </a:t>
            </a:r>
            <a:r>
              <a:rPr lang="ru-RU" sz="18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программе "Воспроизводство и использование природных ресурсов" (2011-2012 гг. - по факту)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55570" y="909603"/>
          <a:ext cx="8288451" cy="518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336492" y="146052"/>
            <a:ext cx="8807508" cy="580986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Приросты запасов свободного газа в России в период 2011-2020 гг. согласно </a:t>
            </a:r>
            <a:r>
              <a:rPr lang="ru-RU" sz="18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государственной </a:t>
            </a:r>
            <a:r>
              <a:rPr lang="ru-RU" sz="18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программе "Воспроизводство и использование природных ресурсов" (2011-2012 гг. - по факту)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36493" y="1055655"/>
          <a:ext cx="8397990" cy="503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979" y="434934"/>
            <a:ext cx="850752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 В целях расширения минерально-сырьевой базы углеводородного сырья и поддержания уровня добычи углеводородов в будущем за счет нетрадиционных источников предусматривается проведение работ по оценке ресурсов и запасов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сланцевой нефти и сланцевого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газа, газовых гидратов и метана угольных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пластов - прежде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всего в регионах с недостаточной обеспеченностью нефтью и газом.</a:t>
            </a:r>
          </a:p>
          <a:p>
            <a:pPr algn="just"/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В целях освоения сланцевых газов в рамках данного основного мероприятия предусматривается проведение анализа распространенности на территории Российской Федерации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продуктивных сланцев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 разработка методов выявления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газоносных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зон, их классификация, проведение оценки ресурсов (до категории Д</a:t>
            </a:r>
            <a:r>
              <a:rPr lang="ru-RU" sz="17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1лок.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), запасов (категории С</a:t>
            </a:r>
            <a:r>
              <a:rPr lang="ru-RU" sz="17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+С</a:t>
            </a:r>
            <a:r>
              <a:rPr lang="ru-RU" sz="17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), разработка и внедрение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технологий извлечения сланцевого газа. Кроме этого, разработка сланцевых газов требует обоснования выбора оптимальных объектов для первоочередной опытно-промышленной разработки, а также прогноз возможных объемов его добычи с учетом воздействия на окружающую среду.</a:t>
            </a:r>
          </a:p>
          <a:p>
            <a:pPr algn="just"/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При освоении газовых гидратов будут проведены исследования распространения на территории Российской Федерации зон возможного природного образования стабильных газовых гидратов в недрах и донных отложениях акваторий.</a:t>
            </a:r>
          </a:p>
          <a:p>
            <a:pPr algn="just"/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Для освоения метана угольных пластов первоочередным приоритетом является создание соответствующей нормативно-методической базы  - переоценка ресурсов и подсчет запасов газов угленосных толщ на территории Российской Федерации, выбор объектов прироста промышленных запасов газов в угленосных пластах,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7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экономической эффективности их освоения.</a:t>
            </a:r>
          </a:p>
          <a:p>
            <a:pPr algn="just"/>
            <a:endParaRPr lang="ru-RU" sz="17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336492" y="146052"/>
            <a:ext cx="8807508" cy="580986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Приросты запасов нетрадиционных источников углеводородного сырья в России в период 2011-2020 гг. согласно государственной программе "Воспроизводство и использование природных ресурсов"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82545" y="1019142"/>
          <a:ext cx="8288450" cy="500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492" y="325395"/>
            <a:ext cx="85075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Реализация мероприятий по нефти и газу обеспечит существенное увеличение их ресурсного потенциала: прирост прогнозных ресурсов по категории Д</a:t>
            </a:r>
            <a:r>
              <a:rPr lang="ru-RU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1лок.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- 66,1 млрд. тонн условного топлива (в том числе на континентальном шельфе - 14,9 млрд. тонн условного топлива), из которых 22,9 млрд. тонн нефти и конденсата, запасов по категории А+В+С</a:t>
            </a:r>
            <a:r>
              <a:rPr lang="ru-RU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- 18,6 млрд. тонн условного топлива (в том числе на континентальном шельфе - 3,2 млрд. тонн условного топлива), из которых 6,0 млрд. тонн нефти и конденсата, в том числе из нетрадиционных источников: сланцевого газа Д</a:t>
            </a:r>
            <a:r>
              <a:rPr lang="ru-RU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1лок.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- 5 трлн. кубических метров, С</a:t>
            </a:r>
            <a:r>
              <a:rPr lang="ru-RU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- 1,5 трлн. кубических метров; газовых гидратов Д</a:t>
            </a:r>
            <a:r>
              <a:rPr lang="ru-RU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1лок.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- 2 трлн. кубических метров; метана угольных пластов Д</a:t>
            </a:r>
            <a:r>
              <a:rPr lang="ru-RU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1лок.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 - 2,0 трлн. кубических метров, С</a:t>
            </a:r>
            <a:r>
              <a:rPr lang="ru-RU" sz="20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- 1,1 трлн. кубических метров. 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" y="85726"/>
            <a:ext cx="9144032" cy="6429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6633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Спасибо за внимание 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 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84" y="872716"/>
            <a:ext cx="8128000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28625" y="1301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632523"/>
                </a:solidFill>
                <a:latin typeface="Arial Cyr" pitchFamily="34" charset="0"/>
                <a:cs typeface="Arial Cyr" pitchFamily="34" charset="0"/>
              </a:rPr>
              <a:t>ДОКАЗАННЫЕ ЗАПАСЫ УВС И ДОБЫЧА ПО </a:t>
            </a:r>
            <a:r>
              <a:rPr lang="ru-RU" b="1" dirty="0" smtClean="0">
                <a:solidFill>
                  <a:srgbClr val="632523"/>
                </a:solidFill>
                <a:latin typeface="Arial Cyr" pitchFamily="34" charset="0"/>
                <a:cs typeface="Arial Cyr" pitchFamily="34" charset="0"/>
              </a:rPr>
              <a:t>СТРАНАМ </a:t>
            </a:r>
            <a:endParaRPr lang="ru-RU" b="1" dirty="0">
              <a:solidFill>
                <a:srgbClr val="632523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413" y="657225"/>
            <a:ext cx="43195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632523"/>
                </a:solidFill>
                <a:latin typeface="Arial Cyr" pitchFamily="34" charset="0"/>
                <a:cs typeface="Arial Cyr" pitchFamily="34" charset="0"/>
              </a:rPr>
              <a:t>Страны с крупнейшими запасами </a:t>
            </a:r>
            <a:r>
              <a:rPr lang="ru-RU" sz="1600" b="1" u="sng" dirty="0">
                <a:solidFill>
                  <a:srgbClr val="632523"/>
                </a:solidFill>
                <a:latin typeface="Arial Cyr" pitchFamily="34" charset="0"/>
                <a:cs typeface="Arial Cyr" pitchFamily="34" charset="0"/>
              </a:rPr>
              <a:t>нефти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57225"/>
            <a:ext cx="40925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Cyr" pitchFamily="34" charset="0"/>
                <a:cs typeface="Arial Cyr" pitchFamily="34" charset="0"/>
              </a:rPr>
              <a:t>Страны с крупнейшими запасами </a:t>
            </a:r>
            <a:r>
              <a:rPr lang="ru-RU" sz="1600" b="1" u="sng" dirty="0">
                <a:solidFill>
                  <a:srgbClr val="0070C0"/>
                </a:solidFill>
                <a:latin typeface="Arial Cyr" pitchFamily="34" charset="0"/>
                <a:cs typeface="Arial Cyr" pitchFamily="34" charset="0"/>
              </a:rPr>
              <a:t>газа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73005" y="1101607"/>
          <a:ext cx="4198995" cy="5211919"/>
        </p:xfrm>
        <a:graphic>
          <a:graphicData uri="http://schemas.openxmlformats.org/drawingml/2006/table">
            <a:tbl>
              <a:tblPr/>
              <a:tblGrid>
                <a:gridCol w="567203"/>
                <a:gridCol w="795777"/>
                <a:gridCol w="567203"/>
                <a:gridCol w="567203"/>
                <a:gridCol w="567203"/>
                <a:gridCol w="567203"/>
                <a:gridCol w="567203"/>
              </a:tblGrid>
              <a:tr h="2545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32523"/>
                          </a:solidFill>
                          <a:latin typeface="Arial"/>
                        </a:rPr>
                        <a:t>№ </a:t>
                      </a:r>
                      <a:r>
                        <a:rPr lang="ru-RU" sz="700" b="1" i="0" u="none" strike="noStrike" dirty="0" err="1">
                          <a:solidFill>
                            <a:srgbClr val="632523"/>
                          </a:solidFill>
                          <a:latin typeface="Arial"/>
                        </a:rPr>
                        <a:t>п</a:t>
                      </a:r>
                      <a:r>
                        <a:rPr lang="ru-RU" sz="700" b="1" i="0" u="none" strike="noStrike" dirty="0">
                          <a:solidFill>
                            <a:srgbClr val="632523"/>
                          </a:solidFill>
                          <a:latin typeface="Arial"/>
                        </a:rPr>
                        <a:t>/</a:t>
                      </a:r>
                      <a:r>
                        <a:rPr lang="ru-RU" sz="700" b="1" i="0" u="none" strike="noStrike" dirty="0" err="1">
                          <a:solidFill>
                            <a:srgbClr val="632523"/>
                          </a:solidFill>
                          <a:latin typeface="Arial"/>
                        </a:rPr>
                        <a:t>п</a:t>
                      </a:r>
                      <a:endParaRPr lang="ru-RU" sz="700" b="1" i="0" u="none" strike="noStrike" dirty="0">
                        <a:solidFill>
                          <a:srgbClr val="632523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632523"/>
                          </a:solidFill>
                          <a:latin typeface="Arial"/>
                        </a:rPr>
                        <a:t>Страна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632523"/>
                          </a:solidFill>
                          <a:latin typeface="Arial"/>
                        </a:rPr>
                        <a:t>1991 год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632523"/>
                          </a:solidFill>
                          <a:latin typeface="Arial"/>
                        </a:rPr>
                        <a:t>2012 </a:t>
                      </a:r>
                      <a:r>
                        <a:rPr lang="ru-RU" sz="1200" b="1" i="0" u="none" strike="noStrike" dirty="0">
                          <a:solidFill>
                            <a:srgbClr val="632523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632523"/>
                          </a:solidFill>
                          <a:latin typeface="Arial"/>
                        </a:rPr>
                        <a:t>Запасы млрд. тонн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632523"/>
                          </a:solidFill>
                          <a:latin typeface="Arial"/>
                        </a:rPr>
                        <a:t> Добыча млн. тонн в год 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632523"/>
                          </a:solidFill>
                          <a:latin typeface="Arial"/>
                        </a:rPr>
                        <a:t>Запасы млрд. тонн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632523"/>
                          </a:solidFill>
                          <a:latin typeface="Arial"/>
                        </a:rPr>
                        <a:t> Добыча млн. тонн в год 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632523"/>
                          </a:solidFill>
                          <a:latin typeface="Arial"/>
                        </a:rPr>
                        <a:t>На сколько лет хватит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РОССИЯ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19,5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452,0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17,8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496,0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36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Венесуэла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9,8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131,3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46,3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139,6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Саудовская Арави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35,8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428,3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36,5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525,8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65,2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Канада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6,5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92,3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28,2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172,6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Иран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12,8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174,4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20,8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205,8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95,8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Ирак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13,5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13,9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19,3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136,9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Кувейт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13,3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14,0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140,0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97,0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rgbClr val="974807"/>
                          </a:solidFill>
                          <a:latin typeface="Arial"/>
                        </a:rPr>
                        <a:t>8</a:t>
                      </a:r>
                      <a:endParaRPr lang="ru-RU" sz="700" b="1" i="0" u="none" strike="noStrike" dirty="0">
                        <a:solidFill>
                          <a:srgbClr val="974807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ОАЭ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13,0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124,5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13,0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150,1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80,7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rgbClr val="974807"/>
                          </a:solidFill>
                          <a:latin typeface="Arial"/>
                        </a:rPr>
                        <a:t>9</a:t>
                      </a:r>
                      <a:endParaRPr lang="ru-RU" sz="700" b="1" i="0" u="none" strike="noStrike" dirty="0">
                        <a:solidFill>
                          <a:srgbClr val="974807"/>
                        </a:solidFill>
                        <a:latin typeface="Arial"/>
                      </a:endParaRP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Ливия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67,9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22,4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Нигерия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95,9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117,4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41,5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Казахстан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0,3**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26,6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82,4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44,7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США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3,9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422,9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352,3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10,8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Катар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20,4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71,1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39,3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Вразилия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33,7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114,6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18,8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Китай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141,0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203,6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9,9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Ангола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24,5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85,2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21,2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Мексика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152,8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145,1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10,6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Азербайджан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0,5**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11,8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45,6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20,6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ОСТАЛЬНЫЕ СТРАНЫ: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17,2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732,4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13,7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773,7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24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ВЕСЬ МИР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146,4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3165,7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234,3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974807"/>
                          </a:solidFill>
                          <a:latin typeface="Arial"/>
                        </a:rPr>
                        <a:t>3995,6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54,2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81537" y="1092160"/>
          <a:ext cx="4052945" cy="5221366"/>
        </p:xfrm>
        <a:graphic>
          <a:graphicData uri="http://schemas.openxmlformats.org/drawingml/2006/table">
            <a:tbl>
              <a:tblPr/>
              <a:tblGrid>
                <a:gridCol w="546098"/>
                <a:gridCol w="776357"/>
                <a:gridCol w="546098"/>
                <a:gridCol w="546098"/>
                <a:gridCol w="546098"/>
                <a:gridCol w="546098"/>
                <a:gridCol w="546098"/>
              </a:tblGrid>
              <a:tr h="2021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№ </a:t>
                      </a:r>
                      <a:r>
                        <a:rPr lang="ru-RU" sz="600" b="1" i="0" u="none" strike="noStrike" dirty="0" err="1">
                          <a:solidFill>
                            <a:srgbClr val="0070C0"/>
                          </a:solidFill>
                          <a:latin typeface="Arial"/>
                        </a:rPr>
                        <a:t>п</a:t>
                      </a:r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/</a:t>
                      </a:r>
                      <a:r>
                        <a:rPr lang="ru-RU" sz="600" b="1" i="0" u="none" strike="noStrike" dirty="0" err="1">
                          <a:solidFill>
                            <a:srgbClr val="0070C0"/>
                          </a:solidFill>
                          <a:latin typeface="Arial"/>
                        </a:rPr>
                        <a:t>п</a:t>
                      </a:r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Страна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1991 год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2012 </a:t>
                      </a:r>
                      <a:r>
                        <a:rPr lang="ru-RU" sz="9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Запасы трлн. м</a:t>
                      </a:r>
                      <a:r>
                        <a:rPr lang="ru-RU" sz="600" b="1" i="0" u="none" strike="noStrike" baseline="3000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Добыча млрд. м</a:t>
                      </a:r>
                      <a:r>
                        <a:rPr lang="ru-RU" sz="500" b="1" i="0" u="none" strike="noStrike" baseline="3000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 в год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Запасы трлн. м</a:t>
                      </a:r>
                      <a:r>
                        <a:rPr lang="ru-RU" sz="600" b="1" i="0" u="none" strike="noStrike" baseline="3000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Добыча млрд. м</a:t>
                      </a:r>
                      <a:r>
                        <a:rPr lang="ru-RU" sz="500" b="1" i="0" u="none" strike="noStrike" baseline="3000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 в год8 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На сколько лет хватит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Россия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47,0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618,9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48,8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625,0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78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Иран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19,8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25,8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33,1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151,8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Катар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25,0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146,8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Туркменистан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2,9**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76,3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24,3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59,5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США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501,1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8,5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651,3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13,0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Саудовская Аравия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35,2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8,2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99,2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82,1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ОАЭ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23,8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51,7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Венесуэла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21,9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31,2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Нигерия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39,9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Алжир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53,2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78,0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57,7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Австралия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0,9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21,7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45,0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83,6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Ирак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Китай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15,5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102,5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29,8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Индонезия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48,2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75,6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39,2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Малазия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20,4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61,8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39,4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Египет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61,3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35,7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Норвегия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25,0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101,4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20,4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Канада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114,3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160,5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12,4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Казахстан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2,4**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7,1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19,3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97,6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Кувейт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13,0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Узбекистан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1,8**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37,9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57,0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28,1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Ливия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&gt;100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Индия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13,4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46,1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26,9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Нидерланды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69,0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1,1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64,2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17,2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ОСТАЛЬНЫЕ СТРАНЫ: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53,3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280,5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12,4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492,9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45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ВЕСЬ МИР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131,2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2001,6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208,4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3222,9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63,6</a:t>
                      </a:r>
                    </a:p>
                  </a:txBody>
                  <a:tcPr marL="6842" marR="6842" marT="6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78629" y="5929330"/>
            <a:ext cx="77867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endParaRPr lang="ru-RU" sz="1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993726" y="4487877"/>
            <a:ext cx="7047009" cy="17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36492" y="654012"/>
          <a:ext cx="8288451" cy="54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2544" y="5400702"/>
            <a:ext cx="3076606" cy="584775"/>
          </a:xfrm>
          <a:prstGeom prst="rect">
            <a:avLst/>
          </a:prstGeom>
          <a:solidFill>
            <a:srgbClr val="FFECD9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НСР нефти России 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111416 млн. т</a:t>
            </a:r>
            <a:endParaRPr lang="ru-RU" sz="16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7875" y="14243"/>
            <a:ext cx="9144000" cy="56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начальных  извлекаемых суммарных ресурсов </a:t>
            </a:r>
            <a:br>
              <a:rPr kumimoji="0" lang="ru-RU" sz="1900" b="1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900" b="1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нефти Российской Федерации</a:t>
            </a:r>
            <a:endParaRPr kumimoji="0" lang="ru-RU" sz="1900" b="0" i="0" u="none" strike="noStrike" kern="1200" cap="all" spc="0" normalizeH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357188" y="0"/>
            <a:ext cx="7858125" cy="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Состояние минерально-сырьевой базы нефти и конденсата Российской Федерации на 01.01.2013 г.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9518" y="657225"/>
          <a:ext cx="8215424" cy="5659853"/>
        </p:xfrm>
        <a:graphic>
          <a:graphicData uri="http://schemas.openxmlformats.org/drawingml/2006/table">
            <a:tbl>
              <a:tblPr/>
              <a:tblGrid>
                <a:gridCol w="3881386"/>
                <a:gridCol w="2167019"/>
                <a:gridCol w="2167019"/>
              </a:tblGrid>
              <a:tr h="541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Ресурсы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перспективные (С</a:t>
                      </a:r>
                      <a:r>
                        <a:rPr lang="ru-RU" sz="2000" b="1" i="0" u="none" strike="noStrike" baseline="-25000">
                          <a:solidFill>
                            <a:srgbClr val="663300"/>
                          </a:solidFill>
                          <a:latin typeface="Arial"/>
                        </a:rPr>
                        <a:t>3</a:t>
                      </a:r>
                      <a:r>
                        <a:rPr lang="ru-RU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)</a:t>
                      </a:r>
                      <a:endParaRPr lang="ru-RU" sz="2000" b="0" i="0" u="none" strike="noStrike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прогнозные (</a:t>
                      </a:r>
                      <a:r>
                        <a:rPr lang="en-US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D</a:t>
                      </a:r>
                      <a:r>
                        <a:rPr lang="en-US" sz="2000" b="1" i="0" u="none" strike="noStrike" baseline="-25000">
                          <a:solidFill>
                            <a:srgbClr val="663300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+D</a:t>
                      </a:r>
                      <a:r>
                        <a:rPr lang="en-US" sz="2000" b="1" i="0" u="none" strike="noStrike" baseline="-25000">
                          <a:solidFill>
                            <a:srgbClr val="663300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)</a:t>
                      </a:r>
                      <a:endParaRPr lang="en-US" sz="2000" b="0" i="0" u="none" strike="noStrike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241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993300"/>
                          </a:solidFill>
                          <a:latin typeface="Arial"/>
                        </a:rPr>
                        <a:t>НЕФТЬ</a:t>
                      </a:r>
                      <a:endParaRPr lang="ru-RU" sz="1400" b="0" i="0" u="none" strike="noStrike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количество, млрд. т.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12,3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663300"/>
                          </a:solidFill>
                          <a:latin typeface="Arial"/>
                        </a:rPr>
                        <a:t>49,0</a:t>
                      </a:r>
                      <a:endParaRPr lang="ru-RU" sz="12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изменение по отношению к ресурсам на 1.01.1993 г., млрд. т.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10,3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доля распределенного фонда, %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64,1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нет данных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41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КОНДЕНСАТ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количество, млрд. т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663300"/>
                          </a:solidFill>
                          <a:latin typeface="Arial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663300"/>
                          </a:solidFill>
                          <a:latin typeface="Arial"/>
                        </a:rPr>
                        <a:t>11,9</a:t>
                      </a:r>
                      <a:endParaRPr lang="ru-RU" sz="12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изменение по отношению к ресурсам на 1.01.1993 г., млрд. т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-0,9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-1,4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41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Запасы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разведанные (А+В+С</a:t>
                      </a:r>
                      <a:r>
                        <a:rPr lang="ru-RU" sz="2000" b="1" i="0" u="none" strike="noStrike" baseline="-25000">
                          <a:solidFill>
                            <a:srgbClr val="663300"/>
                          </a:solidFill>
                          <a:latin typeface="Arial"/>
                        </a:rPr>
                        <a:t>1</a:t>
                      </a:r>
                      <a:r>
                        <a:rPr lang="ru-RU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предварительно оцененные (</a:t>
                      </a:r>
                      <a:r>
                        <a:rPr lang="en-US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C</a:t>
                      </a:r>
                      <a:r>
                        <a:rPr lang="en-US" sz="2000" b="1" i="0" u="none" strike="noStrike" baseline="-25000">
                          <a:solidFill>
                            <a:srgbClr val="663300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241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НЕФТЬ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8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663300"/>
                          </a:solidFill>
                          <a:latin typeface="Arial"/>
                        </a:rPr>
                        <a:t>количество, млрд. т.                                                                            18,0                                            10,9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изменение по отношению к запасам на 1.01.1993 г., млрд. т.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-1,5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2,9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доля распределенного фонда, %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93,8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84,6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41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КОНДЕНСАТ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количество, млрд. т.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663300"/>
                          </a:solidFill>
                          <a:latin typeface="Arial"/>
                        </a:rPr>
                        <a:t>2,1</a:t>
                      </a:r>
                      <a:endParaRPr lang="ru-RU" sz="12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изменение по отношению к запасам на 1.01.1993 г., млрд.т.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-0,8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0,14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доля распределенного фонда, %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663300"/>
                          </a:solidFill>
                          <a:latin typeface="Arial"/>
                        </a:rPr>
                        <a:t>95,3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92,4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46052"/>
            <a:ext cx="9144000" cy="109216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000" b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освоенность начальных суммарных ресурсов (НСР) нефти (извлекаемая часть) федеральных округов и континентального шельфа РФ</a:t>
            </a:r>
            <a:br>
              <a:rPr lang="ru-RU" sz="2000" b="1" cap="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cap="all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3" y="714356"/>
          <a:ext cx="8774203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2083" y="2078019"/>
            <a:ext cx="2895610" cy="523220"/>
          </a:xfrm>
          <a:prstGeom prst="rect">
            <a:avLst/>
          </a:prstGeom>
          <a:solidFill>
            <a:srgbClr val="FFECD9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2141</a:t>
            </a: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</a:t>
            </a:r>
            <a:r>
              <a:rPr lang="en-US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%)- НСР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нефти, </a:t>
            </a:r>
            <a:endParaRPr lang="en-US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т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(разведанность,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-396552" y="0"/>
            <a:ext cx="9788268" cy="684623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b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78629" y="5929330"/>
            <a:ext cx="77867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endParaRPr lang="ru-RU" sz="1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993726" y="4487877"/>
            <a:ext cx="7047009" cy="17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39714"/>
            <a:ext cx="9144000" cy="906402"/>
          </a:xfrm>
        </p:spPr>
        <p:txBody>
          <a:bodyPr/>
          <a:lstStyle/>
          <a:p>
            <a:r>
              <a:rPr lang="ru-RU" sz="1800" b="1" cap="all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Структура и освоенность начальных суммарных ресурсов (НСР) нефти (извлекаемая часть) по нефтегазоносным провинциям  и континентального шельфа РФ </a:t>
            </a:r>
            <a:endParaRPr lang="ru-RU" sz="1800" b="1" cap="all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36492" y="982629"/>
          <a:ext cx="8617068" cy="566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85786" y="6215082"/>
            <a:ext cx="5715040" cy="307777"/>
          </a:xfrm>
          <a:prstGeom prst="rect">
            <a:avLst/>
          </a:prstGeom>
          <a:solidFill>
            <a:srgbClr val="FFECD9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57326 (40 %)- НСР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нефти, млн. т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(разведанность,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90" y="0"/>
            <a:ext cx="7858148" cy="57148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lvl="0" algn="ctr">
              <a:spcBef>
                <a:spcPct val="0"/>
              </a:spcBef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55570" y="763551"/>
          <a:ext cx="7704243" cy="584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88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all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Соотношение начальных суммарных ресурсов (НСР) нефти (извлекаемая часть) по   федеральным округам 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all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нефтегазоносным провинциям</a:t>
            </a:r>
            <a:endParaRPr kumimoji="0" lang="ru-RU" sz="1600" b="0" i="0" u="none" strike="noStrike" cap="all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59976" y="1071546"/>
          <a:ext cx="874118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9124" y="1500174"/>
            <a:ext cx="4286280" cy="954107"/>
          </a:xfrm>
          <a:prstGeom prst="rect">
            <a:avLst/>
          </a:prstGeom>
          <a:solidFill>
            <a:srgbClr val="F5E0C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ценка неразведанных ресурсов нефти (извлекаемая часть) РФ кат. С</a:t>
            </a:r>
            <a:r>
              <a:rPr lang="ru-RU" sz="1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12297 млн. т 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кат. С</a:t>
            </a:r>
            <a:r>
              <a:rPr lang="ru-RU" sz="1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61315 млн. т. 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подготовленных структур 3265.</a:t>
            </a:r>
            <a:endParaRPr lang="ru-RU" sz="1400" b="1" i="1" cap="all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57158" y="1142984"/>
            <a:ext cx="507438" cy="26077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млн. т</a:t>
            </a:r>
            <a:endParaRPr lang="ru-RU" sz="1100" baseline="30000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607220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spc="8000" dirty="0" err="1" smtClean="0">
                <a:solidFill>
                  <a:srgbClr val="663300"/>
                </a:solidFill>
                <a:latin typeface="Times New Roman" pitchFamily="18" charset="0"/>
              </a:rPr>
              <a:t>СушА</a:t>
            </a:r>
            <a:endParaRPr lang="ru-RU" b="1" cap="all" spc="80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42976" y="6072206"/>
            <a:ext cx="5214974" cy="1588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0676" y="6072206"/>
            <a:ext cx="233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spc="1800" dirty="0" smtClean="0">
                <a:solidFill>
                  <a:srgbClr val="663300"/>
                </a:solidFill>
                <a:latin typeface="Times New Roman" pitchFamily="18" charset="0"/>
              </a:rPr>
              <a:t>шельф</a:t>
            </a:r>
            <a:endParaRPr lang="ru-RU" b="1" cap="all" spc="18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336492" y="47625"/>
            <a:ext cx="880750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Состояние неразведанных ресурсов нефти нефтегазоносных провинций (суша) и континентального шельфа Российской Федерации по состоянию </a:t>
            </a:r>
            <a:b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01.01.2013 г.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543702" y="6057936"/>
            <a:ext cx="1746239" cy="1588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88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2">
              <a:lumMod val="75000"/>
            </a:schemeClr>
          </a:solidFill>
        </a:ln>
      </a:spPr>
      <a:bodyPr wrap="square" lIns="42763" tIns="21382" rIns="42763" bIns="21382" anchor="ctr">
        <a:noAutofit/>
      </a:bodyPr>
      <a:lstStyle>
        <a:defPPr algn="ctr">
          <a:defRPr sz="800" b="1" dirty="0" smtClean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Calibri" pitchFamily="34" charset="0"/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1760</Words>
  <Application>Microsoft Office PowerPoint</Application>
  <PresentationFormat>Экран (4:3)</PresentationFormat>
  <Paragraphs>802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1_Тема Office</vt:lpstr>
      <vt:lpstr>2_Тема Office</vt:lpstr>
      <vt:lpstr>Слайд 1</vt:lpstr>
      <vt:lpstr>Слайд 2</vt:lpstr>
      <vt:lpstr> </vt:lpstr>
      <vt:lpstr> </vt:lpstr>
      <vt:lpstr> </vt:lpstr>
      <vt:lpstr>Структура и освоенность начальных суммарных ресурсов (НСР) нефти (извлекаемая часть) федеральных округов и континентального шельфа РФ </vt:lpstr>
      <vt:lpstr>Структура и освоенность начальных суммарных ресурсов (НСР) нефти (извлекаемая часть) по нефтегазоносным провинциям  и континентального шельфа РФ </vt:lpstr>
      <vt:lpstr> </vt:lpstr>
      <vt:lpstr> </vt:lpstr>
      <vt:lpstr> </vt:lpstr>
      <vt:lpstr> </vt:lpstr>
      <vt:lpstr>Структура и освоенность начальных суммарных ресурсов (НСР) свободного газа федеральных округов и континентального шельфа РФ  </vt:lpstr>
      <vt:lpstr>Структура и освоенность начальных суммарных ресурсов  (НСР) свободного газа России  </vt:lpstr>
      <vt:lpstr> </vt:lpstr>
      <vt:lpstr> </vt:lpstr>
      <vt:lpstr>Слайд 16</vt:lpstr>
      <vt:lpstr>Слайд 17</vt:lpstr>
      <vt:lpstr>Слайд 18</vt:lpstr>
      <vt:lpstr>Слайд 19</vt:lpstr>
      <vt:lpstr>Слайд 20</vt:lpstr>
      <vt:lpstr> </vt:lpstr>
      <vt:lpstr>Слайд 22</vt:lpstr>
      <vt:lpstr>Приросты запасов нефти и конденсата в России в период 2011-2020 гг. согласно государственной программе "Воспроизводство и использование природных ресурсов" (2011-2012 гг. - по факту)</vt:lpstr>
      <vt:lpstr>Приросты запасов свободного газа в России в период 2011-2020 гг. согласно государственной программе "Воспроизводство и использование природных ресурсов" (2011-2012 гг. - по факту)</vt:lpstr>
      <vt:lpstr>Слайд 25</vt:lpstr>
      <vt:lpstr>Приросты запасов нетрадиционных источников углеводородного сырья в России в период 2011-2020 гг. согласно государственной программе "Воспроизводство и использование природных ресурсов"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Gorrah</dc:creator>
  <cp:lastModifiedBy>березий</cp:lastModifiedBy>
  <cp:revision>507</cp:revision>
  <dcterms:created xsi:type="dcterms:W3CDTF">2011-08-03T09:58:05Z</dcterms:created>
  <dcterms:modified xsi:type="dcterms:W3CDTF">2014-02-13T11:53:03Z</dcterms:modified>
</cp:coreProperties>
</file>